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A1BAF32-12E8-4B00-B70B-D55E94CA4371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5B763D7-149B-463C-9640-8EED8DC9C36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lavbukh.ru/edoc/guid/6D110372-AE08-4CF2-8400-D31BDF4FC2E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616623"/>
          </a:xfrm>
        </p:spPr>
        <p:txBody>
          <a:bodyPr/>
          <a:lstStyle/>
          <a:p>
            <a:r>
              <a:rPr lang="ru-RU" sz="5600" dirty="0" smtClean="0"/>
              <a:t>Семинар на тему: </a:t>
            </a:r>
            <a:br>
              <a:rPr lang="ru-RU" sz="5600" dirty="0" smtClean="0"/>
            </a:br>
            <a:r>
              <a:rPr lang="ru-RU" sz="5600" dirty="0" smtClean="0"/>
              <a:t>«Снижение неформальной </a:t>
            </a:r>
            <a:r>
              <a:rPr lang="ru-RU" sz="5600" dirty="0" smtClean="0"/>
              <a:t>занятости. Легализация заработной платы»</a:t>
            </a:r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val="5879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u="sng" dirty="0" smtClean="0"/>
              <a:t>Работник </a:t>
            </a:r>
            <a:r>
              <a:rPr lang="ru-RU" sz="2400" b="1" u="sng" dirty="0"/>
              <a:t>- исполнитель,  работодатель — заказчик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dirty="0" smtClean="0">
                <a:latin typeface="Arial Narrow" panose="020B0606020202030204" pitchFamily="34" charset="0"/>
              </a:rPr>
              <a:t>Формулировка, </a:t>
            </a:r>
            <a:r>
              <a:rPr lang="ru-RU" sz="2200" b="1" dirty="0">
                <a:latin typeface="Arial Narrow" panose="020B0606020202030204" pitchFamily="34" charset="0"/>
              </a:rPr>
              <a:t>которую </a:t>
            </a:r>
            <a:r>
              <a:rPr lang="ru-RU" sz="2200" b="1" dirty="0" smtClean="0">
                <a:latin typeface="Arial Narrow" panose="020B0606020202030204" pitchFamily="34" charset="0"/>
              </a:rPr>
              <a:t>следует избегать при составлении договора гражданско-правового характера</a:t>
            </a:r>
            <a:endParaRPr lang="ru-RU" sz="2200" b="1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 descr="http://e.profkiosk.ru/service_tbn2/7d56f6ab-ceaf-4219-9975-95b0892fa03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496944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e.profkiosk.ru/service_tbn2/40bfd821-453c-4c53-adc6-9173e236939a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38" y="4005064"/>
            <a:ext cx="8523940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418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Задание и срок его выполнения</a:t>
            </a:r>
            <a:endParaRPr lang="ru-RU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ru-RU" sz="2200" b="1" dirty="0" smtClean="0">
                <a:latin typeface="Arial Narrow" panose="020B0606020202030204" pitchFamily="34" charset="0"/>
              </a:rPr>
              <a:t>Для договора </a:t>
            </a:r>
            <a:r>
              <a:rPr lang="ru-RU" sz="2200" b="1" dirty="0" smtClean="0">
                <a:latin typeface="Arial Narrow" panose="020B0606020202030204" pitchFamily="34" charset="0"/>
              </a:rPr>
              <a:t>гражданско-правового характера важен </a:t>
            </a:r>
            <a:r>
              <a:rPr lang="ru-RU" sz="2200" b="1" dirty="0">
                <a:latin typeface="Arial Narrow" panose="020B0606020202030204" pitchFamily="34" charset="0"/>
              </a:rPr>
              <a:t>не процесс </a:t>
            </a:r>
            <a:r>
              <a:rPr lang="ru-RU" sz="2200" b="1" dirty="0" smtClean="0">
                <a:latin typeface="Arial Narrow" panose="020B0606020202030204" pitchFamily="34" charset="0"/>
              </a:rPr>
              <a:t>работы (трудовой договор), </a:t>
            </a:r>
            <a:r>
              <a:rPr lang="ru-RU" sz="2200" b="1" dirty="0">
                <a:latin typeface="Arial Narrow" panose="020B0606020202030204" pitchFamily="34" charset="0"/>
              </a:rPr>
              <a:t>а ее результат, который исполнитель обязан сдать </a:t>
            </a:r>
            <a:r>
              <a:rPr lang="ru-RU" sz="2200" b="1" dirty="0" smtClean="0">
                <a:latin typeface="Arial Narrow" panose="020B0606020202030204" pitchFamily="34" charset="0"/>
              </a:rPr>
              <a:t>организации</a:t>
            </a:r>
            <a:endParaRPr lang="ru-RU" sz="22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 descr="http://e.profkiosk.ru/service_tbn2/d22f5327-b7a1-4832-8d6b-3f43d40aac4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80920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e.profkiosk.ru/service_tbn2/b3561b09-306a-4ad6-8a6a-74296c6d3d49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77072"/>
            <a:ext cx="8280920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935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60648"/>
            <a:ext cx="8229600" cy="547464"/>
          </a:xfrm>
        </p:spPr>
        <p:txBody>
          <a:bodyPr/>
          <a:lstStyle/>
          <a:p>
            <a:r>
              <a:rPr lang="ru-RU" sz="2600" u="sng" dirty="0" smtClean="0"/>
              <a:t>Вознаграждение за результат</a:t>
            </a:r>
            <a:endParaRPr lang="ru-RU" sz="26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50" b="1" dirty="0" smtClean="0">
                <a:latin typeface="Arial Narrow" panose="020B0606020202030204" pitchFamily="34" charset="0"/>
              </a:rPr>
              <a:t>Одно </a:t>
            </a:r>
            <a:r>
              <a:rPr lang="ru-RU" sz="2050" b="1" dirty="0">
                <a:latin typeface="Arial Narrow" panose="020B0606020202030204" pitchFamily="34" charset="0"/>
              </a:rPr>
              <a:t>из ключевых </a:t>
            </a:r>
            <a:r>
              <a:rPr lang="ru-RU" sz="2050" b="1" dirty="0" smtClean="0">
                <a:latin typeface="Arial Narrow" panose="020B0606020202030204" pitchFamily="34" charset="0"/>
              </a:rPr>
              <a:t>отличий договора гражданско-правового характера от </a:t>
            </a:r>
            <a:r>
              <a:rPr lang="ru-RU" sz="2050" b="1" dirty="0">
                <a:latin typeface="Arial Narrow" panose="020B0606020202030204" pitchFamily="34" charset="0"/>
              </a:rPr>
              <a:t>трудового </a:t>
            </a:r>
            <a:r>
              <a:rPr lang="ru-RU" sz="2050" b="1" dirty="0" smtClean="0">
                <a:latin typeface="Arial Narrow" panose="020B0606020202030204" pitchFamily="34" charset="0"/>
              </a:rPr>
              <a:t>договора: </a:t>
            </a:r>
            <a:r>
              <a:rPr lang="ru-RU" sz="2050" b="1" dirty="0" smtClean="0">
                <a:latin typeface="Arial Narrow" panose="020B0606020202030204" pitchFamily="34" charset="0"/>
              </a:rPr>
              <a:t>слова </a:t>
            </a:r>
            <a:r>
              <a:rPr lang="ru-RU" sz="2050" b="1" dirty="0" smtClean="0">
                <a:latin typeface="Arial Narrow" panose="020B0606020202030204" pitchFamily="34" charset="0"/>
              </a:rPr>
              <a:t>«зарплата</a:t>
            </a:r>
            <a:r>
              <a:rPr lang="ru-RU" sz="2050" b="1" dirty="0" smtClean="0">
                <a:latin typeface="Arial Narrow" panose="020B0606020202030204" pitchFamily="34" charset="0"/>
              </a:rPr>
              <a:t>», «оплата» . </a:t>
            </a:r>
            <a:r>
              <a:rPr lang="ru-RU" sz="2050" b="1" dirty="0">
                <a:latin typeface="Arial Narrow" panose="020B0606020202030204" pitchFamily="34" charset="0"/>
              </a:rPr>
              <a:t>Р</a:t>
            </a:r>
            <a:r>
              <a:rPr lang="ru-RU" sz="2050" b="1" dirty="0" smtClean="0">
                <a:latin typeface="Arial Narrow" panose="020B0606020202030204" pitchFamily="34" charset="0"/>
              </a:rPr>
              <a:t>екомендуется использовать </a:t>
            </a:r>
            <a:r>
              <a:rPr lang="ru-RU" sz="2050" b="1" dirty="0">
                <a:latin typeface="Arial Narrow" panose="020B0606020202030204" pitchFamily="34" charset="0"/>
              </a:rPr>
              <a:t>термины </a:t>
            </a:r>
            <a:r>
              <a:rPr lang="ru-RU" sz="2050" b="1" dirty="0" smtClean="0">
                <a:latin typeface="Arial Narrow" panose="020B0606020202030204" pitchFamily="34" charset="0"/>
              </a:rPr>
              <a:t>«вознаграждение</a:t>
            </a:r>
            <a:r>
              <a:rPr lang="ru-RU" sz="2050" b="1" dirty="0">
                <a:latin typeface="Arial Narrow" panose="020B0606020202030204" pitchFamily="34" charset="0"/>
              </a:rPr>
              <a:t>» или </a:t>
            </a:r>
            <a:r>
              <a:rPr lang="ru-RU" sz="2050" b="1" dirty="0" smtClean="0">
                <a:latin typeface="Arial Narrow" panose="020B0606020202030204" pitchFamily="34" charset="0"/>
              </a:rPr>
              <a:t>«стоимость </a:t>
            </a:r>
            <a:r>
              <a:rPr lang="ru-RU" sz="2050" b="1" dirty="0">
                <a:latin typeface="Arial Narrow" panose="020B0606020202030204" pitchFamily="34" charset="0"/>
              </a:rPr>
              <a:t>услуг». </a:t>
            </a:r>
            <a:endParaRPr lang="ru-RU" sz="2050" dirty="0"/>
          </a:p>
        </p:txBody>
      </p:sp>
      <p:pic>
        <p:nvPicPr>
          <p:cNvPr id="4" name="Рисунок 3" descr="http://e.profkiosk.ru/service_tbn2/2447a9e2-0311-4512-a205-fc200b39026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41" y="1835340"/>
            <a:ext cx="7992888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e.profkiosk.ru/service_tbn2/96788d31-2cb8-4bd4-b2d0-a06898d61e68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22" y="3789040"/>
            <a:ext cx="7984326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30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476672"/>
            <a:ext cx="8229600" cy="475456"/>
          </a:xfrm>
        </p:spPr>
        <p:txBody>
          <a:bodyPr/>
          <a:lstStyle/>
          <a:p>
            <a:r>
              <a:rPr lang="ru-RU" sz="2600" b="1" u="sng" dirty="0" smtClean="0"/>
              <a:t>Отпуска и больничные</a:t>
            </a:r>
            <a:endParaRPr lang="ru-RU" sz="26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>
                <a:latin typeface="Arial Narrow" panose="020B0606020202030204" pitchFamily="34" charset="0"/>
              </a:rPr>
              <a:t>П</a:t>
            </a:r>
            <a:r>
              <a:rPr lang="ru-RU" sz="2000" b="1" dirty="0" smtClean="0">
                <a:latin typeface="Arial Narrow" panose="020B0606020202030204" pitchFamily="34" charset="0"/>
              </a:rPr>
              <a:t>оложения </a:t>
            </a:r>
            <a:r>
              <a:rPr lang="ru-RU" sz="2000" b="1" dirty="0">
                <a:latin typeface="Arial Narrow" panose="020B0606020202030204" pitchFamily="34" charset="0"/>
              </a:rPr>
              <a:t>о том, что работник имеет право на оплачиваемые отпуска, больничные и на средний заработок за время </a:t>
            </a:r>
            <a:r>
              <a:rPr lang="ru-RU" sz="2000" b="1" dirty="0" smtClean="0">
                <a:latin typeface="Arial Narrow" panose="020B0606020202030204" pitchFamily="34" charset="0"/>
              </a:rPr>
              <a:t>командировки, а также использование </a:t>
            </a:r>
            <a:r>
              <a:rPr lang="ru-RU" sz="2000" b="1" dirty="0">
                <a:latin typeface="Arial Narrow" panose="020B0606020202030204" pitchFamily="34" charset="0"/>
              </a:rPr>
              <a:t>терминов  «рабочее время», «время отдыха», «</a:t>
            </a:r>
            <a:r>
              <a:rPr lang="ru-RU" sz="2000" b="1" dirty="0" smtClean="0">
                <a:latin typeface="Arial Narrow" panose="020B0606020202030204" pitchFamily="34" charset="0"/>
              </a:rPr>
              <a:t>отпуск» характерны </a:t>
            </a:r>
            <a:r>
              <a:rPr lang="ru-RU" sz="2000" b="1" dirty="0" smtClean="0">
                <a:latin typeface="Arial Narrow" panose="020B0606020202030204" pitchFamily="34" charset="0"/>
              </a:rPr>
              <a:t>только для трудовых договоров. </a:t>
            </a:r>
            <a:endParaRPr lang="ru-RU" dirty="0"/>
          </a:p>
        </p:txBody>
      </p:sp>
      <p:pic>
        <p:nvPicPr>
          <p:cNvPr id="4" name="Рисунок 3" descr="http://e.profkiosk.ru/service_tbn2/b149612a-f015-4b72-8b13-0e3225b5006c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76872"/>
            <a:ext cx="7992888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e.profkiosk.ru/service_tbn2/eea5542d-5e50-4ec3-bb8a-8425c5bd5b0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95831"/>
            <a:ext cx="7992888" cy="1957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11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475456"/>
          </a:xfrm>
        </p:spPr>
        <p:txBody>
          <a:bodyPr/>
          <a:lstStyle/>
          <a:p>
            <a:r>
              <a:rPr lang="ru-RU" sz="2600" dirty="0" smtClean="0"/>
              <a:t>Акт о приеме работ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Arial Narrow" panose="020B0606020202030204" pitchFamily="34" charset="0"/>
              </a:rPr>
              <a:t>Когда работы (услуги) по гражданско-правовому договору выполнены и приняты, то обязательства человека перед организацией по ним прекращаются (</a:t>
            </a:r>
            <a:r>
              <a:rPr lang="ru-RU" sz="2000" b="1" dirty="0">
                <a:latin typeface="Arial Narrow" panose="020B0606020202030204" pitchFamily="34" charset="0"/>
                <a:hlinkClick r:id="rId2"/>
              </a:rPr>
              <a:t>п. 1 ст. 408 Гражданского кодекса РФ</a:t>
            </a:r>
            <a:r>
              <a:rPr lang="ru-RU" sz="2000" b="1" dirty="0">
                <a:latin typeface="Arial Narrow" panose="020B0606020202030204" pitchFamily="34" charset="0"/>
              </a:rPr>
              <a:t>). Т</a:t>
            </a:r>
            <a:r>
              <a:rPr lang="ru-RU" sz="2000" b="1" dirty="0" smtClean="0">
                <a:latin typeface="Arial Narrow" panose="020B0606020202030204" pitchFamily="34" charset="0"/>
              </a:rPr>
              <a:t>рудовой </a:t>
            </a:r>
            <a:r>
              <a:rPr lang="ru-RU" sz="2000" b="1" dirty="0">
                <a:latin typeface="Arial Narrow" panose="020B0606020202030204" pitchFamily="34" charset="0"/>
              </a:rPr>
              <a:t>договор может действовать бессрочно — и за это время работник регулярно выполняет какие-то задания и поручения</a:t>
            </a:r>
          </a:p>
        </p:txBody>
      </p:sp>
      <p:pic>
        <p:nvPicPr>
          <p:cNvPr id="4" name="Рисунок 3" descr="http://e.profkiosk.ru/service_tbn2/7b31c6c7-cb68-49cb-91e8-ca1bd199b217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7848872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e.profkiosk.ru/service_tbn2/67318ba8-7151-41c1-b161-0f571d8a7f0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53136"/>
            <a:ext cx="7848872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65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149</TotalTime>
  <Words>170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Исполнительная</vt:lpstr>
      <vt:lpstr>Семинар на тему:  «Снижение неформальной занятости. Легализация заработной платы»</vt:lpstr>
      <vt:lpstr>           Работник - исполнитель,  работодатель — заказчик</vt:lpstr>
      <vt:lpstr>Презентация PowerPoint</vt:lpstr>
      <vt:lpstr>Вознаграждение за результат</vt:lpstr>
      <vt:lpstr>Отпуска и больничные</vt:lpstr>
      <vt:lpstr>Акт о приеме работ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Lider</dc:creator>
  <cp:lastModifiedBy>Lider</cp:lastModifiedBy>
  <cp:revision>9</cp:revision>
  <dcterms:created xsi:type="dcterms:W3CDTF">2015-07-15T06:58:12Z</dcterms:created>
  <dcterms:modified xsi:type="dcterms:W3CDTF">2015-07-16T10:29:09Z</dcterms:modified>
</cp:coreProperties>
</file>