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6" r:id="rId15"/>
    <p:sldId id="267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B3B2A-0ACB-4BEE-AEBF-D0D29D8A646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E7CDE-39F1-433E-AE01-B6150EE8A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E7CDE-39F1-433E-AE01-B6150EE8A99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5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A6B7"/>
                </a:solidFill>
                <a:latin typeface="Calibri Light"/>
                <a:cs typeface="Calibri Light"/>
              </a:defRPr>
            </a:lvl1pPr>
          </a:lstStyle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A6B7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A6B7"/>
                </a:solidFill>
                <a:latin typeface="Calibri Light"/>
                <a:cs typeface="Calibri Light"/>
              </a:defRPr>
            </a:lvl1pPr>
          </a:lstStyle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A6B7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A6B7"/>
                </a:solidFill>
                <a:latin typeface="Calibri Light"/>
                <a:cs typeface="Calibri Light"/>
              </a:defRPr>
            </a:lvl1pPr>
          </a:lstStyle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A6B7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A6B7"/>
                </a:solidFill>
                <a:latin typeface="Calibri Light"/>
                <a:cs typeface="Calibri Light"/>
              </a:defRPr>
            </a:lvl1pPr>
          </a:lstStyle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A6B7"/>
                </a:solidFill>
                <a:latin typeface="Calibri Light"/>
                <a:cs typeface="Calibri Light"/>
              </a:defRPr>
            </a:lvl1pPr>
          </a:lstStyle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437" y="239648"/>
            <a:ext cx="8339124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A6B7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8965" y="1703451"/>
            <a:ext cx="8326069" cy="186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94673" y="6357315"/>
            <a:ext cx="358775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A6B7"/>
                </a:solidFill>
                <a:latin typeface="Calibri Light"/>
                <a:cs typeface="Calibri Light"/>
              </a:defRPr>
            </a:lvl1pPr>
          </a:lstStyle>
          <a:p>
            <a:pPr marL="25400">
              <a:lnSpc>
                <a:spcPts val="238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rsreda86.ugraces.ru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81749"/>
            <a:ext cx="9132570" cy="476250"/>
          </a:xfrm>
          <a:custGeom>
            <a:avLst/>
            <a:gdLst/>
            <a:ahLst/>
            <a:cxnLst/>
            <a:rect l="l" t="t" r="r" b="b"/>
            <a:pathLst>
              <a:path w="9132570" h="476250">
                <a:moveTo>
                  <a:pt x="9132570" y="476249"/>
                </a:moveTo>
                <a:lnTo>
                  <a:pt x="9132570" y="0"/>
                </a:lnTo>
                <a:lnTo>
                  <a:pt x="0" y="0"/>
                </a:lnTo>
                <a:lnTo>
                  <a:pt x="0" y="476249"/>
                </a:lnTo>
                <a:lnTo>
                  <a:pt x="9132570" y="476249"/>
                </a:lnTo>
                <a:close/>
              </a:path>
            </a:pathLst>
          </a:custGeom>
          <a:solidFill>
            <a:srgbClr val="E95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81749"/>
            <a:ext cx="9132570" cy="476250"/>
          </a:xfrm>
          <a:custGeom>
            <a:avLst/>
            <a:gdLst/>
            <a:ahLst/>
            <a:cxnLst/>
            <a:rect l="l" t="t" r="r" b="b"/>
            <a:pathLst>
              <a:path w="9132570" h="476250">
                <a:moveTo>
                  <a:pt x="9132570" y="476249"/>
                </a:moveTo>
                <a:lnTo>
                  <a:pt x="9132570" y="0"/>
                </a:lnTo>
                <a:lnTo>
                  <a:pt x="0" y="0"/>
                </a:lnTo>
              </a:path>
            </a:pathLst>
          </a:custGeom>
          <a:ln w="25908">
            <a:solidFill>
              <a:srgbClr val="E95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4962905"/>
            <a:ext cx="9144000" cy="1347470"/>
          </a:xfrm>
          <a:custGeom>
            <a:avLst/>
            <a:gdLst/>
            <a:ahLst/>
            <a:cxnLst/>
            <a:rect l="l" t="t" r="r" b="b"/>
            <a:pathLst>
              <a:path w="9144000" h="1347470">
                <a:moveTo>
                  <a:pt x="0" y="1347216"/>
                </a:moveTo>
                <a:lnTo>
                  <a:pt x="9144000" y="1347216"/>
                </a:lnTo>
                <a:lnTo>
                  <a:pt x="9144000" y="0"/>
                </a:lnTo>
                <a:lnTo>
                  <a:pt x="0" y="0"/>
                </a:lnTo>
                <a:lnTo>
                  <a:pt x="0" y="1347216"/>
                </a:lnTo>
                <a:close/>
              </a:path>
            </a:pathLst>
          </a:custGeom>
          <a:solidFill>
            <a:srgbClr val="E95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4962905"/>
            <a:ext cx="9144000" cy="1347470"/>
          </a:xfrm>
          <a:custGeom>
            <a:avLst/>
            <a:gdLst/>
            <a:ahLst/>
            <a:cxnLst/>
            <a:rect l="l" t="t" r="r" b="b"/>
            <a:pathLst>
              <a:path w="9144000" h="1347470">
                <a:moveTo>
                  <a:pt x="0" y="1347216"/>
                </a:moveTo>
                <a:lnTo>
                  <a:pt x="9144000" y="1347216"/>
                </a:lnTo>
                <a:lnTo>
                  <a:pt x="9144000" y="0"/>
                </a:lnTo>
                <a:lnTo>
                  <a:pt x="0" y="0"/>
                </a:lnTo>
                <a:lnTo>
                  <a:pt x="0" y="1347216"/>
                </a:lnTo>
                <a:close/>
              </a:path>
            </a:pathLst>
          </a:custGeom>
          <a:ln w="25908">
            <a:solidFill>
              <a:srgbClr val="E95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7219"/>
            <a:ext cx="9143999" cy="4344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" y="0"/>
            <a:ext cx="9143365" cy="618490"/>
          </a:xfrm>
          <a:custGeom>
            <a:avLst/>
            <a:gdLst/>
            <a:ahLst/>
            <a:cxnLst/>
            <a:rect l="l" t="t" r="r" b="b"/>
            <a:pathLst>
              <a:path w="9143365" h="618490">
                <a:moveTo>
                  <a:pt x="0" y="617982"/>
                </a:moveTo>
                <a:lnTo>
                  <a:pt x="9143238" y="617982"/>
                </a:lnTo>
                <a:lnTo>
                  <a:pt x="9143238" y="0"/>
                </a:lnTo>
                <a:lnTo>
                  <a:pt x="0" y="0"/>
                </a:lnTo>
                <a:lnTo>
                  <a:pt x="0" y="617982"/>
                </a:lnTo>
                <a:close/>
              </a:path>
            </a:pathLst>
          </a:custGeom>
          <a:solidFill>
            <a:srgbClr val="00A6B7">
              <a:alpha val="9803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" y="605027"/>
            <a:ext cx="9143365" cy="26034"/>
          </a:xfrm>
          <a:custGeom>
            <a:avLst/>
            <a:gdLst/>
            <a:ahLst/>
            <a:cxnLst/>
            <a:rect l="l" t="t" r="r" b="b"/>
            <a:pathLst>
              <a:path w="9143365" h="26034">
                <a:moveTo>
                  <a:pt x="0" y="25907"/>
                </a:moveTo>
                <a:lnTo>
                  <a:pt x="9143238" y="25907"/>
                </a:lnTo>
                <a:lnTo>
                  <a:pt x="9143238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00A6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1" y="0"/>
            <a:ext cx="0" cy="618490"/>
          </a:xfrm>
          <a:custGeom>
            <a:avLst/>
            <a:gdLst/>
            <a:ahLst/>
            <a:cxnLst/>
            <a:rect l="l" t="t" r="r" b="b"/>
            <a:pathLst>
              <a:path h="618490">
                <a:moveTo>
                  <a:pt x="0" y="0"/>
                </a:moveTo>
                <a:lnTo>
                  <a:pt x="0" y="617982"/>
                </a:lnTo>
              </a:path>
            </a:pathLst>
          </a:custGeom>
          <a:ln w="25908">
            <a:solidFill>
              <a:srgbClr val="00A6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952" y="4962905"/>
            <a:ext cx="9131809" cy="19595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3030" algn="ctr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solidFill>
                  <a:srgbClr val="FFFFFF"/>
                </a:solidFill>
                <a:latin typeface="Calibri Light"/>
                <a:cs typeface="Calibri Light"/>
              </a:rPr>
              <a:t>ПРИОРИТЕТНЫЙ</a:t>
            </a:r>
            <a:r>
              <a:rPr sz="1800" b="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Calibri Light"/>
                <a:cs typeface="Calibri Light"/>
              </a:rPr>
              <a:t>ПРОЕКТ</a:t>
            </a:r>
            <a:endParaRPr sz="1800" dirty="0">
              <a:latin typeface="Calibri Light"/>
              <a:cs typeface="Calibri Light"/>
            </a:endParaRPr>
          </a:p>
          <a:p>
            <a:pPr marR="114300" algn="ctr">
              <a:lnSpc>
                <a:spcPct val="100000"/>
              </a:lnSpc>
            </a:pPr>
            <a:r>
              <a:rPr sz="1800" b="0" spc="-5" dirty="0">
                <a:solidFill>
                  <a:srgbClr val="FFFFFF"/>
                </a:solidFill>
                <a:latin typeface="Calibri Light"/>
                <a:cs typeface="Calibri Light"/>
              </a:rPr>
              <a:t>«ФОРМИРОВАНИЕ </a:t>
            </a:r>
            <a:r>
              <a:rPr sz="1800" b="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КОМФОРТНОЙ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ГОРОДСКОЙ</a:t>
            </a:r>
            <a:r>
              <a:rPr sz="1800" b="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Calibri Light"/>
                <a:cs typeface="Calibri Light"/>
              </a:rPr>
              <a:t>СРЕДЫ»</a:t>
            </a:r>
            <a:endParaRPr sz="18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R="111125" algn="ctr">
              <a:lnSpc>
                <a:spcPct val="100000"/>
              </a:lnSpc>
            </a:pPr>
            <a:r>
              <a:rPr lang="ru-RU" sz="1800" b="0" spc="-20" dirty="0" smtClean="0">
                <a:solidFill>
                  <a:srgbClr val="FFFFFF"/>
                </a:solidFill>
                <a:latin typeface="Calibri Light"/>
                <a:cs typeface="Calibri Light"/>
              </a:rPr>
              <a:t>БЛАГОУСТРОЙСТВО ОБЩЕСТВЕННОЙ ТЕРРИТОРИИ ПАРК </a:t>
            </a:r>
            <a:r>
              <a:rPr lang="en-US" sz="1800" b="0" spc="-20" dirty="0" smtClean="0">
                <a:solidFill>
                  <a:srgbClr val="FFFFFF"/>
                </a:solidFill>
                <a:latin typeface="Calibri Light"/>
                <a:cs typeface="Calibri Light"/>
              </a:rPr>
              <a:t>“</a:t>
            </a:r>
            <a:r>
              <a:rPr lang="ru-RU" sz="1800" b="0" spc="-20" dirty="0" smtClean="0">
                <a:solidFill>
                  <a:srgbClr val="FFFFFF"/>
                </a:solidFill>
                <a:latin typeface="Calibri Light"/>
                <a:cs typeface="Calibri Light"/>
              </a:rPr>
              <a:t>СКАЗКА</a:t>
            </a:r>
            <a:r>
              <a:rPr lang="en-US" sz="1800" b="0" spc="-20" dirty="0" smtClean="0">
                <a:solidFill>
                  <a:srgbClr val="FFFFFF"/>
                </a:solidFill>
                <a:latin typeface="Calibri Light"/>
                <a:cs typeface="Calibri Light"/>
              </a:rPr>
              <a:t>”</a:t>
            </a:r>
            <a:r>
              <a:rPr lang="ru-RU" sz="1800" b="0" spc="-20" dirty="0" smtClean="0">
                <a:solidFill>
                  <a:srgbClr val="FFFFFF"/>
                </a:solidFill>
                <a:latin typeface="Calibri Light"/>
                <a:cs typeface="Calibri Light"/>
              </a:rPr>
              <a:t>                                                            В 1 </a:t>
            </a:r>
            <a:r>
              <a:rPr lang="ru-RU" spc="-20" dirty="0" smtClean="0">
                <a:solidFill>
                  <a:srgbClr val="FFFFFF"/>
                </a:solidFill>
                <a:latin typeface="Calibri Light"/>
                <a:cs typeface="Calibri Light"/>
              </a:rPr>
              <a:t>МИКРОРАЙОНЕ </a:t>
            </a:r>
            <a:r>
              <a:rPr lang="ru-RU" sz="1800" b="0" spc="-20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en-US" sz="1800" b="0" spc="-20" dirty="0" smtClean="0">
                <a:solidFill>
                  <a:srgbClr val="FFFFFF"/>
                </a:solidFill>
                <a:latin typeface="Calibri Light"/>
                <a:cs typeface="Calibri Light"/>
              </a:rPr>
              <a:t>“</a:t>
            </a:r>
            <a:r>
              <a:rPr lang="ru-RU" sz="1800" b="0" spc="-20" dirty="0" smtClean="0">
                <a:solidFill>
                  <a:srgbClr val="FFFFFF"/>
                </a:solidFill>
                <a:latin typeface="Calibri Light"/>
                <a:cs typeface="Calibri Light"/>
              </a:rPr>
              <a:t>ЦЕНТРАЛЬНЫЙ</a:t>
            </a:r>
            <a:r>
              <a:rPr lang="en-US" sz="1800" b="0" spc="-20" dirty="0" smtClean="0">
                <a:solidFill>
                  <a:srgbClr val="FFFFFF"/>
                </a:solidFill>
                <a:latin typeface="Calibri Light"/>
                <a:cs typeface="Calibri Light"/>
              </a:rPr>
              <a:t>”</a:t>
            </a:r>
            <a:r>
              <a:rPr lang="ru-RU" sz="1800" b="0" spc="-20" dirty="0" smtClean="0">
                <a:solidFill>
                  <a:srgbClr val="FFFFFF"/>
                </a:solidFill>
                <a:latin typeface="Calibri Light"/>
                <a:cs typeface="Calibri Light"/>
              </a:rPr>
              <a:t>  ГОРОДА  ПЫТЬ-ЯХ</a:t>
            </a:r>
            <a:endParaRPr sz="18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tabLst>
                <a:tab pos="6758305" algn="l"/>
              </a:tabLst>
            </a:pPr>
            <a:endParaRPr lang="ru-RU" sz="1800" b="0" spc="-5" dirty="0" smtClean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tabLst>
                <a:tab pos="6758305" algn="l"/>
              </a:tabLst>
            </a:pPr>
            <a:r>
              <a:rPr sz="1800" b="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#</a:t>
            </a:r>
            <a:r>
              <a:rPr sz="1800" b="0" spc="-5" dirty="0" err="1" smtClean="0">
                <a:solidFill>
                  <a:srgbClr val="FFFFFF"/>
                </a:solidFill>
                <a:latin typeface="Calibri Light"/>
                <a:cs typeface="Calibri Light"/>
              </a:rPr>
              <a:t>ЖКХменяется</a:t>
            </a:r>
            <a:r>
              <a:rPr sz="1800" b="0" spc="-5" dirty="0" smtClean="0">
                <a:solidFill>
                  <a:srgbClr val="FFFFFF"/>
                </a:solidFill>
                <a:latin typeface="Calibri Light"/>
                <a:cs typeface="Calibri Light"/>
              </a:rPr>
              <a:t>	#</a:t>
            </a:r>
            <a:r>
              <a:rPr sz="1800" b="0" spc="-5" dirty="0" err="1" smtClean="0">
                <a:solidFill>
                  <a:srgbClr val="FFFFFF"/>
                </a:solidFill>
                <a:latin typeface="Calibri Light"/>
                <a:cs typeface="Calibri Light"/>
              </a:rPr>
              <a:t>Городамен</a:t>
            </a:r>
            <a:r>
              <a:rPr lang="ru-RU" sz="1800" b="0" spc="-5" dirty="0" err="1" smtClean="0">
                <a:solidFill>
                  <a:srgbClr val="FFFFFF"/>
                </a:solidFill>
                <a:latin typeface="Calibri Light"/>
                <a:cs typeface="Calibri Light"/>
              </a:rPr>
              <a:t>яются</a:t>
            </a:r>
            <a:endParaRPr sz="18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222884"/>
            <a:ext cx="81997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0" dirty="0" smtClean="0"/>
              <a:t>УСТАНОВКА МАЛЫХ АРХИТЕКТУРНЫХ ФОРМ СКАЗОЧНЫХ ГЕРОЕВ</a:t>
            </a:r>
            <a:endParaRPr lang="ru-RU" dirty="0"/>
          </a:p>
        </p:txBody>
      </p:sp>
      <p:sp>
        <p:nvSpPr>
          <p:cNvPr id="3" name="object 3"/>
          <p:cNvSpPr/>
          <p:nvPr/>
        </p:nvSpPr>
        <p:spPr>
          <a:xfrm>
            <a:off x="416051" y="6126479"/>
            <a:ext cx="8186134" cy="731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051" y="765048"/>
            <a:ext cx="8205470" cy="0"/>
          </a:xfrm>
          <a:custGeom>
            <a:avLst/>
            <a:gdLst/>
            <a:ahLst/>
            <a:cxnLst/>
            <a:rect l="l" t="t" r="r" b="b"/>
            <a:pathLst>
              <a:path w="8205470">
                <a:moveTo>
                  <a:pt x="0" y="0"/>
                </a:moveTo>
                <a:lnTo>
                  <a:pt x="8205470" y="0"/>
                </a:lnTo>
              </a:path>
            </a:pathLst>
          </a:custGeom>
          <a:ln w="9144">
            <a:solidFill>
              <a:srgbClr val="E95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813" y="1053846"/>
            <a:ext cx="8205470" cy="5073650"/>
          </a:xfrm>
          <a:custGeom>
            <a:avLst/>
            <a:gdLst/>
            <a:ahLst/>
            <a:cxnLst/>
            <a:rect l="l" t="t" r="r" b="b"/>
            <a:pathLst>
              <a:path w="8205470" h="5073650">
                <a:moveTo>
                  <a:pt x="0" y="5073396"/>
                </a:moveTo>
                <a:lnTo>
                  <a:pt x="8205216" y="5073396"/>
                </a:lnTo>
                <a:lnTo>
                  <a:pt x="8205216" y="0"/>
                </a:lnTo>
                <a:lnTo>
                  <a:pt x="0" y="0"/>
                </a:lnTo>
                <a:lnTo>
                  <a:pt x="0" y="5073396"/>
                </a:lnTo>
                <a:close/>
              </a:path>
            </a:pathLst>
          </a:custGeom>
          <a:ln w="25908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694673" y="6357315"/>
            <a:ext cx="60172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80"/>
              </a:lnSpc>
            </a:pPr>
            <a:r>
              <a:rPr lang="ru-RU" dirty="0" smtClean="0"/>
              <a:t>10</a:t>
            </a:r>
            <a:endParaRPr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1" y="1053842"/>
            <a:ext cx="3324225" cy="507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F:\ПРЕЗЕНТАЦИЯ\Фото сказочных героев\ко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85" y="1046915"/>
            <a:ext cx="4038600" cy="507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с вырезом 7"/>
          <p:cNvSpPr/>
          <p:nvPr/>
        </p:nvSpPr>
        <p:spPr>
          <a:xfrm>
            <a:off x="3816476" y="3276600"/>
            <a:ext cx="679324" cy="5334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16051" y="6126479"/>
            <a:ext cx="8186134" cy="731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813" y="304800"/>
            <a:ext cx="8205470" cy="5822696"/>
          </a:xfrm>
          <a:custGeom>
            <a:avLst/>
            <a:gdLst/>
            <a:ahLst/>
            <a:cxnLst/>
            <a:rect l="l" t="t" r="r" b="b"/>
            <a:pathLst>
              <a:path w="8205470" h="5073650">
                <a:moveTo>
                  <a:pt x="0" y="5073396"/>
                </a:moveTo>
                <a:lnTo>
                  <a:pt x="8205216" y="5073396"/>
                </a:lnTo>
                <a:lnTo>
                  <a:pt x="8205216" y="0"/>
                </a:lnTo>
                <a:lnTo>
                  <a:pt x="0" y="0"/>
                </a:lnTo>
                <a:lnTo>
                  <a:pt x="0" y="5073396"/>
                </a:lnTo>
                <a:close/>
              </a:path>
            </a:pathLst>
          </a:custGeom>
          <a:ln w="25908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694673" y="6357315"/>
            <a:ext cx="35877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80"/>
              </a:lnSpc>
            </a:pPr>
            <a:r>
              <a:rPr lang="ru-RU" dirty="0" smtClean="0"/>
              <a:t>11</a:t>
            </a:r>
            <a:endParaRPr dirty="0"/>
          </a:p>
        </p:txBody>
      </p:sp>
      <p:pic>
        <p:nvPicPr>
          <p:cNvPr id="9218" name="Picture 2" descr="F:\ПРЕЗЕНТАЦИЯ\Фото сказочных героев\Айболи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255" y="304800"/>
            <a:ext cx="3931346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13" y="304800"/>
            <a:ext cx="3012187" cy="582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право с вырезом 9"/>
          <p:cNvSpPr/>
          <p:nvPr/>
        </p:nvSpPr>
        <p:spPr>
          <a:xfrm>
            <a:off x="3774687" y="3009900"/>
            <a:ext cx="679324" cy="5334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71800" y="762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16051" y="6126479"/>
            <a:ext cx="8186134" cy="731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813" y="304800"/>
            <a:ext cx="8205470" cy="5822696"/>
          </a:xfrm>
          <a:custGeom>
            <a:avLst/>
            <a:gdLst/>
            <a:ahLst/>
            <a:cxnLst/>
            <a:rect l="l" t="t" r="r" b="b"/>
            <a:pathLst>
              <a:path w="8205470" h="5073650">
                <a:moveTo>
                  <a:pt x="0" y="5073396"/>
                </a:moveTo>
                <a:lnTo>
                  <a:pt x="8205216" y="5073396"/>
                </a:lnTo>
                <a:lnTo>
                  <a:pt x="8205216" y="0"/>
                </a:lnTo>
                <a:lnTo>
                  <a:pt x="0" y="0"/>
                </a:lnTo>
                <a:lnTo>
                  <a:pt x="0" y="5073396"/>
                </a:lnTo>
                <a:close/>
              </a:path>
            </a:pathLst>
          </a:custGeom>
          <a:ln w="25908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694673" y="6357315"/>
            <a:ext cx="60172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80"/>
              </a:lnSpc>
            </a:pPr>
            <a:r>
              <a:rPr lang="ru-RU" dirty="0" smtClean="0"/>
              <a:t>12</a:t>
            </a:r>
            <a:endParaRPr dirty="0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4039295" y="2362200"/>
            <a:ext cx="679324" cy="5334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F:\ПРЕЗЕНТАЦИЯ\Фото сказочных героев\вол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19" y="304799"/>
            <a:ext cx="3883422" cy="582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13" y="304800"/>
            <a:ext cx="2097787" cy="582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160089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4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437" y="222884"/>
            <a:ext cx="836056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0" dirty="0" smtClean="0"/>
              <a:t>ИНФОРМАЦИЯ ОБ ИСТОЧНИКАХ ФИНАНСИРОВАНИЯ ОБЪЕКТА</a:t>
            </a:r>
            <a:endParaRPr lang="ru-RU" dirty="0"/>
          </a:p>
        </p:txBody>
      </p:sp>
      <p:sp>
        <p:nvSpPr>
          <p:cNvPr id="4" name="object 4"/>
          <p:cNvSpPr/>
          <p:nvPr/>
        </p:nvSpPr>
        <p:spPr>
          <a:xfrm>
            <a:off x="416051" y="6126479"/>
            <a:ext cx="8186134" cy="731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051" y="765048"/>
            <a:ext cx="8205470" cy="0"/>
          </a:xfrm>
          <a:custGeom>
            <a:avLst/>
            <a:gdLst/>
            <a:ahLst/>
            <a:cxnLst/>
            <a:rect l="l" t="t" r="r" b="b"/>
            <a:pathLst>
              <a:path w="8205470">
                <a:moveTo>
                  <a:pt x="0" y="0"/>
                </a:moveTo>
                <a:lnTo>
                  <a:pt x="8205470" y="0"/>
                </a:lnTo>
              </a:path>
            </a:pathLst>
          </a:custGeom>
          <a:ln w="9144">
            <a:solidFill>
              <a:srgbClr val="E95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97160"/>
              </p:ext>
            </p:extLst>
          </p:nvPr>
        </p:nvGraphicFramePr>
        <p:xfrm>
          <a:off x="712993" y="1371600"/>
          <a:ext cx="7611585" cy="3886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6007"/>
                <a:gridCol w="2609579"/>
                <a:gridCol w="2285999"/>
              </a:tblGrid>
              <a:tr h="777240">
                <a:tc>
                  <a:txBody>
                    <a:bodyPr/>
                    <a:lstStyle/>
                    <a:p>
                      <a:pPr marL="0" indent="17463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solidFill>
                            <a:srgbClr val="565655"/>
                          </a:solidFill>
                          <a:latin typeface="Calibri Light"/>
                          <a:cs typeface="Calibri Light"/>
                        </a:rPr>
                        <a:t>Источник финансирования</a:t>
                      </a:r>
                      <a:endParaRPr sz="1600" b="1" dirty="0">
                        <a:latin typeface="Calibri Light"/>
                        <a:cs typeface="Calibri Light"/>
                      </a:endParaRPr>
                    </a:p>
                  </a:txBody>
                  <a:tcPr marL="0" marR="0" marT="330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 err="1" smtClean="0">
                          <a:solidFill>
                            <a:srgbClr val="565655"/>
                          </a:solidFill>
                          <a:latin typeface="Calibri Light"/>
                          <a:cs typeface="Calibri Light"/>
                        </a:rPr>
                        <a:t>Объ</a:t>
                      </a:r>
                      <a:r>
                        <a:rPr lang="ru-RU" sz="1600" b="1" spc="-10" dirty="0" smtClean="0">
                          <a:solidFill>
                            <a:srgbClr val="565655"/>
                          </a:solidFill>
                          <a:latin typeface="Calibri Light"/>
                          <a:cs typeface="Calibri Light"/>
                        </a:rPr>
                        <a:t>ё</a:t>
                      </a:r>
                      <a:r>
                        <a:rPr sz="1600" b="1" spc="-10" dirty="0" smtClean="0">
                          <a:solidFill>
                            <a:srgbClr val="565655"/>
                          </a:solidFill>
                          <a:latin typeface="Calibri Light"/>
                          <a:cs typeface="Calibri Light"/>
                        </a:rPr>
                        <a:t>м </a:t>
                      </a:r>
                      <a:r>
                        <a:rPr sz="1600" b="1" spc="-5" dirty="0" err="1" smtClean="0">
                          <a:solidFill>
                            <a:srgbClr val="565655"/>
                          </a:solidFill>
                          <a:latin typeface="Calibri Light"/>
                          <a:cs typeface="Calibri Light"/>
                        </a:rPr>
                        <a:t>финансирования</a:t>
                      </a:r>
                      <a:r>
                        <a:rPr lang="ru-RU" sz="1600" b="1" spc="-5" dirty="0" smtClean="0">
                          <a:solidFill>
                            <a:srgbClr val="565655"/>
                          </a:solidFill>
                          <a:latin typeface="Calibri Light"/>
                          <a:cs typeface="Calibri Light"/>
                        </a:rPr>
                        <a:t>,</a:t>
                      </a:r>
                      <a:r>
                        <a:rPr lang="ru-RU" sz="1600" b="1" spc="-5" baseline="0" dirty="0" smtClean="0">
                          <a:solidFill>
                            <a:srgbClr val="565655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</a:p>
                    <a:p>
                      <a:pPr marL="3175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600" b="1" spc="-5" baseline="0" dirty="0" smtClean="0">
                          <a:solidFill>
                            <a:srgbClr val="565655"/>
                          </a:solidFill>
                          <a:latin typeface="Calibri Light"/>
                          <a:cs typeface="Calibri Light"/>
                        </a:rPr>
                        <a:t>тыс. руб.</a:t>
                      </a:r>
                      <a:endParaRPr sz="1600" b="1" dirty="0">
                        <a:latin typeface="Calibri Light"/>
                        <a:cs typeface="Calibri Light"/>
                      </a:endParaRPr>
                    </a:p>
                  </a:txBody>
                  <a:tcPr marL="0" marR="0" marT="330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600" b="1" spc="-5" baseline="0" dirty="0" smtClean="0">
                          <a:solidFill>
                            <a:srgbClr val="565655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Доля финансирования,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600" b="1" spc="-5" baseline="0" dirty="0" smtClean="0">
                          <a:solidFill>
                            <a:srgbClr val="565655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%</a:t>
                      </a:r>
                      <a:endParaRPr sz="1600" b="1" spc="-5" baseline="0" dirty="0">
                        <a:solidFill>
                          <a:srgbClr val="565655"/>
                        </a:solidFill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0" marR="0" marT="330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="0" spc="-5" dirty="0" smtClean="0">
                        <a:solidFill>
                          <a:srgbClr val="565655"/>
                        </a:solidFill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pc="-5" dirty="0" smtClean="0">
                          <a:solidFill>
                            <a:srgbClr val="565655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Федеральный </a:t>
                      </a:r>
                      <a:r>
                        <a:rPr lang="ru-RU" sz="1600" b="0" spc="-5" dirty="0" smtClean="0">
                          <a:solidFill>
                            <a:srgbClr val="565655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бюджет</a:t>
                      </a:r>
                      <a:endParaRPr sz="1600" b="0" spc="-5" dirty="0">
                        <a:solidFill>
                          <a:srgbClr val="565655"/>
                        </a:solidFill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="0" spc="-5" dirty="0" smtClean="0">
                        <a:solidFill>
                          <a:srgbClr val="565655"/>
                        </a:solidFill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pc="-5" dirty="0" smtClean="0">
                          <a:solidFill>
                            <a:srgbClr val="565655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1 765 834</a:t>
                      </a:r>
                      <a:endParaRPr sz="1600" b="0" spc="-5" dirty="0">
                        <a:solidFill>
                          <a:srgbClr val="565655"/>
                        </a:solidFill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pc="-5" dirty="0" smtClean="0">
                          <a:solidFill>
                            <a:srgbClr val="565655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85</a:t>
                      </a:r>
                      <a:endParaRPr sz="1600" b="0" spc="-5" dirty="0">
                        <a:solidFill>
                          <a:srgbClr val="565655"/>
                        </a:solidFill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772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="0" spc="-5" dirty="0" smtClean="0">
                        <a:solidFill>
                          <a:srgbClr val="565655"/>
                        </a:solidFill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pc="-5" dirty="0" smtClean="0">
                          <a:solidFill>
                            <a:srgbClr val="565655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Бюджет АО </a:t>
                      </a:r>
                      <a:r>
                        <a:rPr lang="ru-RU" sz="1600" b="0" spc="-5" dirty="0" smtClean="0">
                          <a:solidFill>
                            <a:srgbClr val="565655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ХМАО-Югры</a:t>
                      </a:r>
                      <a:endParaRPr sz="1600" b="0" spc="-5" dirty="0">
                        <a:solidFill>
                          <a:srgbClr val="565655"/>
                        </a:solidFill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="0" spc="-5" dirty="0" smtClean="0">
                        <a:solidFill>
                          <a:srgbClr val="565655"/>
                        </a:solidFill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pc="-5" dirty="0" smtClean="0">
                          <a:solidFill>
                            <a:srgbClr val="565655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2 761 946</a:t>
                      </a:r>
                      <a:endParaRPr sz="1600" b="0" spc="-5" dirty="0">
                        <a:solidFill>
                          <a:srgbClr val="565655"/>
                        </a:solidFill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b="0" spc="-5" dirty="0">
                        <a:solidFill>
                          <a:srgbClr val="565655"/>
                        </a:solidFill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pc="-5" dirty="0" smtClean="0">
                          <a:solidFill>
                            <a:srgbClr val="565655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Бюджет муниципального образования городской округ город </a:t>
                      </a:r>
                      <a:r>
                        <a:rPr lang="ru-RU" sz="1600" b="0" spc="-5" dirty="0" err="1" smtClean="0">
                          <a:solidFill>
                            <a:srgbClr val="565655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Пыть-Ях</a:t>
                      </a:r>
                      <a:endParaRPr sz="1600" b="0" spc="-5" dirty="0">
                        <a:solidFill>
                          <a:srgbClr val="565655"/>
                        </a:solidFill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="0" spc="-5" dirty="0" smtClean="0">
                        <a:solidFill>
                          <a:srgbClr val="565655"/>
                        </a:solidFill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pc="-5" dirty="0" smtClean="0">
                          <a:solidFill>
                            <a:srgbClr val="565655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 799 020</a:t>
                      </a:r>
                      <a:endParaRPr sz="1600" b="0" spc="-5" dirty="0">
                        <a:solidFill>
                          <a:srgbClr val="565655"/>
                        </a:solidFill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pc="-5" dirty="0" smtClean="0">
                          <a:solidFill>
                            <a:srgbClr val="565655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15</a:t>
                      </a:r>
                      <a:endParaRPr sz="1600" b="0" spc="-5" dirty="0">
                        <a:solidFill>
                          <a:srgbClr val="565655"/>
                        </a:solidFill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600" b="0" spc="-5" dirty="0" smtClean="0">
                        <a:solidFill>
                          <a:srgbClr val="565655"/>
                        </a:solidFill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pc="-5" dirty="0" smtClean="0">
                          <a:solidFill>
                            <a:srgbClr val="565655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ИТОГО:</a:t>
                      </a:r>
                      <a:endParaRPr sz="1600" b="0" spc="-5" dirty="0">
                        <a:solidFill>
                          <a:srgbClr val="565655"/>
                        </a:solidFill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pc="-5" dirty="0" smtClean="0">
                          <a:solidFill>
                            <a:srgbClr val="565655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   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pc="-5" dirty="0" smtClean="0">
                          <a:solidFill>
                            <a:srgbClr val="565655"/>
                          </a:solidFill>
                          <a:latin typeface="Calibri Light"/>
                          <a:ea typeface="+mn-ea"/>
                          <a:cs typeface="Calibri Light"/>
                        </a:rPr>
                        <a:t>5  326  800</a:t>
                      </a:r>
                      <a:endParaRPr sz="1600" b="0" spc="-5" dirty="0">
                        <a:solidFill>
                          <a:srgbClr val="565655"/>
                        </a:solidFill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b="0" spc="-5" dirty="0">
                        <a:solidFill>
                          <a:srgbClr val="565655"/>
                        </a:solidFill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694673" y="6357315"/>
            <a:ext cx="75412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80"/>
              </a:lnSpc>
            </a:pPr>
            <a:r>
              <a:rPr lang="ru-RU" dirty="0" smtClean="0"/>
              <a:t>13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05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40" y="814831"/>
            <a:ext cx="8180545" cy="32258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endParaRPr lang="en-US" sz="1600" b="0" spc="-5" dirty="0" smtClean="0">
              <a:latin typeface="Calibri Light"/>
              <a:cs typeface="Calibri Light"/>
            </a:endParaRPr>
          </a:p>
          <a:p>
            <a:pPr marL="355600" indent="-342900" algn="just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endParaRPr lang="ru-RU" sz="1600" b="0" spc="-5" dirty="0" smtClean="0">
              <a:latin typeface="Calibri Light"/>
              <a:cs typeface="Calibri Light"/>
            </a:endParaRPr>
          </a:p>
          <a:p>
            <a:pPr marL="355600" indent="-342900" algn="just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b="0" spc="-5" dirty="0" err="1" smtClean="0">
                <a:latin typeface="Calibri Light"/>
                <a:cs typeface="Calibri Light"/>
              </a:rPr>
              <a:t>Создание</a:t>
            </a:r>
            <a:r>
              <a:rPr sz="1600" b="0" spc="-5" dirty="0" smtClean="0">
                <a:latin typeface="Calibri Light"/>
                <a:cs typeface="Calibri Light"/>
              </a:rPr>
              <a:t> </a:t>
            </a:r>
            <a:r>
              <a:rPr lang="ru-RU" sz="1600" b="0" spc="-5" dirty="0" smtClean="0">
                <a:latin typeface="Calibri Light"/>
                <a:cs typeface="Calibri Light"/>
              </a:rPr>
              <a:t> </a:t>
            </a:r>
            <a:r>
              <a:rPr sz="1600" b="0" spc="-10" dirty="0" err="1" smtClean="0">
                <a:latin typeface="Calibri Light"/>
                <a:cs typeface="Calibri Light"/>
              </a:rPr>
              <a:t>объ</a:t>
            </a:r>
            <a:r>
              <a:rPr lang="ru-RU" sz="1600" spc="-10" dirty="0">
                <a:latin typeface="Calibri Light"/>
                <a:cs typeface="Calibri Light"/>
              </a:rPr>
              <a:t>е</a:t>
            </a:r>
            <a:r>
              <a:rPr sz="1600" b="0" spc="-10" dirty="0" err="1" smtClean="0">
                <a:latin typeface="Calibri Light"/>
                <a:cs typeface="Calibri Light"/>
              </a:rPr>
              <a:t>кт</a:t>
            </a:r>
            <a:r>
              <a:rPr lang="ru-RU" sz="1600" b="0" spc="-10" dirty="0" smtClean="0">
                <a:latin typeface="Calibri Light"/>
                <a:cs typeface="Calibri Light"/>
              </a:rPr>
              <a:t>а</a:t>
            </a:r>
            <a:r>
              <a:rPr sz="1600" b="0" spc="-10" dirty="0" smtClean="0">
                <a:latin typeface="Calibri Light"/>
                <a:cs typeface="Calibri Light"/>
              </a:rPr>
              <a:t> </a:t>
            </a:r>
            <a:r>
              <a:rPr lang="ru-RU" sz="1600" b="0" spc="-10" dirty="0" smtClean="0">
                <a:latin typeface="Calibri Light"/>
                <a:cs typeface="Calibri Light"/>
              </a:rPr>
              <a:t>с развивающей предметно-пространственной средой, для осуществления культурно-досуговой деятельности  и  занятиями различными видами спорта на природе.</a:t>
            </a:r>
            <a:endParaRPr sz="1600" dirty="0">
              <a:latin typeface="Calibri Light"/>
              <a:cs typeface="Calibri Light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ru-RU" sz="1600" dirty="0">
                <a:latin typeface="Calibri Light"/>
              </a:rPr>
              <a:t>Организация досуга детей дошкольного и младшего школьного возраста, развития и совершенствования физических качеств детей, привитие интереса к здоровому образу жизни и спорту.</a:t>
            </a:r>
          </a:p>
          <a:p>
            <a:pPr marL="355600" indent="-342900" algn="just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lang="ru-RU" sz="1600" dirty="0" smtClean="0">
                <a:latin typeface="Calibri Light"/>
              </a:rPr>
              <a:t>Организация  процесса  </a:t>
            </a:r>
            <a:r>
              <a:rPr lang="ru-RU" sz="1600" dirty="0">
                <a:latin typeface="Calibri Light"/>
              </a:rPr>
              <a:t>формирования у детей развитого эстетического </a:t>
            </a:r>
            <a:r>
              <a:rPr lang="ru-RU" sz="1600" dirty="0" smtClean="0">
                <a:latin typeface="Calibri Light"/>
              </a:rPr>
              <a:t>воспитания в сознании, с </a:t>
            </a:r>
            <a:r>
              <a:rPr lang="ru-RU" sz="1600" dirty="0">
                <a:latin typeface="Calibri Light"/>
              </a:rPr>
              <a:t>целью развития </a:t>
            </a:r>
            <a:r>
              <a:rPr lang="ru-RU" sz="1600" dirty="0" smtClean="0">
                <a:latin typeface="Calibri Light"/>
              </a:rPr>
              <a:t> способностей </a:t>
            </a:r>
            <a:r>
              <a:rPr lang="ru-RU" sz="1600" dirty="0">
                <a:latin typeface="Calibri Light"/>
              </a:rPr>
              <a:t>видеть красоту окружающего </a:t>
            </a:r>
            <a:r>
              <a:rPr lang="ru-RU" sz="1600" dirty="0" smtClean="0">
                <a:latin typeface="Calibri Light"/>
              </a:rPr>
              <a:t>мира</a:t>
            </a:r>
            <a:r>
              <a:rPr lang="ru-RU" sz="1600" dirty="0" smtClean="0"/>
              <a:t>.</a:t>
            </a:r>
            <a:endParaRPr sz="1600" dirty="0">
              <a:latin typeface="Calibri Light"/>
              <a:cs typeface="Calibri Light"/>
            </a:endParaRPr>
          </a:p>
          <a:p>
            <a:pPr marL="355600" indent="-342900" algn="just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b="0" spc="-5" dirty="0" smtClean="0">
                <a:latin typeface="Calibri Light"/>
                <a:cs typeface="Calibri Light"/>
              </a:rPr>
              <a:t> </a:t>
            </a:r>
            <a:r>
              <a:rPr lang="ru-RU" sz="1600" spc="-5" dirty="0" smtClean="0">
                <a:latin typeface="Calibri Light"/>
                <a:cs typeface="Calibri Light"/>
              </a:rPr>
              <a:t>Проведение </a:t>
            </a:r>
            <a:r>
              <a:rPr lang="ru-RU" sz="1600" dirty="0" smtClean="0">
                <a:latin typeface="Calibri Light"/>
              </a:rPr>
              <a:t>интересного и  захватывающего  процесса</a:t>
            </a:r>
            <a:r>
              <a:rPr lang="ru-RU" sz="1600" spc="-5" dirty="0" smtClean="0">
                <a:latin typeface="Calibri Light"/>
                <a:cs typeface="Calibri Light"/>
              </a:rPr>
              <a:t>  семейных  фотосессий, а также </a:t>
            </a:r>
            <a:r>
              <a:rPr lang="ru-RU" sz="1600" dirty="0" err="1" smtClean="0">
                <a:latin typeface="Calibri Light"/>
              </a:rPr>
              <a:t>селфи</a:t>
            </a:r>
            <a:r>
              <a:rPr lang="ru-RU" sz="1600" dirty="0" smtClean="0">
                <a:latin typeface="Calibri Light"/>
              </a:rPr>
              <a:t> , популярность которых</a:t>
            </a:r>
            <a:r>
              <a:rPr lang="en-US" sz="1600" dirty="0" smtClean="0">
                <a:latin typeface="Calibri Light"/>
              </a:rPr>
              <a:t> </a:t>
            </a:r>
            <a:r>
              <a:rPr lang="ru-RU" sz="1600" dirty="0" smtClean="0">
                <a:latin typeface="Calibri Light"/>
              </a:rPr>
              <a:t> связана  </a:t>
            </a:r>
            <a:r>
              <a:rPr lang="ru-RU" sz="1600" dirty="0">
                <a:latin typeface="Calibri Light"/>
              </a:rPr>
              <a:t>с бумом социальных медиа и мобильных </a:t>
            </a:r>
            <a:r>
              <a:rPr lang="ru-RU" sz="1600" dirty="0" smtClean="0">
                <a:latin typeface="Calibri Light"/>
              </a:rPr>
              <a:t>технологий</a:t>
            </a:r>
            <a:r>
              <a:rPr lang="en-US" sz="1600" dirty="0">
                <a:latin typeface="Calibri Light"/>
              </a:rPr>
              <a:t>.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437" y="239648"/>
            <a:ext cx="79400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ОЖИДАЕМЫЕ </a:t>
            </a:r>
            <a:r>
              <a:rPr spc="-25" dirty="0"/>
              <a:t>СОЦИАЛЬНО-ЭКОНОМИЧЕСКИЕ </a:t>
            </a:r>
            <a:r>
              <a:rPr spc="-20" dirty="0"/>
              <a:t>ЭФФЕКТЫ </a:t>
            </a:r>
            <a:r>
              <a:rPr spc="-10" dirty="0"/>
              <a:t>ОТ </a:t>
            </a:r>
            <a:r>
              <a:rPr spc="-15" dirty="0"/>
              <a:t>РЕАЛИЗАЦИИ</a:t>
            </a:r>
            <a:r>
              <a:rPr spc="-204" dirty="0"/>
              <a:t> </a:t>
            </a:r>
            <a:r>
              <a:rPr lang="en-US" spc="-204" dirty="0" smtClean="0"/>
              <a:t>  </a:t>
            </a:r>
            <a:r>
              <a:rPr spc="-15" dirty="0" smtClean="0"/>
              <a:t>ПРОЕКТА</a:t>
            </a:r>
            <a:endParaRPr spc="-15" dirty="0"/>
          </a:p>
        </p:txBody>
      </p:sp>
      <p:sp>
        <p:nvSpPr>
          <p:cNvPr id="4" name="object 4"/>
          <p:cNvSpPr/>
          <p:nvPr/>
        </p:nvSpPr>
        <p:spPr>
          <a:xfrm>
            <a:off x="416051" y="6126479"/>
            <a:ext cx="8186134" cy="731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051" y="765048"/>
            <a:ext cx="8205470" cy="0"/>
          </a:xfrm>
          <a:custGeom>
            <a:avLst/>
            <a:gdLst/>
            <a:ahLst/>
            <a:cxnLst/>
            <a:rect l="l" t="t" r="r" b="b"/>
            <a:pathLst>
              <a:path w="8205470">
                <a:moveTo>
                  <a:pt x="0" y="0"/>
                </a:moveTo>
                <a:lnTo>
                  <a:pt x="8205470" y="0"/>
                </a:lnTo>
              </a:path>
            </a:pathLst>
          </a:custGeom>
          <a:ln w="9144">
            <a:solidFill>
              <a:srgbClr val="E95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694673" y="6248400"/>
            <a:ext cx="44932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80"/>
              </a:lnSpc>
            </a:pPr>
            <a:r>
              <a:rPr dirty="0" smtClean="0"/>
              <a:t>1</a:t>
            </a:r>
            <a:r>
              <a:rPr lang="en-US" dirty="0" smtClean="0"/>
              <a:t>4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5023" y="5257291"/>
            <a:ext cx="220357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FFFF"/>
                </a:solidFill>
                <a:latin typeface="Calibri Light"/>
                <a:cs typeface="Calibri Light"/>
              </a:rPr>
              <a:t>#ЖКХменяется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59044" y="5257291"/>
            <a:ext cx="274675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FFFF"/>
                </a:solidFill>
                <a:latin typeface="Calibri Light"/>
                <a:cs typeface="Calibri Light"/>
              </a:rPr>
              <a:t>#Городаменяются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2816" y="3586733"/>
            <a:ext cx="315798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ГОРОДСКАЯ</a:t>
            </a:r>
            <a:r>
              <a:rPr sz="2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FFFFFF"/>
                </a:solidFill>
                <a:latin typeface="Calibri Light"/>
                <a:cs typeface="Calibri Light"/>
              </a:rPr>
              <a:t>СРЕДА</a:t>
            </a:r>
            <a:endParaRPr sz="24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lang="en-US" sz="2000" spc="-15" dirty="0">
                <a:solidFill>
                  <a:srgbClr val="FFFFFF"/>
                </a:solidFill>
                <a:latin typeface="Calibri Light"/>
                <a:cs typeface="Calibri Light"/>
                <a:hlinkClick r:id="rId2"/>
              </a:rPr>
              <a:t>w</a:t>
            </a:r>
            <a:r>
              <a:rPr sz="2000" b="0" spc="-15" dirty="0" smtClean="0">
                <a:solidFill>
                  <a:srgbClr val="FFFFFF"/>
                </a:solidFill>
                <a:latin typeface="Calibri Light"/>
                <a:cs typeface="Calibri Light"/>
                <a:hlinkClick r:id="rId2"/>
              </a:rPr>
              <a:t>ww.gorsreda86.ugraces.ru</a:t>
            </a:r>
            <a:endParaRPr sz="20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999" y="288999"/>
            <a:ext cx="824052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15" dirty="0" smtClean="0"/>
              <a:t>МЕСТОРАСПОЛОЖЕНИЕ ОБЪЕКТА БЛАГОУСТРОЙСТВА</a:t>
            </a:r>
            <a:endParaRPr lang="ru-RU" sz="2000" dirty="0"/>
          </a:p>
        </p:txBody>
      </p:sp>
      <p:sp>
        <p:nvSpPr>
          <p:cNvPr id="3" name="object 3"/>
          <p:cNvSpPr/>
          <p:nvPr/>
        </p:nvSpPr>
        <p:spPr>
          <a:xfrm>
            <a:off x="416051" y="6126479"/>
            <a:ext cx="8186134" cy="731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051" y="765048"/>
            <a:ext cx="8205470" cy="0"/>
          </a:xfrm>
          <a:custGeom>
            <a:avLst/>
            <a:gdLst/>
            <a:ahLst/>
            <a:cxnLst/>
            <a:rect l="l" t="t" r="r" b="b"/>
            <a:pathLst>
              <a:path w="8205470">
                <a:moveTo>
                  <a:pt x="0" y="0"/>
                </a:moveTo>
                <a:lnTo>
                  <a:pt x="8205470" y="0"/>
                </a:lnTo>
              </a:path>
            </a:pathLst>
          </a:custGeom>
          <a:ln w="9144">
            <a:solidFill>
              <a:srgbClr val="E95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80"/>
              </a:lnSpc>
            </a:pPr>
            <a:r>
              <a:rPr dirty="0"/>
              <a:t>2</a:t>
            </a:r>
          </a:p>
        </p:txBody>
      </p:sp>
      <p:pic>
        <p:nvPicPr>
          <p:cNvPr id="1026" name="Picture 2" descr="C:\Users\Lorik\Desktop\парк сказка спут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1" y="1822346"/>
            <a:ext cx="4613149" cy="41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rik\Desktop\СХЕМА парк Сказка_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9273"/>
            <a:ext cx="3058503" cy="37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узел 7"/>
          <p:cNvSpPr/>
          <p:nvPr/>
        </p:nvSpPr>
        <p:spPr>
          <a:xfrm>
            <a:off x="2133600" y="3352800"/>
            <a:ext cx="381000" cy="36797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6442" y="990600"/>
            <a:ext cx="381000" cy="36797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1296" y="990600"/>
            <a:ext cx="7027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Calibri Light"/>
              </a:rPr>
              <a:t>ХМАО-ЮГРА, город </a:t>
            </a:r>
            <a:r>
              <a:rPr lang="ru-RU" dirty="0" err="1" smtClean="0">
                <a:latin typeface="Calibri Light"/>
              </a:rPr>
              <a:t>Пыть-Ях</a:t>
            </a:r>
            <a:r>
              <a:rPr lang="ru-RU" dirty="0" smtClean="0">
                <a:latin typeface="Calibri Light"/>
              </a:rPr>
              <a:t>, 1 микрорайон </a:t>
            </a:r>
            <a:r>
              <a:rPr lang="en-US" dirty="0" smtClean="0">
                <a:latin typeface="Calibri Light"/>
              </a:rPr>
              <a:t>“</a:t>
            </a:r>
            <a:r>
              <a:rPr lang="ru-RU" dirty="0" smtClean="0">
                <a:latin typeface="Calibri Light"/>
              </a:rPr>
              <a:t>Центральный</a:t>
            </a:r>
            <a:r>
              <a:rPr lang="en-US" dirty="0" smtClean="0">
                <a:latin typeface="Calibri Light"/>
              </a:rPr>
              <a:t>”</a:t>
            </a:r>
            <a:r>
              <a:rPr lang="ru-RU" dirty="0" smtClean="0">
                <a:latin typeface="Calibri Light"/>
              </a:rPr>
              <a:t>. </a:t>
            </a:r>
            <a:r>
              <a:rPr lang="en-US" dirty="0" smtClean="0">
                <a:latin typeface="Calibri Light"/>
              </a:rPr>
              <a:t>       </a:t>
            </a:r>
            <a:endParaRPr lang="ru-RU" dirty="0" smtClean="0">
              <a:latin typeface="Calibri Light"/>
            </a:endParaRPr>
          </a:p>
          <a:p>
            <a:r>
              <a:rPr lang="ru-RU" dirty="0" smtClean="0">
                <a:latin typeface="Calibri Light"/>
              </a:rPr>
              <a:t>Парк </a:t>
            </a:r>
            <a:r>
              <a:rPr lang="en-US" dirty="0" smtClean="0">
                <a:latin typeface="Calibri Light"/>
              </a:rPr>
              <a:t>“</a:t>
            </a:r>
            <a:r>
              <a:rPr lang="ru-RU" dirty="0" smtClean="0">
                <a:latin typeface="Calibri Light"/>
              </a:rPr>
              <a:t>СКАЗКА</a:t>
            </a:r>
            <a:r>
              <a:rPr lang="en-US" dirty="0" smtClean="0"/>
              <a:t>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ПРЕЗЕНТАЦИЯ\Фото\Фото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959" y="765047"/>
            <a:ext cx="5785226" cy="609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416051" y="6129527"/>
            <a:ext cx="8186134" cy="728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435" y="228600"/>
            <a:ext cx="821908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15" dirty="0" smtClean="0"/>
              <a:t>ИНФОРМАЦИЯ ПО ТЕКУЩЕМУ ИСПОЛЬЗОВАНИЮ ТЕРРИТОРИИ</a:t>
            </a:r>
            <a:endParaRPr lang="ru-RU" sz="2000" dirty="0"/>
          </a:p>
        </p:txBody>
      </p:sp>
      <p:sp>
        <p:nvSpPr>
          <p:cNvPr id="5" name="object 5"/>
          <p:cNvSpPr/>
          <p:nvPr/>
        </p:nvSpPr>
        <p:spPr>
          <a:xfrm>
            <a:off x="416051" y="765048"/>
            <a:ext cx="8205470" cy="0"/>
          </a:xfrm>
          <a:custGeom>
            <a:avLst/>
            <a:gdLst/>
            <a:ahLst/>
            <a:cxnLst/>
            <a:rect l="l" t="t" r="r" b="b"/>
            <a:pathLst>
              <a:path w="8205470">
                <a:moveTo>
                  <a:pt x="0" y="0"/>
                </a:moveTo>
                <a:lnTo>
                  <a:pt x="8205470" y="0"/>
                </a:lnTo>
              </a:path>
            </a:pathLst>
          </a:custGeom>
          <a:ln w="9144">
            <a:solidFill>
              <a:srgbClr val="E95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80"/>
              </a:lnSpc>
            </a:pPr>
            <a:r>
              <a:rPr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051" y="884872"/>
            <a:ext cx="247954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 Light"/>
              </a:rPr>
              <a:t>В 2018 году в рамках реализации приоритетного проекта </a:t>
            </a:r>
            <a:r>
              <a:rPr lang="en-US" dirty="0" smtClean="0">
                <a:latin typeface="Calibri Light"/>
              </a:rPr>
              <a:t>“</a:t>
            </a:r>
            <a:r>
              <a:rPr lang="ru-RU" dirty="0" smtClean="0">
                <a:latin typeface="Calibri Light"/>
              </a:rPr>
              <a:t>Формирование комфортной городской среды </a:t>
            </a:r>
            <a:r>
              <a:rPr lang="en-US" dirty="0" smtClean="0">
                <a:latin typeface="Calibri Light"/>
              </a:rPr>
              <a:t>”</a:t>
            </a:r>
            <a:endParaRPr lang="ru-RU" dirty="0" smtClean="0">
              <a:latin typeface="Calibri Light"/>
            </a:endParaRPr>
          </a:p>
          <a:p>
            <a:r>
              <a:rPr lang="ru-RU" dirty="0" smtClean="0">
                <a:latin typeface="Calibri Light"/>
              </a:rPr>
              <a:t>на территории муниципального образования городской округ город </a:t>
            </a:r>
            <a:r>
              <a:rPr lang="ru-RU" dirty="0" err="1" smtClean="0">
                <a:latin typeface="Calibri Light"/>
              </a:rPr>
              <a:t>Пыть-Ях</a:t>
            </a:r>
            <a:r>
              <a:rPr lang="ru-RU" dirty="0">
                <a:latin typeface="Calibri Light"/>
              </a:rPr>
              <a:t>,</a:t>
            </a:r>
            <a:r>
              <a:rPr lang="ru-RU" dirty="0" smtClean="0">
                <a:latin typeface="Calibri Light"/>
              </a:rPr>
              <a:t> </a:t>
            </a:r>
          </a:p>
          <a:p>
            <a:r>
              <a:rPr lang="ru-RU" dirty="0" smtClean="0">
                <a:latin typeface="Calibri Light"/>
              </a:rPr>
              <a:t>были проведены  мероприятия по благоустройству  данной общественной территории в следующем объеме</a:t>
            </a:r>
            <a:r>
              <a:rPr lang="en-US" dirty="0" smtClean="0">
                <a:latin typeface="Calibri Light"/>
              </a:rPr>
              <a:t>:</a:t>
            </a:r>
            <a:endParaRPr lang="ru-RU" dirty="0">
              <a:latin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ЕЗЕНТАЦИЯ\Фото\Фото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13" y="1066028"/>
            <a:ext cx="8204707" cy="528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222884"/>
            <a:ext cx="821984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/>
              <a:t>УСТРОЙСТВО ПРОГУЛОЧНО-БЕГОВОЙ И ВЕЛОДОРОЖЕК</a:t>
            </a:r>
            <a:endParaRPr lang="ru-RU" sz="2000" dirty="0"/>
          </a:p>
        </p:txBody>
      </p:sp>
      <p:sp>
        <p:nvSpPr>
          <p:cNvPr id="3" name="object 3"/>
          <p:cNvSpPr/>
          <p:nvPr/>
        </p:nvSpPr>
        <p:spPr>
          <a:xfrm>
            <a:off x="416051" y="6126479"/>
            <a:ext cx="8186134" cy="731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051" y="765048"/>
            <a:ext cx="8205470" cy="0"/>
          </a:xfrm>
          <a:custGeom>
            <a:avLst/>
            <a:gdLst/>
            <a:ahLst/>
            <a:cxnLst/>
            <a:rect l="l" t="t" r="r" b="b"/>
            <a:pathLst>
              <a:path w="8205470">
                <a:moveTo>
                  <a:pt x="0" y="0"/>
                </a:moveTo>
                <a:lnTo>
                  <a:pt x="8205470" y="0"/>
                </a:lnTo>
              </a:path>
            </a:pathLst>
          </a:custGeom>
          <a:ln w="9144">
            <a:solidFill>
              <a:srgbClr val="E95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694673" y="6357315"/>
            <a:ext cx="35877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80"/>
              </a:lnSpc>
            </a:pPr>
            <a:r>
              <a:rPr lang="ru-RU" dirty="0"/>
              <a:t>4</a:t>
            </a:r>
            <a:endParaRPr dirty="0"/>
          </a:p>
        </p:txBody>
      </p:sp>
      <p:sp>
        <p:nvSpPr>
          <p:cNvPr id="9" name="object 5"/>
          <p:cNvSpPr/>
          <p:nvPr/>
        </p:nvSpPr>
        <p:spPr>
          <a:xfrm>
            <a:off x="416813" y="1053846"/>
            <a:ext cx="8205470" cy="5073650"/>
          </a:xfrm>
          <a:custGeom>
            <a:avLst/>
            <a:gdLst/>
            <a:ahLst/>
            <a:cxnLst/>
            <a:rect l="l" t="t" r="r" b="b"/>
            <a:pathLst>
              <a:path w="8205470" h="5073650">
                <a:moveTo>
                  <a:pt x="0" y="5073396"/>
                </a:moveTo>
                <a:lnTo>
                  <a:pt x="8205216" y="5073396"/>
                </a:lnTo>
                <a:lnTo>
                  <a:pt x="8205216" y="0"/>
                </a:lnTo>
                <a:lnTo>
                  <a:pt x="0" y="0"/>
                </a:lnTo>
                <a:lnTo>
                  <a:pt x="0" y="5073396"/>
                </a:lnTo>
                <a:close/>
              </a:path>
            </a:pathLst>
          </a:custGeom>
          <a:ln w="25908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536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222884"/>
            <a:ext cx="59607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20" dirty="0" smtClean="0"/>
              <a:t>УСТАНОВКА СКАМЕЕК И  УРН</a:t>
            </a:r>
            <a:endParaRPr lang="ru-RU" sz="2000" dirty="0"/>
          </a:p>
        </p:txBody>
      </p:sp>
      <p:sp>
        <p:nvSpPr>
          <p:cNvPr id="3" name="object 3"/>
          <p:cNvSpPr/>
          <p:nvPr/>
        </p:nvSpPr>
        <p:spPr>
          <a:xfrm>
            <a:off x="416051" y="6126479"/>
            <a:ext cx="8186134" cy="731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051" y="765048"/>
            <a:ext cx="8205470" cy="0"/>
          </a:xfrm>
          <a:custGeom>
            <a:avLst/>
            <a:gdLst/>
            <a:ahLst/>
            <a:cxnLst/>
            <a:rect l="l" t="t" r="r" b="b"/>
            <a:pathLst>
              <a:path w="8205470">
                <a:moveTo>
                  <a:pt x="0" y="0"/>
                </a:moveTo>
                <a:lnTo>
                  <a:pt x="8205470" y="0"/>
                </a:lnTo>
              </a:path>
            </a:pathLst>
          </a:custGeom>
          <a:ln w="9144">
            <a:solidFill>
              <a:srgbClr val="E95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813" y="1053846"/>
            <a:ext cx="8205470" cy="5073650"/>
          </a:xfrm>
          <a:custGeom>
            <a:avLst/>
            <a:gdLst/>
            <a:ahLst/>
            <a:cxnLst/>
            <a:rect l="l" t="t" r="r" b="b"/>
            <a:pathLst>
              <a:path w="8205470" h="5073650">
                <a:moveTo>
                  <a:pt x="0" y="5073396"/>
                </a:moveTo>
                <a:lnTo>
                  <a:pt x="8205216" y="5073396"/>
                </a:lnTo>
                <a:lnTo>
                  <a:pt x="8205216" y="0"/>
                </a:lnTo>
                <a:lnTo>
                  <a:pt x="0" y="0"/>
                </a:lnTo>
                <a:lnTo>
                  <a:pt x="0" y="5073396"/>
                </a:lnTo>
                <a:close/>
              </a:path>
            </a:pathLst>
          </a:custGeom>
          <a:ln w="25908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86557" y="2895092"/>
            <a:ext cx="362457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95"/>
              </a:spcBef>
            </a:pPr>
            <a:r>
              <a:rPr sz="1600" b="0" spc="-5" dirty="0">
                <a:solidFill>
                  <a:srgbClr val="565655"/>
                </a:solidFill>
                <a:latin typeface="Calibri Light"/>
                <a:cs typeface="Calibri Light"/>
              </a:rPr>
              <a:t>Область размещения визуальных </a:t>
            </a:r>
            <a:r>
              <a:rPr sz="1600" b="0" spc="-10" dirty="0">
                <a:solidFill>
                  <a:srgbClr val="565655"/>
                </a:solidFill>
                <a:latin typeface="Calibri Light"/>
                <a:cs typeface="Calibri Light"/>
              </a:rPr>
              <a:t>образов  </a:t>
            </a:r>
            <a:r>
              <a:rPr sz="1600" b="0" spc="-5" dirty="0">
                <a:solidFill>
                  <a:srgbClr val="565655"/>
                </a:solidFill>
                <a:latin typeface="Calibri Light"/>
                <a:cs typeface="Calibri Light"/>
              </a:rPr>
              <a:t>и схем благоустраиваемой</a:t>
            </a:r>
            <a:r>
              <a:rPr sz="1600" b="0" spc="-25" dirty="0">
                <a:solidFill>
                  <a:srgbClr val="565655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65655"/>
                </a:solidFill>
                <a:latin typeface="Calibri Light"/>
                <a:cs typeface="Calibri Light"/>
              </a:rPr>
              <a:t>территории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80"/>
              </a:lnSpc>
            </a:pPr>
            <a:r>
              <a:rPr dirty="0"/>
              <a:t>5</a:t>
            </a:r>
          </a:p>
        </p:txBody>
      </p:sp>
      <p:pic>
        <p:nvPicPr>
          <p:cNvPr id="4098" name="Picture 2" descr="F:\ПРЕЗЕНТАЦИЯ\Фото\Фото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13" y="1053845"/>
            <a:ext cx="4688588" cy="507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ПРЕЗЕНТАЦИЯ\Фото\Фото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48" y="1053846"/>
            <a:ext cx="4153664" cy="507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471448" y="1053845"/>
            <a:ext cx="0" cy="507365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3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222884"/>
            <a:ext cx="790336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20" dirty="0" smtClean="0"/>
              <a:t>УСТАНОВКА УНИВЕРСАЛЬНОЙ СПОРТИВНОЙ ПЛОЩАДКИ</a:t>
            </a:r>
            <a:endParaRPr lang="ru-RU" sz="2000" dirty="0"/>
          </a:p>
        </p:txBody>
      </p:sp>
      <p:sp>
        <p:nvSpPr>
          <p:cNvPr id="3" name="object 3"/>
          <p:cNvSpPr/>
          <p:nvPr/>
        </p:nvSpPr>
        <p:spPr>
          <a:xfrm>
            <a:off x="416051" y="6126479"/>
            <a:ext cx="8186134" cy="731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051" y="765048"/>
            <a:ext cx="8205470" cy="0"/>
          </a:xfrm>
          <a:custGeom>
            <a:avLst/>
            <a:gdLst/>
            <a:ahLst/>
            <a:cxnLst/>
            <a:rect l="l" t="t" r="r" b="b"/>
            <a:pathLst>
              <a:path w="8205470">
                <a:moveTo>
                  <a:pt x="0" y="0"/>
                </a:moveTo>
                <a:lnTo>
                  <a:pt x="8205470" y="0"/>
                </a:lnTo>
              </a:path>
            </a:pathLst>
          </a:custGeom>
          <a:ln w="9144">
            <a:solidFill>
              <a:srgbClr val="E95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813" y="1053846"/>
            <a:ext cx="8205470" cy="5073650"/>
          </a:xfrm>
          <a:custGeom>
            <a:avLst/>
            <a:gdLst/>
            <a:ahLst/>
            <a:cxnLst/>
            <a:rect l="l" t="t" r="r" b="b"/>
            <a:pathLst>
              <a:path w="8205470" h="5073650">
                <a:moveTo>
                  <a:pt x="0" y="5073396"/>
                </a:moveTo>
                <a:lnTo>
                  <a:pt x="8205216" y="5073396"/>
                </a:lnTo>
                <a:lnTo>
                  <a:pt x="8205216" y="0"/>
                </a:lnTo>
                <a:lnTo>
                  <a:pt x="0" y="0"/>
                </a:lnTo>
                <a:lnTo>
                  <a:pt x="0" y="5073396"/>
                </a:lnTo>
                <a:close/>
              </a:path>
            </a:pathLst>
          </a:custGeom>
          <a:ln w="25908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86557" y="2895092"/>
            <a:ext cx="362457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95"/>
              </a:spcBef>
            </a:pPr>
            <a:r>
              <a:rPr sz="1600" b="0" spc="-5" dirty="0">
                <a:solidFill>
                  <a:srgbClr val="565655"/>
                </a:solidFill>
                <a:latin typeface="Calibri Light"/>
                <a:cs typeface="Calibri Light"/>
              </a:rPr>
              <a:t>Область размещения визуальных </a:t>
            </a:r>
            <a:r>
              <a:rPr sz="1600" b="0" spc="-10" dirty="0">
                <a:solidFill>
                  <a:srgbClr val="565655"/>
                </a:solidFill>
                <a:latin typeface="Calibri Light"/>
                <a:cs typeface="Calibri Light"/>
              </a:rPr>
              <a:t>образов  </a:t>
            </a:r>
            <a:r>
              <a:rPr sz="1600" b="0" spc="-5" dirty="0">
                <a:solidFill>
                  <a:srgbClr val="565655"/>
                </a:solidFill>
                <a:latin typeface="Calibri Light"/>
                <a:cs typeface="Calibri Light"/>
              </a:rPr>
              <a:t>и схем благоустраиваемой</a:t>
            </a:r>
            <a:r>
              <a:rPr sz="1600" b="0" spc="-25" dirty="0">
                <a:solidFill>
                  <a:srgbClr val="565655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565655"/>
                </a:solidFill>
                <a:latin typeface="Calibri Light"/>
                <a:cs typeface="Calibri Light"/>
              </a:rPr>
              <a:t>территории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694673" y="6357315"/>
            <a:ext cx="35877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80"/>
              </a:lnSpc>
            </a:pPr>
            <a:r>
              <a:rPr lang="ru-RU" dirty="0"/>
              <a:t>6</a:t>
            </a:r>
            <a:endParaRPr dirty="0"/>
          </a:p>
        </p:txBody>
      </p:sp>
      <p:pic>
        <p:nvPicPr>
          <p:cNvPr id="5123" name="Picture 3" descr="F:\ПРЕЗЕНТАЦИЯ\Фото\Фото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13" y="1050217"/>
            <a:ext cx="8185372" cy="50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050" y="76200"/>
            <a:ext cx="820547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2000" spc="-20" dirty="0" smtClean="0"/>
              <a:t>Реализация мероприятий по благоустройству общественной территории парка </a:t>
            </a:r>
            <a:r>
              <a:rPr lang="en-US" sz="2000" spc="-20" dirty="0" smtClean="0"/>
              <a:t>“</a:t>
            </a:r>
            <a:r>
              <a:rPr lang="ru-RU" sz="2000" spc="-20" dirty="0" smtClean="0"/>
              <a:t>СКАЗКА</a:t>
            </a:r>
            <a:r>
              <a:rPr lang="en-US" sz="2000" spc="-20" dirty="0" smtClean="0"/>
              <a:t>”</a:t>
            </a:r>
            <a:r>
              <a:rPr lang="ru-RU" sz="2000" spc="-20" dirty="0" smtClean="0"/>
              <a:t> в 2019 году, в рамках приоритетного проекта</a:t>
            </a:r>
            <a:r>
              <a:rPr lang="ru-RU" sz="2000" spc="-20" dirty="0"/>
              <a:t> </a:t>
            </a:r>
            <a:r>
              <a:rPr lang="en-US" sz="2000" spc="-20" dirty="0" smtClean="0"/>
              <a:t>“</a:t>
            </a:r>
            <a:r>
              <a:rPr lang="ru-RU" sz="2000" spc="-20" dirty="0" smtClean="0"/>
              <a:t>Формирование комфортной городской среды</a:t>
            </a:r>
            <a:r>
              <a:rPr lang="en-US" sz="2000" spc="-20" dirty="0" smtClean="0"/>
              <a:t>”</a:t>
            </a:r>
            <a:endParaRPr sz="2000" dirty="0"/>
          </a:p>
        </p:txBody>
      </p:sp>
      <p:sp>
        <p:nvSpPr>
          <p:cNvPr id="3" name="object 3"/>
          <p:cNvSpPr/>
          <p:nvPr/>
        </p:nvSpPr>
        <p:spPr>
          <a:xfrm>
            <a:off x="416051" y="6126479"/>
            <a:ext cx="8186134" cy="731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051" y="1143000"/>
            <a:ext cx="8205470" cy="0"/>
          </a:xfrm>
          <a:custGeom>
            <a:avLst/>
            <a:gdLst/>
            <a:ahLst/>
            <a:cxnLst/>
            <a:rect l="l" t="t" r="r" b="b"/>
            <a:pathLst>
              <a:path w="8205470">
                <a:moveTo>
                  <a:pt x="0" y="0"/>
                </a:moveTo>
                <a:lnTo>
                  <a:pt x="8205470" y="0"/>
                </a:lnTo>
              </a:path>
            </a:pathLst>
          </a:custGeom>
          <a:ln w="9144">
            <a:solidFill>
              <a:srgbClr val="E95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694673" y="6357315"/>
            <a:ext cx="35877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80"/>
              </a:lnSpc>
            </a:pPr>
            <a:r>
              <a:rPr lang="ru-RU" dirty="0"/>
              <a:t>7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416051" y="1295400"/>
            <a:ext cx="82054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    Согласно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распоряжения администрации города №90-ра от 18.01.2019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 «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Об утверждении перечня объектов по благоустройству дворовых и общественных территорий на 2019 год, в рамках реализации мероприятий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Федерального проекта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«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Формирование комфортной городской среды» муниципальной программы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«Жилищно-коммунальный комплекс и городская среда города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Пыть-Яха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», в 2019 году запланировано благоустроить 1 общественную и 3 дворовых территории в городе </a:t>
            </a:r>
            <a:r>
              <a:rPr lang="ru-RU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Пыть-Ях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По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общественной территории парк «Сказка»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 1 микрорайоне «Центральный» города </a:t>
            </a:r>
            <a:r>
              <a:rPr lang="ru-RU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Пыть-Яха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определены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виды работ, которые необходимо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произвести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в рамках разработанного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дизайн-проекта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по созданию завершенного образа, достижения согласованности и гармоничности элементов благоустройства и видов декора в парке «Сказка», а именно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just"/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укрепление откосов пешеходных </a:t>
            </a:r>
            <a:r>
              <a:rPr lang="ru-RU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дорожек</a:t>
            </a:r>
            <a:endParaRPr lang="ru-RU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установка нового детского игрового </a:t>
            </a:r>
            <a:r>
              <a:rPr lang="ru-RU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комплекса</a:t>
            </a:r>
            <a:endParaRPr lang="ru-RU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установка малых архитектурных форм сказочных </a:t>
            </a:r>
            <a:r>
              <a:rPr lang="ru-RU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героев</a:t>
            </a:r>
            <a:endParaRPr lang="ru-RU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ru-RU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222884"/>
            <a:ext cx="805576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20" dirty="0" smtClean="0"/>
              <a:t>УКРЕПЛЕНИЕ ОТКОСОВ ПЕШЕХОДНЫХ ДОРОЖЕК</a:t>
            </a:r>
            <a:endParaRPr lang="ru-RU" sz="2000" dirty="0"/>
          </a:p>
        </p:txBody>
      </p:sp>
      <p:sp>
        <p:nvSpPr>
          <p:cNvPr id="3" name="object 3"/>
          <p:cNvSpPr/>
          <p:nvPr/>
        </p:nvSpPr>
        <p:spPr>
          <a:xfrm>
            <a:off x="416051" y="6126479"/>
            <a:ext cx="8186134" cy="731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051" y="765048"/>
            <a:ext cx="8205470" cy="0"/>
          </a:xfrm>
          <a:custGeom>
            <a:avLst/>
            <a:gdLst/>
            <a:ahLst/>
            <a:cxnLst/>
            <a:rect l="l" t="t" r="r" b="b"/>
            <a:pathLst>
              <a:path w="8205470">
                <a:moveTo>
                  <a:pt x="0" y="0"/>
                </a:moveTo>
                <a:lnTo>
                  <a:pt x="8205470" y="0"/>
                </a:lnTo>
              </a:path>
            </a:pathLst>
          </a:custGeom>
          <a:ln w="9144">
            <a:solidFill>
              <a:srgbClr val="E95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813" y="1053846"/>
            <a:ext cx="8205470" cy="5073650"/>
          </a:xfrm>
          <a:custGeom>
            <a:avLst/>
            <a:gdLst/>
            <a:ahLst/>
            <a:cxnLst/>
            <a:rect l="l" t="t" r="r" b="b"/>
            <a:pathLst>
              <a:path w="8205470" h="5073650">
                <a:moveTo>
                  <a:pt x="0" y="5073396"/>
                </a:moveTo>
                <a:lnTo>
                  <a:pt x="8205216" y="5073396"/>
                </a:lnTo>
                <a:lnTo>
                  <a:pt x="8205216" y="0"/>
                </a:lnTo>
                <a:lnTo>
                  <a:pt x="0" y="0"/>
                </a:lnTo>
                <a:lnTo>
                  <a:pt x="0" y="5073396"/>
                </a:lnTo>
                <a:close/>
              </a:path>
            </a:pathLst>
          </a:custGeom>
          <a:ln w="25908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694673" y="6357315"/>
            <a:ext cx="35877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80"/>
              </a:lnSpc>
            </a:pPr>
            <a:r>
              <a:rPr lang="ru-RU" dirty="0"/>
              <a:t>8</a:t>
            </a:r>
            <a:endParaRPr dirty="0"/>
          </a:p>
        </p:txBody>
      </p:sp>
      <p:pic>
        <p:nvPicPr>
          <p:cNvPr id="6146" name="Picture 2" descr="F:\ПРЕЗЕНТАЦИЯ\20160807_130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0" y="990601"/>
            <a:ext cx="4764787" cy="513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ПРЕЗЕНТАЦИЯ\montazh-georeshetki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857" y="1053846"/>
            <a:ext cx="3433426" cy="507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181600" y="1053845"/>
            <a:ext cx="0" cy="507365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222884"/>
            <a:ext cx="797956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20" dirty="0" smtClean="0"/>
              <a:t>УСТАНОВКА НОВОГО ДЕТСКОГО ИГРОВОГО КОМПЛЕКСА</a:t>
            </a:r>
            <a:endParaRPr lang="ru-RU" sz="2000" dirty="0"/>
          </a:p>
        </p:txBody>
      </p:sp>
      <p:sp>
        <p:nvSpPr>
          <p:cNvPr id="3" name="object 3"/>
          <p:cNvSpPr/>
          <p:nvPr/>
        </p:nvSpPr>
        <p:spPr>
          <a:xfrm>
            <a:off x="416051" y="6126479"/>
            <a:ext cx="8186134" cy="731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051" y="765048"/>
            <a:ext cx="8205470" cy="0"/>
          </a:xfrm>
          <a:custGeom>
            <a:avLst/>
            <a:gdLst/>
            <a:ahLst/>
            <a:cxnLst/>
            <a:rect l="l" t="t" r="r" b="b"/>
            <a:pathLst>
              <a:path w="8205470">
                <a:moveTo>
                  <a:pt x="0" y="0"/>
                </a:moveTo>
                <a:lnTo>
                  <a:pt x="8205470" y="0"/>
                </a:lnTo>
              </a:path>
            </a:pathLst>
          </a:custGeom>
          <a:ln w="9144">
            <a:solidFill>
              <a:srgbClr val="E95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813" y="1053846"/>
            <a:ext cx="8205470" cy="5073650"/>
          </a:xfrm>
          <a:custGeom>
            <a:avLst/>
            <a:gdLst/>
            <a:ahLst/>
            <a:cxnLst/>
            <a:rect l="l" t="t" r="r" b="b"/>
            <a:pathLst>
              <a:path w="8205470" h="5073650">
                <a:moveTo>
                  <a:pt x="0" y="5073396"/>
                </a:moveTo>
                <a:lnTo>
                  <a:pt x="8205216" y="5073396"/>
                </a:lnTo>
                <a:lnTo>
                  <a:pt x="8205216" y="0"/>
                </a:lnTo>
                <a:lnTo>
                  <a:pt x="0" y="0"/>
                </a:lnTo>
                <a:lnTo>
                  <a:pt x="0" y="5073396"/>
                </a:lnTo>
                <a:close/>
              </a:path>
            </a:pathLst>
          </a:custGeom>
          <a:ln w="25908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694673" y="6357315"/>
            <a:ext cx="35877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380"/>
              </a:lnSpc>
            </a:pPr>
            <a:r>
              <a:rPr lang="ru-RU" dirty="0"/>
              <a:t>9</a:t>
            </a:r>
            <a:endParaRPr dirty="0"/>
          </a:p>
        </p:txBody>
      </p:sp>
      <p:pic>
        <p:nvPicPr>
          <p:cNvPr id="7170" name="Picture 2" descr="F:\ПРЕЗЕНТАЦИЯ\Детская площадка\Детская площад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13" y="1958735"/>
            <a:ext cx="4259372" cy="41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ПРЕЗЕНТАЦИЯ\Детская площадка\671 ПытьЯх макет МорскаяЛагуна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85" y="1053846"/>
            <a:ext cx="3918389" cy="367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7745" y="1295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“</a:t>
            </a:r>
            <a:r>
              <a:rPr lang="ru-RU" sz="3200" b="1" dirty="0" smtClean="0">
                <a:solidFill>
                  <a:srgbClr val="FF0000"/>
                </a:solidFill>
              </a:rPr>
              <a:t>ДО</a:t>
            </a:r>
            <a:r>
              <a:rPr lang="en-US" sz="3200" b="1" dirty="0" smtClean="0">
                <a:solidFill>
                  <a:srgbClr val="FF0000"/>
                </a:solidFill>
              </a:rPr>
              <a:t>”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4953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“</a:t>
            </a:r>
            <a:r>
              <a:rPr lang="ru-RU" sz="3200" b="1" dirty="0" smtClean="0">
                <a:solidFill>
                  <a:srgbClr val="FF0000"/>
                </a:solidFill>
              </a:rPr>
              <a:t>ПОСЛЕ</a:t>
            </a:r>
            <a:r>
              <a:rPr lang="en-US" sz="3200" b="1" dirty="0" smtClean="0">
                <a:solidFill>
                  <a:srgbClr val="FF0000"/>
                </a:solidFill>
              </a:rPr>
              <a:t>”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455</Words>
  <Application>Microsoft Office PowerPoint</Application>
  <PresentationFormat>Экран (4:3)</PresentationFormat>
  <Paragraphs>78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МЕСТОРАСПОЛОЖЕНИЕ ОБЪЕКТА БЛАГОУСТРОЙСТВА</vt:lpstr>
      <vt:lpstr>ИНФОРМАЦИЯ ПО ТЕКУЩЕМУ ИСПОЛЬЗОВАНИЮ ТЕРРИТОРИИ</vt:lpstr>
      <vt:lpstr>УСТРОЙСТВО ПРОГУЛОЧНО-БЕГОВОЙ И ВЕЛОДОРОЖЕК</vt:lpstr>
      <vt:lpstr>УСТАНОВКА СКАМЕЕК И  УРН</vt:lpstr>
      <vt:lpstr>УСТАНОВКА УНИВЕРСАЛЬНОЙ СПОРТИВНОЙ ПЛОЩАДКИ</vt:lpstr>
      <vt:lpstr>Реализация мероприятий по благоустройству общественной территории парка “СКАЗКА” в 2019 году, в рамках приоритетного проекта “Формирование комфортной городской среды”</vt:lpstr>
      <vt:lpstr>УКРЕПЛЕНИЕ ОТКОСОВ ПЕШЕХОДНЫХ ДОРОЖЕК</vt:lpstr>
      <vt:lpstr>УСТАНОВКА НОВОГО ДЕТСКОГО ИГРОВОГО КОМПЛЕКСА</vt:lpstr>
      <vt:lpstr>УСТАНОВКА МАЛЫХ АРХИТЕКТУРНЫХ ФОРМ СКАЗОЧНЫХ ГЕРОЕВ</vt:lpstr>
      <vt:lpstr>Презентация PowerPoint</vt:lpstr>
      <vt:lpstr>Презентация PowerPoint</vt:lpstr>
      <vt:lpstr>ИНФОРМАЦИЯ ОБ ИСТОЧНИКАХ ФИНАНСИРОВАНИЯ ОБЪЕКТА</vt:lpstr>
      <vt:lpstr>ОЖИДАЕМЫЕ СОЦИАЛЬНО-ЭКОНОМИЧЕСКИЕ ЭФФЕКТЫ ОТ РЕАЛИЗАЦИИ  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Камила Ризаева</dc:creator>
  <cp:lastModifiedBy>Камила Ризаева</cp:lastModifiedBy>
  <cp:revision>35</cp:revision>
  <dcterms:created xsi:type="dcterms:W3CDTF">2019-01-22T10:25:03Z</dcterms:created>
  <dcterms:modified xsi:type="dcterms:W3CDTF">2019-01-25T07:51:20Z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2019-01-22T00:00:00Z</vt:filetime>
  </property>
</Properties>
</file>