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1CBA5D4-C1A6-4495-BC80-6586991121C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8124-2374-4E45-9702-8DE6A100E928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2D6B-0A5C-45E5-A521-4B48DEEF3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17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8124-2374-4E45-9702-8DE6A100E928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2D6B-0A5C-45E5-A521-4B48DEEF3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4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8124-2374-4E45-9702-8DE6A100E928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2D6B-0A5C-45E5-A521-4B48DEEF3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96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8124-2374-4E45-9702-8DE6A100E928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2D6B-0A5C-45E5-A521-4B48DEEF3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45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8124-2374-4E45-9702-8DE6A100E928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2D6B-0A5C-45E5-A521-4B48DEEF3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8124-2374-4E45-9702-8DE6A100E928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2D6B-0A5C-45E5-A521-4B48DEEF3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73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8124-2374-4E45-9702-8DE6A100E928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2D6B-0A5C-45E5-A521-4B48DEEF3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6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8124-2374-4E45-9702-8DE6A100E928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2D6B-0A5C-45E5-A521-4B48DEEF3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21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8124-2374-4E45-9702-8DE6A100E928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2D6B-0A5C-45E5-A521-4B48DEEF3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7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8124-2374-4E45-9702-8DE6A100E928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2D6B-0A5C-45E5-A521-4B48DEEF3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6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8124-2374-4E45-9702-8DE6A100E928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2D6B-0A5C-45E5-A521-4B48DEEF3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69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F8124-2374-4E45-9702-8DE6A100E928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E2D6B-0A5C-45E5-A521-4B48DEEF3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6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adm.gov86.org/files/2019/jkk/n-444-pa-ot-13-12-2018.do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Порядок действий учреждений (организаций) по созданию</a:t>
            </a:r>
            <a:br>
              <a:rPr lang="ru-RU" b="1" dirty="0"/>
            </a:br>
            <a:r>
              <a:rPr lang="ru-RU" b="1" dirty="0"/>
              <a:t>условий для обеспечения доступности для инвалидов места</a:t>
            </a:r>
            <a:br>
              <a:rPr lang="ru-RU" b="1" dirty="0"/>
            </a:br>
            <a:r>
              <a:rPr lang="ru-RU" b="1" dirty="0"/>
              <a:t>предоставления услуги до проведения реконструкции или</a:t>
            </a:r>
            <a:br>
              <a:rPr lang="ru-RU" b="1" dirty="0"/>
            </a:br>
            <a:r>
              <a:rPr lang="ru-RU" b="1" dirty="0"/>
              <a:t>капитального ремонта объекта социальной инфраструктуры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7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b="1" i="1" dirty="0"/>
              <a:t>Общие рекомендации по устранению барьеров окружающей</a:t>
            </a:r>
            <a:br>
              <a:rPr lang="ru-RU" sz="2200" b="1" i="1" dirty="0"/>
            </a:br>
            <a:r>
              <a:rPr lang="ru-RU" sz="2200" b="1" i="1" dirty="0"/>
              <a:t>среды для инвалидов с разными формами инвалидности</a:t>
            </a:r>
            <a:endParaRPr lang="ru-RU" sz="2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13888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7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/>
              <a:t>Состояние доступности основных структурно-</a:t>
            </a:r>
            <a:br>
              <a:rPr lang="ru-RU" sz="2400" b="1" dirty="0"/>
            </a:br>
            <a:r>
              <a:rPr lang="ru-RU" sz="2400" b="1" dirty="0"/>
              <a:t>функциональных зон, варианты организации</a:t>
            </a:r>
            <a:br>
              <a:rPr lang="ru-RU" sz="2400" b="1" dirty="0"/>
            </a:br>
            <a:r>
              <a:rPr lang="ru-RU" sz="2400" b="1" dirty="0"/>
              <a:t>доступности объекта*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1. Территория, прилегающая к зданию (участок), в </a:t>
            </a:r>
            <a:r>
              <a:rPr lang="ru-RU" dirty="0" err="1"/>
              <a:t>т.ч</a:t>
            </a:r>
            <a:r>
              <a:rPr lang="ru-RU" dirty="0"/>
              <a:t>. </a:t>
            </a:r>
            <a:r>
              <a:rPr lang="ru-RU" dirty="0" smtClean="0"/>
              <a:t>наличие автостоянки </a:t>
            </a:r>
            <a:r>
              <a:rPr lang="ru-RU" dirty="0"/>
              <a:t>для инвалидов</a:t>
            </a:r>
          </a:p>
          <a:p>
            <a:pPr marL="0" indent="0" algn="just">
              <a:buNone/>
            </a:pPr>
            <a:r>
              <a:rPr lang="ru-RU" dirty="0"/>
              <a:t>2. Вход (входы) в здание</a:t>
            </a:r>
          </a:p>
          <a:p>
            <a:pPr marL="0" indent="0" algn="just">
              <a:buNone/>
            </a:pPr>
            <a:r>
              <a:rPr lang="ru-RU" dirty="0"/>
              <a:t>3. Путь (пути) движения внутри здания (в </a:t>
            </a:r>
            <a:r>
              <a:rPr lang="ru-RU" dirty="0" err="1"/>
              <a:t>т.ч</a:t>
            </a:r>
            <a:r>
              <a:rPr lang="ru-RU" dirty="0"/>
              <a:t>. пути эвакуации)</a:t>
            </a:r>
          </a:p>
          <a:p>
            <a:pPr marL="0" indent="0" algn="just">
              <a:buNone/>
            </a:pPr>
            <a:r>
              <a:rPr lang="ru-RU" dirty="0"/>
              <a:t>4. Зона целевого назначения здания (целевого посещения объекта)</a:t>
            </a:r>
          </a:p>
          <a:p>
            <a:pPr marL="0" indent="0" algn="just">
              <a:buNone/>
            </a:pPr>
            <a:r>
              <a:rPr lang="ru-RU" dirty="0"/>
              <a:t>5. Санитарно-гигиенические помещения</a:t>
            </a:r>
          </a:p>
          <a:p>
            <a:pPr marL="0" indent="0" algn="just">
              <a:buNone/>
            </a:pPr>
            <a:r>
              <a:rPr lang="ru-RU" dirty="0"/>
              <a:t>6. Система информации и связи (на всех зонах)</a:t>
            </a:r>
          </a:p>
          <a:p>
            <a:pPr marL="0" indent="0" algn="just">
              <a:buNone/>
            </a:pPr>
            <a:r>
              <a:rPr lang="ru-RU" dirty="0"/>
              <a:t>7. Пути движения к объекту (от остановки транспорта)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Определяется </a:t>
            </a:r>
            <a:r>
              <a:rPr lang="ru-RU" dirty="0"/>
              <a:t>для каждой категории инвалидов: К, О, С, Г, У и для всех</a:t>
            </a:r>
          </a:p>
          <a:p>
            <a:pPr marL="0" indent="0">
              <a:buNone/>
            </a:pPr>
            <a:r>
              <a:rPr lang="ru-RU" dirty="0"/>
              <a:t>категорий в целом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* </a:t>
            </a:r>
            <a:r>
              <a:rPr lang="ru-RU" dirty="0"/>
              <a:t>с учетом СП 59.13330.2012.Свод правил. Доступность зданий и </a:t>
            </a:r>
            <a:r>
              <a:rPr lang="ru-RU" dirty="0" smtClean="0"/>
              <a:t>сооружений для </a:t>
            </a:r>
            <a:r>
              <a:rPr lang="ru-RU" dirty="0"/>
              <a:t>МГН. Актуализированная редакция СНИП</a:t>
            </a:r>
          </a:p>
        </p:txBody>
      </p:sp>
    </p:spTree>
    <p:extLst>
      <p:ext uri="{BB962C8B-B14F-4D97-AF65-F5344CB8AC3E}">
        <p14:creationId xmlns:p14="http://schemas.microsoft.com/office/powerpoint/2010/main" val="125957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 доступности путей следования</a:t>
            </a:r>
            <a:b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объекту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1</a:t>
            </a:r>
            <a:r>
              <a:rPr lang="ru-RU" b="1" dirty="0"/>
              <a:t>. Описание пути следования к объекту пассажирским транспортом с </a:t>
            </a:r>
            <a:r>
              <a:rPr lang="ru-RU" b="1" dirty="0" smtClean="0"/>
              <a:t>указанием </a:t>
            </a:r>
            <a:r>
              <a:rPr lang="ru-RU" dirty="0" smtClean="0"/>
              <a:t>маршрута </a:t>
            </a:r>
            <a:r>
              <a:rPr lang="ru-RU" dirty="0"/>
              <a:t>движения и наличием адаптированного пассажирского транспорта к объекту</a:t>
            </a:r>
          </a:p>
          <a:p>
            <a:pPr marL="0" indent="0" algn="just">
              <a:buNone/>
            </a:pPr>
            <a:r>
              <a:rPr lang="ru-RU" b="1" dirty="0"/>
              <a:t>2. Описание пути к объекту от ближайшей остановки пассажирского транспорта </a:t>
            </a:r>
            <a:r>
              <a:rPr lang="ru-RU" b="1" dirty="0" smtClean="0"/>
              <a:t>с указанием</a:t>
            </a:r>
            <a:r>
              <a:rPr lang="ru-RU" b="1" dirty="0"/>
              <a:t>:</a:t>
            </a:r>
          </a:p>
          <a:p>
            <a:pPr marL="0" indent="0" algn="just">
              <a:buNone/>
            </a:pPr>
            <a:r>
              <a:rPr lang="ru-RU" dirty="0"/>
              <a:t>2.1 расстояние до объекта от остановки транспорта ________________ м</a:t>
            </a:r>
          </a:p>
          <a:p>
            <a:pPr marL="0" indent="0" algn="just">
              <a:buNone/>
            </a:pPr>
            <a:r>
              <a:rPr lang="ru-RU" dirty="0"/>
              <a:t>2.2 время движения (пешком) ___________________ мин</a:t>
            </a:r>
          </a:p>
          <a:p>
            <a:pPr marL="0" indent="0" algn="just">
              <a:buNone/>
            </a:pPr>
            <a:r>
              <a:rPr lang="ru-RU" dirty="0"/>
              <a:t>2.3 наличие выделенного от проезжей части пешеходного пути (да, нет),</a:t>
            </a:r>
          </a:p>
          <a:p>
            <a:pPr marL="0" indent="0" algn="just">
              <a:buNone/>
            </a:pPr>
            <a:r>
              <a:rPr lang="ru-RU" dirty="0"/>
              <a:t>2.4 Перекрестки: нерегулируемые; регулируемые, со звуковой </a:t>
            </a:r>
            <a:r>
              <a:rPr lang="ru-RU" dirty="0" smtClean="0"/>
              <a:t>сигнализацией, таймером (да, нет),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2.5 Информация на пути следования к объекту: акустическая, тактильная, </a:t>
            </a:r>
            <a:r>
              <a:rPr lang="ru-RU" dirty="0" smtClean="0"/>
              <a:t>визуальная</a:t>
            </a:r>
            <a:r>
              <a:rPr lang="ru-RU" dirty="0"/>
              <a:t> </a:t>
            </a:r>
            <a:r>
              <a:rPr lang="ru-RU" dirty="0" smtClean="0"/>
              <a:t>(да, нет),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2.6 Перепады высоты на пути: есть, </a:t>
            </a:r>
            <a:r>
              <a:rPr lang="ru-RU" dirty="0" smtClean="0"/>
              <a:t>нет (описать</a:t>
            </a:r>
            <a:r>
              <a:rPr lang="ru-RU" dirty="0"/>
              <a:t>______________________________________).</a:t>
            </a:r>
          </a:p>
          <a:p>
            <a:pPr marL="0" indent="0">
              <a:buNone/>
            </a:pPr>
            <a:r>
              <a:rPr lang="ru-RU" dirty="0" smtClean="0"/>
              <a:t>2.7. Их </a:t>
            </a:r>
            <a:r>
              <a:rPr lang="ru-RU" dirty="0"/>
              <a:t>обустройство для инвалидов на коляске: да, </a:t>
            </a:r>
            <a:r>
              <a:rPr lang="ru-RU" dirty="0" smtClean="0"/>
              <a:t>нет ( </a:t>
            </a:r>
            <a:r>
              <a:rPr lang="ru-RU" dirty="0"/>
              <a:t>__________________________)</a:t>
            </a:r>
          </a:p>
        </p:txBody>
      </p:sp>
    </p:spTree>
    <p:extLst>
      <p:ext uri="{BB962C8B-B14F-4D97-AF65-F5344CB8AC3E}">
        <p14:creationId xmlns:p14="http://schemas.microsoft.com/office/powerpoint/2010/main" val="23864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/>
              <a:t>Статья 15. Обеспечение беспрепятственного доступа инвалидов к</a:t>
            </a:r>
            <a:br>
              <a:rPr lang="ru-RU" sz="2000" b="1" dirty="0"/>
            </a:br>
            <a:r>
              <a:rPr lang="ru-RU" sz="2000" b="1" dirty="0"/>
              <a:t>объектам социальной, инженерной и транспортной инфраструктур</a:t>
            </a:r>
            <a:br>
              <a:rPr lang="ru-RU" sz="2000" b="1" dirty="0"/>
            </a:br>
            <a:r>
              <a:rPr lang="ru-RU" sz="2000" b="1" dirty="0"/>
              <a:t>ФЗ от 24.11.1995 № 181-ФЗ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i="1" dirty="0"/>
              <a:t>Федеральные органы государственной власти, органы государственной </a:t>
            </a:r>
            <a:r>
              <a:rPr lang="ru-RU" sz="1500" i="1" dirty="0" smtClean="0"/>
              <a:t>власти субъектов </a:t>
            </a:r>
            <a:r>
              <a:rPr lang="ru-RU" sz="1500" i="1" dirty="0"/>
              <a:t>Российской Федерации, органы местного самоуправления (в </a:t>
            </a:r>
            <a:r>
              <a:rPr lang="ru-RU" sz="1500" i="1" dirty="0" smtClean="0"/>
              <a:t>сфере установленных </a:t>
            </a:r>
            <a:r>
              <a:rPr lang="ru-RU" sz="1500" i="1" dirty="0"/>
              <a:t>полномочий), организации независимо от их </a:t>
            </a:r>
            <a:r>
              <a:rPr lang="ru-RU" sz="1500" i="1" dirty="0" smtClean="0"/>
              <a:t>организационно- правовых </a:t>
            </a:r>
            <a:r>
              <a:rPr lang="ru-RU" sz="1500" i="1" dirty="0"/>
              <a:t>форм обеспечивают инвалидам (включая инвалидов, использующих </a:t>
            </a:r>
            <a:r>
              <a:rPr lang="ru-RU" sz="1500" i="1" dirty="0" smtClean="0"/>
              <a:t>кресла- коляски </a:t>
            </a:r>
            <a:r>
              <a:rPr lang="ru-RU" sz="1500" i="1" dirty="0"/>
              <a:t>и собак-проводников):</a:t>
            </a:r>
          </a:p>
          <a:p>
            <a:pPr marL="0" indent="0">
              <a:buNone/>
            </a:pPr>
            <a:r>
              <a:rPr lang="ru-RU" sz="1500" i="1" dirty="0"/>
              <a:t>1) условия для беспрепятственного доступа к объектам социальной, инженерной </a:t>
            </a:r>
            <a:r>
              <a:rPr lang="ru-RU" sz="1500" i="1" dirty="0" smtClean="0"/>
              <a:t>и транспортной </a:t>
            </a:r>
            <a:r>
              <a:rPr lang="ru-RU" sz="1500" i="1" dirty="0"/>
              <a:t>инфраструктур (жилым, общественным и </a:t>
            </a:r>
            <a:r>
              <a:rPr lang="ru-RU" sz="1500" i="1" dirty="0" smtClean="0"/>
              <a:t>производственным зданиям</a:t>
            </a:r>
            <a:r>
              <a:rPr lang="ru-RU" sz="1500" i="1" dirty="0"/>
              <a:t>, строениям и сооружениям, включая те, в которых </a:t>
            </a:r>
            <a:r>
              <a:rPr lang="ru-RU" sz="1500" i="1" dirty="0" smtClean="0"/>
              <a:t>расположены физкультурно-спортивные </a:t>
            </a:r>
            <a:r>
              <a:rPr lang="ru-RU" sz="1500" i="1" dirty="0"/>
              <a:t>организации, организации культуры и </a:t>
            </a:r>
            <a:r>
              <a:rPr lang="ru-RU" sz="1500" i="1" dirty="0" smtClean="0"/>
              <a:t>другие организации</a:t>
            </a:r>
            <a:r>
              <a:rPr lang="ru-RU" sz="1500" i="1" dirty="0"/>
              <a:t>), к местам отдыха и к предоставляемым в них услугам;</a:t>
            </a:r>
          </a:p>
          <a:p>
            <a:pPr marL="0" indent="0">
              <a:buNone/>
            </a:pPr>
            <a:r>
              <a:rPr lang="ru-RU" sz="1500" i="1" dirty="0"/>
              <a:t>2) условия для беспрепятственного пользования железнодорожным, </a:t>
            </a:r>
            <a:r>
              <a:rPr lang="ru-RU" sz="1500" i="1" dirty="0" smtClean="0"/>
              <a:t>воздушным, водным </a:t>
            </a:r>
            <a:r>
              <a:rPr lang="ru-RU" sz="1500" i="1" dirty="0"/>
              <a:t>транспортом, автомобильным транспортом и городским </a:t>
            </a:r>
            <a:r>
              <a:rPr lang="ru-RU" sz="1500" i="1" dirty="0" smtClean="0"/>
              <a:t>наземным электрическим </a:t>
            </a:r>
            <a:r>
              <a:rPr lang="ru-RU" sz="1500" i="1" dirty="0"/>
              <a:t>транспортом в городском, пригородном, междугородном </a:t>
            </a:r>
            <a:r>
              <a:rPr lang="ru-RU" sz="1500" i="1" dirty="0" smtClean="0"/>
              <a:t>сообщении, средствами </a:t>
            </a:r>
            <a:r>
              <a:rPr lang="ru-RU" sz="1500" i="1" dirty="0"/>
              <a:t>связи и информации;</a:t>
            </a:r>
          </a:p>
          <a:p>
            <a:pPr marL="0" indent="0">
              <a:buNone/>
            </a:pPr>
            <a:r>
              <a:rPr lang="ru-RU" sz="1500" i="1" dirty="0"/>
              <a:t>3) возможность самостоятельного передвижения по территории, на </a:t>
            </a:r>
            <a:r>
              <a:rPr lang="ru-RU" sz="1500" i="1" dirty="0" smtClean="0"/>
              <a:t>которой расположены </a:t>
            </a:r>
            <a:r>
              <a:rPr lang="ru-RU" sz="1500" i="1" dirty="0"/>
              <a:t>объекты социальной, инженерной и транспортной </a:t>
            </a:r>
            <a:r>
              <a:rPr lang="ru-RU" sz="1500" i="1" dirty="0" smtClean="0"/>
              <a:t>инфраструктур, входа </a:t>
            </a:r>
            <a:r>
              <a:rPr lang="ru-RU" sz="1500" i="1" dirty="0"/>
              <a:t>в такие объекты и выхода из них, посадки в транспортное средство </a:t>
            </a:r>
            <a:r>
              <a:rPr lang="ru-RU" sz="1500" i="1" dirty="0" smtClean="0"/>
              <a:t>и высадки </a:t>
            </a:r>
            <a:r>
              <a:rPr lang="ru-RU" sz="1500" i="1" dirty="0"/>
              <a:t>из него, в том числе с использованием кресла-коляски;</a:t>
            </a:r>
          </a:p>
          <a:p>
            <a:pPr marL="0" indent="0">
              <a:buNone/>
            </a:pPr>
            <a:r>
              <a:rPr lang="ru-RU" sz="1500" i="1" dirty="0"/>
              <a:t>4) сопровождение инвалидов, имеющих стойкие расстройства функции зрения </a:t>
            </a:r>
            <a:r>
              <a:rPr lang="ru-RU" sz="1500" i="1" dirty="0" smtClean="0"/>
              <a:t>и самостоятельного </a:t>
            </a:r>
            <a:r>
              <a:rPr lang="ru-RU" sz="1500" i="1" dirty="0"/>
              <a:t>передвижения, и оказание им помощи на объектах </a:t>
            </a:r>
            <a:r>
              <a:rPr lang="ru-RU" sz="1500" i="1" dirty="0" smtClean="0"/>
              <a:t>социальной, инженерной </a:t>
            </a:r>
            <a:r>
              <a:rPr lang="ru-RU" sz="1500" i="1" dirty="0"/>
              <a:t>и транспортной инфраструктур;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3887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i="1" dirty="0"/>
              <a:t>5) надлежащее размещение оборудования и носителей информации, </a:t>
            </a:r>
            <a:r>
              <a:rPr lang="ru-RU" sz="1600" i="1" dirty="0" smtClean="0"/>
              <a:t>необходимых для </a:t>
            </a:r>
            <a:r>
              <a:rPr lang="ru-RU" sz="1600" i="1" dirty="0"/>
              <a:t>обеспечения беспрепятственного доступа инвалидов к объектам </a:t>
            </a:r>
            <a:r>
              <a:rPr lang="ru-RU" sz="1600" i="1" dirty="0" smtClean="0"/>
              <a:t>социальной, инженерной </a:t>
            </a:r>
            <a:r>
              <a:rPr lang="ru-RU" sz="1600" i="1" dirty="0"/>
              <a:t>и транспортной инфраструктур и к услугам с учетом ограничений </a:t>
            </a:r>
            <a:r>
              <a:rPr lang="ru-RU" sz="1600" i="1" dirty="0" smtClean="0"/>
              <a:t>их жизнедеятельности</a:t>
            </a:r>
            <a:r>
              <a:rPr lang="ru-RU" sz="1600" i="1" dirty="0"/>
              <a:t>;</a:t>
            </a:r>
          </a:p>
          <a:p>
            <a:pPr marL="0" indent="0" algn="just">
              <a:buNone/>
            </a:pPr>
            <a:r>
              <a:rPr lang="ru-RU" sz="1600" i="1" dirty="0"/>
              <a:t>6) дублирование необходимой для инвалидов звуковой и зрительной информации, </a:t>
            </a:r>
            <a:r>
              <a:rPr lang="ru-RU" sz="1600" i="1" dirty="0" smtClean="0"/>
              <a:t>а также </a:t>
            </a:r>
            <a:r>
              <a:rPr lang="ru-RU" sz="1600" i="1" dirty="0"/>
              <a:t>надписей, знаков и иной текстовой и графической информации </a:t>
            </a:r>
            <a:r>
              <a:rPr lang="ru-RU" sz="1600" i="1" dirty="0" smtClean="0"/>
              <a:t>знаками, выполненными </a:t>
            </a:r>
            <a:r>
              <a:rPr lang="ru-RU" sz="1600" i="1" dirty="0"/>
              <a:t>рельефно-точечным шрифтом Брайля, допуск </a:t>
            </a:r>
            <a:r>
              <a:rPr lang="ru-RU" sz="1600" i="1" dirty="0" err="1"/>
              <a:t>сурдопереводчика</a:t>
            </a:r>
            <a:r>
              <a:rPr lang="ru-RU" sz="1600" i="1" dirty="0"/>
              <a:t> </a:t>
            </a:r>
            <a:r>
              <a:rPr lang="ru-RU" sz="1600" i="1" dirty="0" smtClean="0"/>
              <a:t>и </a:t>
            </a:r>
            <a:r>
              <a:rPr lang="ru-RU" sz="1600" i="1" dirty="0" err="1" smtClean="0"/>
              <a:t>тифлосурдопереводчика</a:t>
            </a:r>
            <a:r>
              <a:rPr lang="ru-RU" sz="1600" i="1" dirty="0" smtClean="0"/>
              <a:t>; </a:t>
            </a:r>
          </a:p>
          <a:p>
            <a:pPr marL="0" indent="0" algn="just">
              <a:buNone/>
            </a:pPr>
            <a:r>
              <a:rPr lang="ru-RU" sz="1600" i="1" dirty="0" smtClean="0"/>
              <a:t>7</a:t>
            </a:r>
            <a:r>
              <a:rPr lang="ru-RU" sz="1600" i="1" dirty="0"/>
              <a:t>) допуск на объекты социальной, инженерной и транспортной </a:t>
            </a:r>
            <a:r>
              <a:rPr lang="ru-RU" sz="1600" i="1" dirty="0" smtClean="0"/>
              <a:t>инфраструктур собаки-проводника </a:t>
            </a:r>
            <a:r>
              <a:rPr lang="ru-RU" sz="1600" i="1" dirty="0"/>
              <a:t>при наличии документа, подтверждающего ее </a:t>
            </a:r>
            <a:r>
              <a:rPr lang="ru-RU" sz="1600" i="1" dirty="0" smtClean="0"/>
              <a:t>специальное обучение</a:t>
            </a:r>
            <a:r>
              <a:rPr lang="ru-RU" sz="1600" i="1" dirty="0"/>
              <a:t>;</a:t>
            </a:r>
          </a:p>
          <a:p>
            <a:pPr marL="0" indent="0" algn="just">
              <a:buNone/>
            </a:pPr>
            <a:r>
              <a:rPr lang="ru-RU" sz="1600" i="1" dirty="0"/>
              <a:t>8) оказание работниками организаций, предоставляющих услуги </a:t>
            </a:r>
            <a:r>
              <a:rPr lang="ru-RU" sz="1600" i="1" dirty="0" smtClean="0"/>
              <a:t>населению, помощи </a:t>
            </a:r>
            <a:r>
              <a:rPr lang="ru-RU" sz="1600" i="1" dirty="0"/>
              <a:t>инвалидам в преодолении барьеров, мешающих получению ими </a:t>
            </a:r>
            <a:r>
              <a:rPr lang="ru-RU" sz="1600" i="1" dirty="0" smtClean="0"/>
              <a:t>услуг наравне </a:t>
            </a:r>
            <a:r>
              <a:rPr lang="ru-RU" sz="1600" i="1" dirty="0"/>
              <a:t>с другими лицами.</a:t>
            </a:r>
            <a:endParaRPr lang="ru-RU" sz="16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/>
              <a:t>Статья 15. Обеспечение беспрепятственного доступа инвалидов к</a:t>
            </a:r>
            <a:br>
              <a:rPr lang="ru-RU" sz="2000" b="1" dirty="0"/>
            </a:br>
            <a:r>
              <a:rPr lang="ru-RU" sz="2000" b="1" dirty="0"/>
              <a:t>объектам социальной, инженерной и транспортной инфраструктур</a:t>
            </a:r>
            <a:br>
              <a:rPr lang="ru-RU" sz="2000" b="1" dirty="0"/>
            </a:br>
            <a:r>
              <a:rPr lang="ru-RU" sz="2000" b="1" dirty="0"/>
              <a:t>ФЗ от 24.11.1995 № 181-ФЗ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209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i="1" dirty="0"/>
              <a:t>Порядок обеспечения условий доступности для </a:t>
            </a:r>
            <a:r>
              <a:rPr lang="ru-RU" sz="2600" i="1" dirty="0" smtClean="0"/>
              <a:t>инвалидов объектов </a:t>
            </a:r>
            <a:r>
              <a:rPr lang="ru-RU" sz="2600" i="1" dirty="0"/>
              <a:t>социальной, инженерной и </a:t>
            </a:r>
            <a:r>
              <a:rPr lang="ru-RU" sz="2600" i="1" dirty="0" smtClean="0"/>
              <a:t>транспортной инфраструктур </a:t>
            </a:r>
            <a:r>
              <a:rPr lang="ru-RU" sz="2600" i="1" dirty="0"/>
              <a:t>и предоставляемых услуг, а также оказания </a:t>
            </a:r>
            <a:r>
              <a:rPr lang="ru-RU" sz="2600" i="1" dirty="0" smtClean="0"/>
              <a:t>им при </a:t>
            </a:r>
            <a:r>
              <a:rPr lang="ru-RU" sz="2600" i="1" dirty="0"/>
              <a:t>этом необходимой помощи </a:t>
            </a:r>
            <a:r>
              <a:rPr lang="ru-RU" sz="2600" i="1" dirty="0" smtClean="0"/>
              <a:t>устанавливается федеральными </a:t>
            </a:r>
            <a:r>
              <a:rPr lang="ru-RU" sz="2600" i="1" dirty="0"/>
              <a:t>органами исполнительной власти </a:t>
            </a:r>
            <a:r>
              <a:rPr lang="ru-RU" sz="2600" i="1" dirty="0" smtClean="0"/>
              <a:t>в установленных </a:t>
            </a:r>
            <a:r>
              <a:rPr lang="ru-RU" sz="2600" i="1" dirty="0"/>
              <a:t>сферах деятельности</a:t>
            </a:r>
            <a:endParaRPr lang="ru-RU" sz="26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/>
              <a:t>Статья 15. Обеспечение беспрепятственного доступа инвалидов к</a:t>
            </a:r>
            <a:br>
              <a:rPr lang="ru-RU" sz="2000" b="1" dirty="0"/>
            </a:br>
            <a:r>
              <a:rPr lang="ru-RU" sz="2000" b="1" dirty="0"/>
              <a:t>объектам социальной, инженерной и транспортной инфраструктур</a:t>
            </a:r>
            <a:br>
              <a:rPr lang="ru-RU" sz="2000" b="1" dirty="0"/>
            </a:br>
            <a:r>
              <a:rPr lang="ru-RU" sz="2000" b="1" dirty="0"/>
              <a:t>ФЗ от 24.11.1995 № 181-ФЗ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0637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200" b="1" dirty="0"/>
              <a:t>Мониторинг принятия нормативных правовых актов федеральными органами </a:t>
            </a:r>
            <a:r>
              <a:rPr lang="ru-RU" sz="2200" b="1" dirty="0" smtClean="0"/>
              <a:t>исполнительной власти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 algn="ctr">
              <a:buNone/>
            </a:pPr>
            <a:r>
              <a:rPr lang="ru-RU" sz="1200" dirty="0"/>
              <a:t>Приказы «Об установлении порядков обеспечения условий доступности для инвалидов объектов социальной, инженерной и транспортной инфраструктур и предоставляемых услуг, а также оказания им при этом необходимой помощи в установленных сферах деятельности»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222579"/>
              </p:ext>
            </p:extLst>
          </p:nvPr>
        </p:nvGraphicFramePr>
        <p:xfrm>
          <a:off x="2123728" y="1988840"/>
          <a:ext cx="5019675" cy="4100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8475"/>
                <a:gridCol w="19812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Минтруд России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от 30.07.2015 № 527н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Минюст России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 19.08.2015 № 202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 22.09.2015 № 222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 02.10.2015 № 233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МВД России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 30.07.2015 № 809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Минэкономразвития России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 13.08.2015 № 565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Минпромторг России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 18.12.2015 № 4146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Минобороны России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 30.09.2015 № 572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Минспорт России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 24.08.2015 № 825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Минздрав России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 12.11.2015 № 802н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Минкультуры России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 20.11.2015 № 2834,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 16.11.2015 № 2800, № 2803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 10.11.2015 № 2761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 09.09.2015 № 2400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Минобрнауки России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 09.11.2015 № 1309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Минтранс России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 06.11.2015 № 329,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 01.12.2015 № 347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 11.12.2015 № 355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 15.02.2016 № 24, №25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Минкомсвязи России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 22.09.2015 № 355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 30.11.2015 № 483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Судебный департамент при Верховном суде РФ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от 31.12.2015 № 406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759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200" b="1" dirty="0"/>
              <a:t>Мониторинг принятия нормативных правовых актов федеральными органами исполнительной</a:t>
            </a:r>
            <a:br>
              <a:rPr lang="ru-RU" sz="2200" b="1" dirty="0"/>
            </a:br>
            <a:r>
              <a:rPr lang="ru-RU" sz="2200" b="1" dirty="0"/>
              <a:t>власти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200" dirty="0"/>
              <a:t>Приказы «Об утверждении плана мероприятий по повышению значений показателей доступности для инвалидов объектов социальной, инженерной и транспортной инфраструктур и условий </a:t>
            </a:r>
            <a:r>
              <a:rPr lang="ru-RU" sz="1200" dirty="0" smtClean="0"/>
              <a:t>для беспрепятственного </a:t>
            </a:r>
            <a:r>
              <a:rPr lang="ru-RU" sz="1200" dirty="0"/>
              <a:t>пользования услугами в сферах установленной деятельности, осуществляемых в течение переходного периода»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638740"/>
              </p:ext>
            </p:extLst>
          </p:nvPr>
        </p:nvGraphicFramePr>
        <p:xfrm>
          <a:off x="1763688" y="2492898"/>
          <a:ext cx="5688632" cy="2664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3403"/>
                <a:gridCol w="2245229"/>
              </a:tblGrid>
              <a:tr h="216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Минтруд России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 30.09.2015 № 672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Минздрав России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 20.11.2015 № 834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6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Минкультуры России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 16.12.2015 № 3106,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 23.12.2015 № 3235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6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Минтранс России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 23.11.2015 № 339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6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Минспорт России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 29.09.2015 № 909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6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Минстрой России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 27.10.2015 № 770/пр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6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МЧС России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от 01.12.2015 № 630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186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/>
              <a:t>М</a:t>
            </a:r>
            <a:r>
              <a:rPr lang="ru-RU" sz="3200" b="1" dirty="0" smtClean="0"/>
              <a:t>еханизм </a:t>
            </a:r>
            <a:r>
              <a:rPr lang="ru-RU" sz="3200" b="1" dirty="0"/>
              <a:t>оценки доступности ОСИ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При оценке доступности объекта необходимо учитывать сроки </a:t>
            </a:r>
            <a:r>
              <a:rPr lang="ru-RU" dirty="0" smtClean="0"/>
              <a:t>проведения мероприятий </a:t>
            </a:r>
            <a:r>
              <a:rPr lang="ru-RU" dirty="0"/>
              <a:t>по созданию условий доступности для инвалидов с учетом </a:t>
            </a:r>
            <a:r>
              <a:rPr lang="ru-RU" dirty="0" smtClean="0"/>
              <a:t>действующих на </a:t>
            </a:r>
            <a:r>
              <a:rPr lang="ru-RU" dirty="0"/>
              <a:t>соответствующий период сводов правил по проектированию и строительству:</a:t>
            </a:r>
          </a:p>
          <a:p>
            <a:pPr algn="just"/>
            <a:r>
              <a:rPr lang="ru-RU" b="1" dirty="0"/>
              <a:t>до 01.07.2015 </a:t>
            </a:r>
            <a:r>
              <a:rPr lang="ru-RU" dirty="0"/>
              <a:t>проведение работ по созданию условий </a:t>
            </a:r>
            <a:r>
              <a:rPr lang="ru-RU" dirty="0" smtClean="0"/>
              <a:t>беспрепятственного доступа </a:t>
            </a:r>
            <a:r>
              <a:rPr lang="ru-RU" dirty="0"/>
              <a:t>для МГН осуществлялось в соответствии с требованиями свода </a:t>
            </a:r>
            <a:r>
              <a:rPr lang="ru-RU" dirty="0" smtClean="0"/>
              <a:t>правил </a:t>
            </a:r>
            <a:r>
              <a:rPr lang="ru-RU" b="1" dirty="0" smtClean="0"/>
              <a:t>СНиП </a:t>
            </a:r>
            <a:r>
              <a:rPr lang="ru-RU" b="1" dirty="0"/>
              <a:t>35-01-2001 </a:t>
            </a:r>
            <a:r>
              <a:rPr lang="ru-RU" dirty="0"/>
              <a:t>«Доступность зданий и сооружений для маломобильных </a:t>
            </a:r>
            <a:r>
              <a:rPr lang="ru-RU" dirty="0" smtClean="0"/>
              <a:t>групп населения</a:t>
            </a:r>
            <a:r>
              <a:rPr lang="ru-RU" dirty="0"/>
              <a:t>», утвержденного Постановлением Госстроя РФ от 16.07.2001 № 73;</a:t>
            </a:r>
          </a:p>
          <a:p>
            <a:pPr algn="just"/>
            <a:r>
              <a:rPr lang="ru-RU" b="1" dirty="0"/>
              <a:t>с 01.07.2015 </a:t>
            </a:r>
            <a:r>
              <a:rPr lang="ru-RU" dirty="0"/>
              <a:t>обязательными к исполнению при проектировании </a:t>
            </a:r>
            <a:r>
              <a:rPr lang="ru-RU" dirty="0" smtClean="0"/>
              <a:t>являются требования </a:t>
            </a:r>
            <a:r>
              <a:rPr lang="ru-RU" dirty="0"/>
              <a:t>свода правил </a:t>
            </a:r>
            <a:r>
              <a:rPr lang="ru-RU" b="1" dirty="0"/>
              <a:t>СП 59.13330.2012 </a:t>
            </a:r>
            <a:r>
              <a:rPr lang="ru-RU" dirty="0"/>
              <a:t>«СНиП 35-01-2001 «Доступность </a:t>
            </a:r>
            <a:r>
              <a:rPr lang="ru-RU" dirty="0" smtClean="0"/>
              <a:t>зданий и </a:t>
            </a:r>
            <a:r>
              <a:rPr lang="ru-RU" dirty="0"/>
              <a:t>сооружений для маломобильных групп населения», утвержденного </a:t>
            </a:r>
            <a:r>
              <a:rPr lang="ru-RU" dirty="0" smtClean="0"/>
              <a:t>приказом </a:t>
            </a:r>
            <a:r>
              <a:rPr lang="ru-RU" dirty="0" err="1" smtClean="0"/>
              <a:t>Минрегиона</a:t>
            </a:r>
            <a:r>
              <a:rPr lang="ru-RU" dirty="0" smtClean="0"/>
              <a:t> </a:t>
            </a:r>
            <a:r>
              <a:rPr lang="ru-RU" dirty="0"/>
              <a:t>России от 27.12.2011 № 605, в соответствии с </a:t>
            </a:r>
            <a:r>
              <a:rPr lang="ru-RU" dirty="0" smtClean="0"/>
              <a:t>постановлением Правительства </a:t>
            </a:r>
            <a:r>
              <a:rPr lang="ru-RU" dirty="0"/>
              <a:t>Российской Федерации от 26.12.2014 № 1521 «Об </a:t>
            </a:r>
            <a:r>
              <a:rPr lang="ru-RU" dirty="0" smtClean="0"/>
              <a:t>утверждении перечня </a:t>
            </a:r>
            <a:r>
              <a:rPr lang="ru-RU" dirty="0"/>
              <a:t>национальных стандартов и сводов правил (частей таких стандартов и </a:t>
            </a:r>
            <a:r>
              <a:rPr lang="ru-RU" dirty="0" smtClean="0"/>
              <a:t>сводов правил</a:t>
            </a:r>
            <a:r>
              <a:rPr lang="ru-RU" dirty="0"/>
              <a:t>), в результате применения которых на обязательной основе </a:t>
            </a:r>
            <a:r>
              <a:rPr lang="ru-RU" dirty="0" smtClean="0"/>
              <a:t>обеспечивается соблюдение </a:t>
            </a:r>
            <a:r>
              <a:rPr lang="ru-RU" dirty="0"/>
              <a:t>требований Федерального закона «Технический </a:t>
            </a:r>
            <a:r>
              <a:rPr lang="ru-RU" dirty="0" smtClean="0"/>
              <a:t>регламент о </a:t>
            </a:r>
            <a:r>
              <a:rPr lang="ru-RU" dirty="0"/>
              <a:t>безопасности зданий и сооружений»;</a:t>
            </a:r>
          </a:p>
          <a:p>
            <a:pPr algn="just"/>
            <a:r>
              <a:rPr lang="ru-RU" b="1" dirty="0"/>
              <a:t>с 01.07.2016 </a:t>
            </a:r>
            <a:r>
              <a:rPr lang="ru-RU" dirty="0"/>
              <a:t>обязательными к исполнению при вводе новых объектов </a:t>
            </a:r>
            <a:r>
              <a:rPr lang="ru-RU" dirty="0" smtClean="0"/>
              <a:t>являются требования </a:t>
            </a:r>
            <a:r>
              <a:rPr lang="ru-RU" dirty="0"/>
              <a:t>свода правил </a:t>
            </a:r>
            <a:r>
              <a:rPr lang="ru-RU" b="1" dirty="0"/>
              <a:t>СП 59.13330.2012 </a:t>
            </a:r>
            <a:r>
              <a:rPr lang="ru-RU" dirty="0"/>
              <a:t>в соответствии со статьей </a:t>
            </a:r>
            <a:r>
              <a:rPr lang="ru-RU" dirty="0" smtClean="0"/>
              <a:t>26 Федерального </a:t>
            </a:r>
            <a:r>
              <a:rPr lang="ru-RU" dirty="0"/>
              <a:t>закона от 01.12.2014 № 419-ФЗ «О внесении </a:t>
            </a:r>
            <a:r>
              <a:rPr lang="ru-RU" dirty="0" smtClean="0"/>
              <a:t>изменений в </a:t>
            </a:r>
            <a:r>
              <a:rPr lang="ru-RU" dirty="0"/>
              <a:t>отдельные законодательные акты Российской Федерации по вопросам </a:t>
            </a:r>
            <a:r>
              <a:rPr lang="ru-RU" dirty="0" smtClean="0"/>
              <a:t>социальной защиты </a:t>
            </a:r>
            <a:r>
              <a:rPr lang="ru-RU" dirty="0"/>
              <a:t>инвалидов в связи с ратификацией Конвенции о правах инвалидов».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141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dirty="0"/>
              <a:t>Собственник (пользователь) </a:t>
            </a:r>
            <a:r>
              <a:rPr lang="ru-RU" sz="1400" dirty="0" smtClean="0"/>
              <a:t>объекта </a:t>
            </a:r>
            <a:r>
              <a:rPr lang="ru-RU" sz="1400" b="1" dirty="0" smtClean="0"/>
              <a:t>до </a:t>
            </a:r>
            <a:r>
              <a:rPr lang="ru-RU" sz="1400" b="1" dirty="0"/>
              <a:t>его реконструкции или капитального </a:t>
            </a:r>
            <a:r>
              <a:rPr lang="ru-RU" sz="1400" b="1" dirty="0" smtClean="0"/>
              <a:t>ремонта </a:t>
            </a:r>
            <a:r>
              <a:rPr lang="ru-RU" sz="1400" dirty="0" smtClean="0"/>
              <a:t>должен </a:t>
            </a:r>
            <a:r>
              <a:rPr lang="ru-RU" sz="1400" dirty="0"/>
              <a:t>принимать по согласованию с одним из общественных </a:t>
            </a:r>
            <a:r>
              <a:rPr lang="ru-RU" sz="1400" dirty="0" smtClean="0"/>
              <a:t>объединений инвалидов </a:t>
            </a:r>
            <a:r>
              <a:rPr lang="ru-RU" sz="1400" dirty="0"/>
              <a:t>меры для обеспечения доступа </a:t>
            </a:r>
            <a:r>
              <a:rPr lang="ru-RU" sz="1400" dirty="0" smtClean="0"/>
              <a:t>инвалидов к </a:t>
            </a:r>
            <a:r>
              <a:rPr lang="ru-RU" sz="1400" dirty="0"/>
              <a:t>месту предоставления услуги либо, когда это возможно, </a:t>
            </a:r>
            <a:r>
              <a:rPr lang="ru-RU" sz="1400" dirty="0" smtClean="0"/>
              <a:t>обеспечить предоставление </a:t>
            </a:r>
            <a:r>
              <a:rPr lang="ru-RU" sz="1400" dirty="0"/>
              <a:t>необходимых услуг </a:t>
            </a:r>
            <a:r>
              <a:rPr lang="ru-RU" sz="1400" dirty="0" smtClean="0"/>
              <a:t>по </a:t>
            </a:r>
            <a:r>
              <a:rPr lang="ru-RU" sz="1400" dirty="0"/>
              <a:t>месту жительства инвалида или </a:t>
            </a:r>
            <a:r>
              <a:rPr lang="ru-RU" sz="1400" dirty="0" smtClean="0"/>
              <a:t>в дистанционном режиме</a:t>
            </a:r>
            <a:endParaRPr lang="ru-RU" sz="1400" dirty="0"/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r>
              <a:rPr lang="ru-RU" sz="1400" dirty="0" smtClean="0"/>
              <a:t>выбор </a:t>
            </a:r>
            <a:r>
              <a:rPr lang="ru-RU" sz="1400" dirty="0"/>
              <a:t>способа предоставления услуг для инвалидов с учетом действующих </a:t>
            </a:r>
            <a:r>
              <a:rPr lang="ru-RU" sz="1400" dirty="0" smtClean="0"/>
              <a:t>с 01.01.2016 </a:t>
            </a:r>
            <a:r>
              <a:rPr lang="ru-RU" sz="1400" dirty="0"/>
              <a:t>в соответствующих сферах деятельности Порядков, </a:t>
            </a:r>
            <a:r>
              <a:rPr lang="ru-RU" sz="1400" dirty="0" smtClean="0"/>
              <a:t>утвержденных федеральными </a:t>
            </a:r>
            <a:r>
              <a:rPr lang="ru-RU" sz="1400" dirty="0"/>
              <a:t>органами </a:t>
            </a:r>
            <a:r>
              <a:rPr lang="ru-RU" sz="1400" u="sng" dirty="0"/>
              <a:t>исполнительной </a:t>
            </a:r>
            <a:r>
              <a:rPr lang="ru-RU" sz="1400" u="sng" dirty="0" smtClean="0"/>
              <a:t>власти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971600" y="3140968"/>
            <a:ext cx="2160240" cy="792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По месту предоставления услуги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635896" y="3171356"/>
            <a:ext cx="2160240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дому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372200" y="3171356"/>
            <a:ext cx="2160240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Дистанционно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71600" y="4941168"/>
            <a:ext cx="2664296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Согласование с общественным объединением инвалидов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716016" y="2276872"/>
            <a:ext cx="0" cy="698376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531985" y="2276872"/>
            <a:ext cx="959895" cy="7920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540008" y="2273530"/>
            <a:ext cx="1056328" cy="65141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267744" y="4005064"/>
            <a:ext cx="0" cy="698376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19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Доступность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15 Создание условий беспрепятственного доступа к:</a:t>
            </a:r>
          </a:p>
          <a:p>
            <a:pPr algn="just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объектам</a:t>
            </a:r>
          </a:p>
          <a:p>
            <a:pPr algn="just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услугам</a:t>
            </a:r>
          </a:p>
          <a:p>
            <a:pPr algn="just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информации</a:t>
            </a:r>
          </a:p>
          <a:p>
            <a:pPr marL="0" indent="0" algn="just"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11 Индивидуальная программа реабилитации (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абилитации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инвалида</a:t>
            </a:r>
          </a:p>
          <a:p>
            <a:pPr marL="0" indent="0" algn="just">
              <a:buNone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600" b="1" i="1" dirty="0" smtClean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782678"/>
            <a:ext cx="2016224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Инвалид</a:t>
            </a:r>
            <a:endParaRPr lang="ru-RU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3772676"/>
            <a:ext cx="2016224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Общество</a:t>
            </a:r>
            <a:endParaRPr lang="ru-RU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8883451">
            <a:off x="3102933" y="4191873"/>
            <a:ext cx="648072" cy="771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475917">
            <a:off x="5465938" y="4207891"/>
            <a:ext cx="648072" cy="771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454986" y="4941168"/>
            <a:ext cx="2592288" cy="11402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Существующие барьеры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2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800" b="1" dirty="0"/>
              <a:t>Порядок действий учреждений (организаций) по созданию условий для</a:t>
            </a:r>
            <a:br>
              <a:rPr lang="ru-RU" sz="1800" b="1" dirty="0"/>
            </a:br>
            <a:r>
              <a:rPr lang="ru-RU" sz="1800" b="1" dirty="0"/>
              <a:t>обеспечения доступности для инвалидов места предоставления услуги </a:t>
            </a:r>
            <a:r>
              <a:rPr lang="ru-RU" sz="1800" b="1" dirty="0" smtClean="0"/>
              <a:t>до проведения </a:t>
            </a:r>
            <a:r>
              <a:rPr lang="ru-RU" sz="1800" b="1" dirty="0"/>
              <a:t>реконструкции или капитального ремонта объекта </a:t>
            </a:r>
            <a:r>
              <a:rPr lang="ru-RU" sz="1800" b="1" dirty="0" smtClean="0"/>
              <a:t>социальной </a:t>
            </a:r>
            <a:r>
              <a:rPr lang="ru-RU" sz="1800" b="1" dirty="0"/>
              <a:t> </a:t>
            </a:r>
            <a:r>
              <a:rPr lang="ru-RU" sz="1800" b="1" dirty="0" smtClean="0"/>
              <a:t>инфраструктуры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i="1" dirty="0"/>
              <a:t>Собственники объектов, где инвалидам предоставляются услуги, </a:t>
            </a:r>
            <a:r>
              <a:rPr lang="ru-RU" sz="1600" i="1" dirty="0" smtClean="0"/>
              <a:t>которые невозможно </a:t>
            </a:r>
            <a:r>
              <a:rPr lang="ru-RU" sz="1600" i="1" dirty="0"/>
              <a:t>полностью приспособить к потребностям инвалидов, принимают (</a:t>
            </a:r>
            <a:r>
              <a:rPr lang="ru-RU" sz="1600" i="1" dirty="0" smtClean="0"/>
              <a:t>до их </a:t>
            </a:r>
            <a:r>
              <a:rPr lang="ru-RU" sz="1600" i="1" dirty="0"/>
              <a:t>реконструкции или капитального ремонта) согласованные с одним </a:t>
            </a:r>
            <a:r>
              <a:rPr lang="ru-RU" sz="1600" i="1" dirty="0" smtClean="0"/>
              <a:t>из общественных </a:t>
            </a:r>
            <a:r>
              <a:rPr lang="ru-RU" sz="1600" i="1" dirty="0"/>
              <a:t>объединений инвалидов, осуществляющих свою деятельность </a:t>
            </a:r>
            <a:r>
              <a:rPr lang="ru-RU" sz="1600" i="1" dirty="0" smtClean="0"/>
              <a:t>на территории </a:t>
            </a:r>
            <a:r>
              <a:rPr lang="ru-RU" sz="1600" i="1" dirty="0"/>
              <a:t>поселения, муниципального района, городского округа, меры </a:t>
            </a:r>
            <a:r>
              <a:rPr lang="ru-RU" sz="1600" i="1" dirty="0" smtClean="0"/>
              <a:t>для обеспечения </a:t>
            </a:r>
            <a:r>
              <a:rPr lang="ru-RU" sz="1600" i="1" dirty="0"/>
              <a:t>доступа инвалидов к месту предоставления услуг либо, когда </a:t>
            </a:r>
            <a:r>
              <a:rPr lang="ru-RU" sz="1600" i="1" dirty="0" smtClean="0"/>
              <a:t>это возможно </a:t>
            </a:r>
            <a:r>
              <a:rPr lang="ru-RU" sz="1600" i="1" dirty="0"/>
              <a:t>обеспечить, для предоставления необходимых услуг по </a:t>
            </a:r>
            <a:r>
              <a:rPr lang="ru-RU" sz="1600" i="1" dirty="0" smtClean="0"/>
              <a:t>месту жительства </a:t>
            </a:r>
            <a:r>
              <a:rPr lang="ru-RU" sz="1600" i="1" dirty="0"/>
              <a:t>инвалидов или в дистанционном режиме.</a:t>
            </a:r>
          </a:p>
          <a:p>
            <a:pPr marL="0" indent="0" algn="just">
              <a:buNone/>
            </a:pPr>
            <a:r>
              <a:rPr lang="ru-RU" sz="1600" i="1" dirty="0"/>
              <a:t>На арендуемых объектах, которые невозможно полностью приспособить </a:t>
            </a:r>
            <a:r>
              <a:rPr lang="ru-RU" sz="1600" i="1" dirty="0" smtClean="0"/>
              <a:t>к потребностям </a:t>
            </a:r>
            <a:r>
              <a:rPr lang="ru-RU" sz="1600" i="1" dirty="0"/>
              <a:t>инвалидов, принимают меры по дополнению соглашений </a:t>
            </a:r>
            <a:r>
              <a:rPr lang="ru-RU" sz="1600" i="1" dirty="0" smtClean="0"/>
              <a:t>с арендодателями </a:t>
            </a:r>
            <a:r>
              <a:rPr lang="ru-RU" sz="1600" i="1" dirty="0"/>
              <a:t>либо по включению в договоры аренды условий об </a:t>
            </a:r>
            <a:r>
              <a:rPr lang="ru-RU" sz="1600" i="1" dirty="0" smtClean="0"/>
              <a:t>исполнении собственником </a:t>
            </a:r>
            <a:r>
              <a:rPr lang="ru-RU" sz="1600" i="1" dirty="0"/>
              <a:t>объекта требований по обеспечению условий доступности </a:t>
            </a:r>
            <a:r>
              <a:rPr lang="ru-RU" sz="1600" i="1" dirty="0" smtClean="0"/>
              <a:t>для инвалидов </a:t>
            </a:r>
            <a:r>
              <a:rPr lang="ru-RU" sz="1600" i="1" dirty="0"/>
              <a:t>объектов и услуг.</a:t>
            </a:r>
          </a:p>
          <a:p>
            <a:pPr marL="0" indent="0" algn="just">
              <a:buNone/>
            </a:pPr>
            <a:r>
              <a:rPr lang="ru-RU" sz="1600" i="1" dirty="0"/>
              <a:t>В целях определения мер по поэтапному повышению уровня условий </a:t>
            </a:r>
            <a:r>
              <a:rPr lang="ru-RU" sz="1600" i="1" dirty="0" smtClean="0"/>
              <a:t>доступности для </a:t>
            </a:r>
            <a:r>
              <a:rPr lang="ru-RU" sz="1600" i="1" dirty="0"/>
              <a:t>инвалидов объектов и услуг в соответствующей сфере </a:t>
            </a:r>
            <a:r>
              <a:rPr lang="ru-RU" sz="1600" i="1" dirty="0" smtClean="0"/>
              <a:t>учреждением (организацией</a:t>
            </a:r>
            <a:r>
              <a:rPr lang="ru-RU" sz="1600" i="1" dirty="0"/>
              <a:t>) организуется обследование, по результатам </a:t>
            </a:r>
            <a:r>
              <a:rPr lang="ru-RU" sz="1600" i="1" dirty="0" smtClean="0"/>
              <a:t>которого составляется </a:t>
            </a:r>
            <a:r>
              <a:rPr lang="ru-RU" sz="1600" i="1" dirty="0"/>
              <a:t>паспорт доступности для инвалидов объекта и </a:t>
            </a:r>
            <a:r>
              <a:rPr lang="ru-RU" sz="1600" i="1" dirty="0" smtClean="0"/>
              <a:t>предоставляемых на </a:t>
            </a:r>
            <a:r>
              <a:rPr lang="ru-RU" sz="1600" i="1" dirty="0"/>
              <a:t>нем услуг.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77798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300" b="1" dirty="0"/>
              <a:t>Деятельность учреждений (организаций) по созданию</a:t>
            </a:r>
            <a:br>
              <a:rPr lang="ru-RU" sz="2300" b="1" dirty="0"/>
            </a:br>
            <a:r>
              <a:rPr lang="ru-RU" sz="2300" b="1" dirty="0"/>
              <a:t>условий доступности для инвалидов объектов и услуг в</a:t>
            </a:r>
            <a:br>
              <a:rPr lang="ru-RU" sz="2300" b="1" dirty="0"/>
            </a:br>
            <a:r>
              <a:rPr lang="ru-RU" sz="2300" b="1" dirty="0"/>
              <a:t>соответствии с действующим законодательством</a:t>
            </a:r>
            <a:endParaRPr lang="ru-RU" sz="2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I. В целях поэтапного повышения уровня доступности для </a:t>
            </a:r>
            <a:r>
              <a:rPr lang="ru-RU" b="1" dirty="0" smtClean="0"/>
              <a:t>инвалидов объектов </a:t>
            </a:r>
            <a:r>
              <a:rPr lang="ru-RU" b="1" dirty="0"/>
              <a:t>и услуг в соответствующей сфере проводится </a:t>
            </a:r>
            <a:r>
              <a:rPr lang="ru-RU" b="1" dirty="0" smtClean="0"/>
              <a:t>обследование объектов</a:t>
            </a:r>
            <a:r>
              <a:rPr lang="ru-RU" b="1" dirty="0"/>
              <a:t>, руководителем учреждения (организации) </a:t>
            </a:r>
            <a:r>
              <a:rPr lang="ru-RU" b="1" dirty="0" smtClean="0"/>
              <a:t>утверждаются состав </a:t>
            </a:r>
            <a:r>
              <a:rPr lang="ru-RU" b="1" dirty="0"/>
              <a:t>Комиссии по проведению обследования и </a:t>
            </a:r>
            <a:r>
              <a:rPr lang="ru-RU" b="1" dirty="0" smtClean="0"/>
              <a:t>паспортизации, план-график </a:t>
            </a:r>
            <a:r>
              <a:rPr lang="ru-RU" b="1" dirty="0"/>
              <a:t>проведения обследования и паспортизации, </a:t>
            </a:r>
            <a:r>
              <a:rPr lang="ru-RU" b="1" dirty="0" smtClean="0"/>
              <a:t>организуется работа </a:t>
            </a:r>
            <a:r>
              <a:rPr lang="ru-RU" b="1" dirty="0"/>
              <a:t>Комиссии, по результатам которого:</a:t>
            </a:r>
          </a:p>
          <a:p>
            <a:pPr marL="0" indent="0" algn="just">
              <a:buNone/>
            </a:pPr>
            <a:r>
              <a:rPr lang="ru-RU" dirty="0"/>
              <a:t>1. оценивается степень доступности объектов и услуг;</a:t>
            </a:r>
          </a:p>
          <a:p>
            <a:pPr marL="0" indent="0" algn="just">
              <a:buNone/>
            </a:pPr>
            <a:r>
              <a:rPr lang="ru-RU" dirty="0"/>
              <a:t>2. определяются объекты, доступные для инвалидов, объекты, </a:t>
            </a:r>
            <a:r>
              <a:rPr lang="ru-RU" dirty="0" smtClean="0"/>
              <a:t>которые невозможно </a:t>
            </a:r>
            <a:r>
              <a:rPr lang="ru-RU" dirty="0"/>
              <a:t>полностью приспособить для нужд инвалидов </a:t>
            </a:r>
            <a:r>
              <a:rPr lang="ru-RU" dirty="0" smtClean="0"/>
              <a:t>до проведения </a:t>
            </a:r>
            <a:r>
              <a:rPr lang="ru-RU" dirty="0"/>
              <a:t>работ капитального характера, реконструкции (</a:t>
            </a:r>
            <a:r>
              <a:rPr lang="ru-RU" dirty="0" smtClean="0"/>
              <a:t>недоступные и </a:t>
            </a:r>
            <a:r>
              <a:rPr lang="ru-RU" dirty="0"/>
              <a:t>частично доступные);</a:t>
            </a:r>
          </a:p>
          <a:p>
            <a:pPr marL="0" indent="0" algn="just">
              <a:buNone/>
            </a:pPr>
            <a:r>
              <a:rPr lang="ru-RU" dirty="0"/>
              <a:t>3. разрабатываются предложения организационного, технического </a:t>
            </a:r>
            <a:r>
              <a:rPr lang="ru-RU" dirty="0" smtClean="0"/>
              <a:t>и управленческого </a:t>
            </a:r>
            <a:r>
              <a:rPr lang="ru-RU" dirty="0"/>
              <a:t>характера по срокам и объемам работ, </a:t>
            </a:r>
            <a:r>
              <a:rPr lang="ru-RU" dirty="0" smtClean="0"/>
              <a:t>необходимых для </a:t>
            </a:r>
            <a:r>
              <a:rPr lang="ru-RU" dirty="0"/>
              <a:t>приведения объекта и порядка предоставления на нем услуг </a:t>
            </a:r>
            <a:r>
              <a:rPr lang="ru-RU" dirty="0" smtClean="0"/>
              <a:t>в соответствии </a:t>
            </a:r>
            <a:r>
              <a:rPr lang="ru-RU" dirty="0"/>
              <a:t>с действующим законодательством;</a:t>
            </a:r>
          </a:p>
          <a:p>
            <a:pPr marL="0" indent="0" algn="just">
              <a:buNone/>
            </a:pPr>
            <a:r>
              <a:rPr lang="ru-RU" dirty="0"/>
              <a:t>4. Паспорт* доступности для инвалидов объекта и </a:t>
            </a:r>
            <a:r>
              <a:rPr lang="ru-RU" dirty="0" smtClean="0"/>
              <a:t>услуг, предоставляемых </a:t>
            </a:r>
            <a:r>
              <a:rPr lang="ru-RU" dirty="0"/>
              <a:t>на нем, утверждается </a:t>
            </a:r>
            <a:r>
              <a:rPr lang="ru-RU" dirty="0" smtClean="0"/>
              <a:t>руководителем соответствующего </a:t>
            </a:r>
            <a:r>
              <a:rPr lang="ru-RU" dirty="0"/>
              <a:t>учреждения (организации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213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/>
              <a:t>*Паспорт доступности: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/>
              <a:t>1.Краткая характеристика объекта и предоставляемых на </a:t>
            </a:r>
            <a:r>
              <a:rPr lang="ru-RU" dirty="0" smtClean="0"/>
              <a:t>нем государственных </a:t>
            </a:r>
            <a:r>
              <a:rPr lang="ru-RU" dirty="0"/>
              <a:t>услуг населению: адрес объекта; </a:t>
            </a:r>
            <a:r>
              <a:rPr lang="ru-RU" dirty="0" smtClean="0"/>
              <a:t>наименование предоставляемых </a:t>
            </a:r>
            <a:r>
              <a:rPr lang="ru-RU" dirty="0"/>
              <a:t>услуг; сведения об объекте (отдельно стоящее </a:t>
            </a:r>
            <a:r>
              <a:rPr lang="ru-RU" dirty="0" smtClean="0"/>
              <a:t>здание, количество </a:t>
            </a:r>
            <a:r>
              <a:rPr lang="ru-RU" dirty="0"/>
              <a:t>этажей, кв. м/часть здания, этажей или помещение на этаже, </a:t>
            </a:r>
            <a:r>
              <a:rPr lang="ru-RU" dirty="0" err="1" smtClean="0"/>
              <a:t>кв.м</a:t>
            </a:r>
            <a:r>
              <a:rPr lang="ru-RU" dirty="0" smtClean="0"/>
              <a:t>; наличие </a:t>
            </a:r>
            <a:r>
              <a:rPr lang="ru-RU" dirty="0"/>
              <a:t>прилегающего земельного участка, </a:t>
            </a:r>
            <a:r>
              <a:rPr lang="ru-RU" dirty="0" err="1"/>
              <a:t>кв.м</a:t>
            </a:r>
            <a:r>
              <a:rPr lang="ru-RU" dirty="0"/>
              <a:t>); наименование </a:t>
            </a:r>
            <a:r>
              <a:rPr lang="ru-RU" dirty="0" smtClean="0"/>
              <a:t>организации, адрес </a:t>
            </a:r>
            <a:r>
              <a:rPr lang="ru-RU" dirty="0"/>
              <a:t>места нахождения организации; основание для пользования </a:t>
            </a:r>
            <a:r>
              <a:rPr lang="ru-RU" dirty="0" smtClean="0"/>
              <a:t>объекта (оперативное </a:t>
            </a:r>
            <a:r>
              <a:rPr lang="ru-RU" dirty="0"/>
              <a:t>управление, аренда, собственность); форма </a:t>
            </a:r>
            <a:r>
              <a:rPr lang="ru-RU" dirty="0" smtClean="0"/>
              <a:t>собственности (государственная</a:t>
            </a:r>
            <a:r>
              <a:rPr lang="ru-RU" dirty="0"/>
              <a:t>, муниципальная, частная); </a:t>
            </a:r>
            <a:r>
              <a:rPr lang="ru-RU" dirty="0" smtClean="0"/>
              <a:t>административно- территориальная </a:t>
            </a:r>
            <a:r>
              <a:rPr lang="ru-RU" dirty="0"/>
              <a:t>подведомственность (федеральная, </a:t>
            </a:r>
            <a:r>
              <a:rPr lang="ru-RU" dirty="0" smtClean="0"/>
              <a:t>региональная, муниципальная</a:t>
            </a:r>
            <a:r>
              <a:rPr lang="ru-RU" dirty="0"/>
              <a:t>); наименование и адрес вышестоящей организации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2.Краткая характеристика действующего порядка предоставления </a:t>
            </a:r>
            <a:r>
              <a:rPr lang="ru-RU" dirty="0" smtClean="0"/>
              <a:t>на объекте </a:t>
            </a:r>
            <a:r>
              <a:rPr lang="ru-RU" dirty="0"/>
              <a:t>услуг населению: сфера деятельности; плановая </a:t>
            </a:r>
            <a:r>
              <a:rPr lang="ru-RU" dirty="0" smtClean="0"/>
              <a:t>мощность (посещаемость</a:t>
            </a:r>
            <a:r>
              <a:rPr lang="ru-RU" dirty="0"/>
              <a:t>, количество обслуживаемых в день, вместимость, </a:t>
            </a:r>
            <a:r>
              <a:rPr lang="ru-RU" dirty="0" smtClean="0"/>
              <a:t>пропускная способность</a:t>
            </a:r>
            <a:r>
              <a:rPr lang="ru-RU" dirty="0"/>
              <a:t>); форма оказания услуг; категории обслуживаемого населения </a:t>
            </a:r>
            <a:r>
              <a:rPr lang="ru-RU" dirty="0" smtClean="0"/>
              <a:t>по возрасту</a:t>
            </a:r>
            <a:r>
              <a:rPr lang="ru-RU" dirty="0"/>
              <a:t>; категории обслуживаемых инвалидов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3.Оценка состояния и имеющихся недостатков в обеспечении </a:t>
            </a:r>
            <a:r>
              <a:rPr lang="ru-RU" dirty="0" smtClean="0"/>
              <a:t>условий доступности </a:t>
            </a:r>
            <a:r>
              <a:rPr lang="ru-RU" dirty="0"/>
              <a:t>для инвалидов объекта и предоставляемых услуг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4.Предлагаемые управленческие решения по срокам и объемам </a:t>
            </a:r>
            <a:r>
              <a:rPr lang="ru-RU" dirty="0" smtClean="0"/>
              <a:t>работ, необходимым </a:t>
            </a:r>
            <a:r>
              <a:rPr lang="ru-RU" dirty="0"/>
              <a:t>для приведения объекта и порядка предоставления на </a:t>
            </a:r>
            <a:r>
              <a:rPr lang="ru-RU" dirty="0" smtClean="0"/>
              <a:t>нем услуг </a:t>
            </a:r>
            <a:r>
              <a:rPr lang="ru-RU" dirty="0"/>
              <a:t>в соответствие с требованиями законодательства РФ об </a:t>
            </a:r>
            <a:r>
              <a:rPr lang="ru-RU" dirty="0" smtClean="0"/>
              <a:t>обеспечении условий </a:t>
            </a:r>
            <a:r>
              <a:rPr lang="ru-RU" dirty="0"/>
              <a:t>их доступности для </a:t>
            </a:r>
            <a:r>
              <a:rPr lang="ru-RU" dirty="0" smtClean="0"/>
              <a:t>инвалидов.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288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500" dirty="0"/>
              <a:t>5. издается приказ об утверждении перечней: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/>
              <a:t>5.1. объектов, на которых соблюдены условия доступности для инвалидов;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/>
              <a:t>5.2. объектов, которые невозможно полностью приспособить для </a:t>
            </a:r>
            <a:r>
              <a:rPr lang="ru-RU" sz="1500" dirty="0" smtClean="0"/>
              <a:t>нужд инвалидов </a:t>
            </a:r>
            <a:r>
              <a:rPr lang="ru-RU" sz="1500" dirty="0"/>
              <a:t>и в которых обеспечиваются условия доступности: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/>
              <a:t>5.2.1. по месту предоставления услуг с оформлением акта, согласованного </a:t>
            </a:r>
            <a:r>
              <a:rPr lang="ru-RU" sz="1500" dirty="0" smtClean="0"/>
              <a:t>с общественным </a:t>
            </a:r>
            <a:r>
              <a:rPr lang="ru-RU" sz="1500" dirty="0"/>
              <a:t>объединением инвалидов;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/>
              <a:t>5.2.2. по месту жительства инвалида (на дому);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/>
              <a:t>5.2.3. в дистанционном режиме</a:t>
            </a:r>
            <a:r>
              <a:rPr lang="ru-RU" sz="1500" dirty="0" smtClean="0"/>
              <a:t>.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II</a:t>
            </a:r>
            <a:r>
              <a:rPr lang="ru-RU" sz="1600" b="1" dirty="0"/>
              <a:t>. Учреждениями (организациями) осуществляется инструктирование </a:t>
            </a:r>
            <a:r>
              <a:rPr lang="ru-RU" sz="1600" b="1" dirty="0" smtClean="0"/>
              <a:t>или обучение </a:t>
            </a:r>
            <a:r>
              <a:rPr lang="ru-RU" sz="1600" b="1" dirty="0"/>
              <a:t>специалистов, работающих с инвалидами, с </a:t>
            </a:r>
            <a:r>
              <a:rPr lang="ru-RU" sz="1600" b="1" dirty="0" smtClean="0"/>
              <a:t>принятием соответствующих </a:t>
            </a:r>
            <a:r>
              <a:rPr lang="ru-RU" sz="1600" b="1" dirty="0"/>
              <a:t>организационно-распорядительных документов </a:t>
            </a:r>
            <a:r>
              <a:rPr lang="ru-RU" sz="1600" b="1" dirty="0" smtClean="0"/>
              <a:t>и закреплением </a:t>
            </a:r>
            <a:r>
              <a:rPr lang="ru-RU" sz="1600" b="1" dirty="0"/>
              <a:t>соответствующих обязанностей в должностных </a:t>
            </a:r>
            <a:r>
              <a:rPr lang="ru-RU" sz="1600" b="1" dirty="0" smtClean="0"/>
              <a:t>инструкциях работников.</a:t>
            </a:r>
          </a:p>
          <a:p>
            <a:pPr marL="0" indent="0">
              <a:buNone/>
            </a:pPr>
            <a:endParaRPr lang="ru-RU" sz="15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/>
              <a:t>*Паспорт доступности: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23894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500" b="1" dirty="0"/>
              <a:t>III. Информация об условиях доступности для инвалидов </a:t>
            </a:r>
            <a:r>
              <a:rPr lang="ru-RU" sz="1500" b="1" dirty="0" smtClean="0"/>
              <a:t>предоставляемых услуг </a:t>
            </a:r>
            <a:r>
              <a:rPr lang="ru-RU" sz="1500" b="1" dirty="0"/>
              <a:t>на соответствующих объектах должна быть размещена </a:t>
            </a:r>
            <a:r>
              <a:rPr lang="ru-RU" sz="1500" b="1" dirty="0" smtClean="0"/>
              <a:t>на официальном </a:t>
            </a:r>
            <a:r>
              <a:rPr lang="ru-RU" sz="1500" b="1" dirty="0"/>
              <a:t>сайте учреждения (организации) в </a:t>
            </a:r>
            <a:r>
              <a:rPr lang="ru-RU" sz="1500" b="1" dirty="0" smtClean="0"/>
              <a:t>информационно- телекоммуникационной </a:t>
            </a:r>
            <a:r>
              <a:rPr lang="ru-RU" sz="1500" b="1" dirty="0"/>
              <a:t>сети «Интернет» в виде перечня объектов </a:t>
            </a:r>
            <a:r>
              <a:rPr lang="ru-RU" sz="1500" b="1" dirty="0" smtClean="0"/>
              <a:t>с указанием</a:t>
            </a:r>
            <a:r>
              <a:rPr lang="ru-RU" sz="1500" b="1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/>
              <a:t>1. перечня доступных объектов;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/>
              <a:t>2. перечня объектов, на которых обеспечиваются меры, согласованные </a:t>
            </a:r>
            <a:r>
              <a:rPr lang="ru-RU" sz="1500" dirty="0" smtClean="0"/>
              <a:t>с одним </a:t>
            </a:r>
            <a:r>
              <a:rPr lang="ru-RU" sz="1500" dirty="0"/>
              <a:t>из общественных объединений инвалидов, для обеспечения </a:t>
            </a:r>
            <a:r>
              <a:rPr lang="ru-RU" sz="1500" dirty="0" smtClean="0"/>
              <a:t>доступа по </a:t>
            </a:r>
            <a:r>
              <a:rPr lang="ru-RU" sz="1500" dirty="0"/>
              <a:t>месту предоставления </a:t>
            </a:r>
            <a:r>
              <a:rPr lang="ru-RU" sz="1500" dirty="0" smtClean="0"/>
              <a:t>услуг;</a:t>
            </a: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/>
              <a:t>3. перечня объектов, обеспечивающих предоставление услуг по </a:t>
            </a:r>
            <a:r>
              <a:rPr lang="ru-RU" sz="1500" dirty="0" smtClean="0"/>
              <a:t>месту жительства </a:t>
            </a:r>
            <a:r>
              <a:rPr lang="ru-RU" sz="1500" dirty="0"/>
              <a:t>инвалида (на дому</a:t>
            </a:r>
            <a:r>
              <a:rPr lang="ru-RU" sz="1500" dirty="0" smtClean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/>
              <a:t>4</a:t>
            </a:r>
            <a:r>
              <a:rPr lang="ru-RU" sz="1500" dirty="0"/>
              <a:t>. перечня объектов, обеспечивающих предоставление услуг </a:t>
            </a:r>
            <a:r>
              <a:rPr lang="ru-RU" sz="1500" dirty="0" smtClean="0"/>
              <a:t>в дистанционном </a:t>
            </a:r>
            <a:r>
              <a:rPr lang="ru-RU" sz="1500" dirty="0"/>
              <a:t>режиме.</a:t>
            </a:r>
            <a:endParaRPr lang="ru-RU" sz="15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/>
              <a:t>*Паспорт доступности: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75554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88832" cy="99412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600" b="1" dirty="0"/>
              <a:t>Оценка доступности, паспортизация, выбор</a:t>
            </a:r>
            <a:br>
              <a:rPr lang="ru-RU" sz="2600" b="1" dirty="0"/>
            </a:br>
            <a:r>
              <a:rPr lang="ru-RU" sz="2600" b="1" dirty="0"/>
              <a:t>способа предоставления услуги на ОСИ</a:t>
            </a:r>
            <a:endParaRPr lang="ru-RU" sz="2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126406"/>
              </p:ext>
            </p:extLst>
          </p:nvPr>
        </p:nvGraphicFramePr>
        <p:xfrm>
          <a:off x="1907704" y="1772816"/>
          <a:ext cx="5544616" cy="4032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8012"/>
                <a:gridCol w="1848012"/>
                <a:gridCol w="1848592"/>
              </a:tblGrid>
              <a:tr h="247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Оценка доступности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Варианты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Условия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572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ДП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 (6) – все 6 функциональных зон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доступны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вновь вводимые объекты 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01.07.2016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922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ДЧ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 (2,3,4); Б (2,4); Б (1,2,4)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принципиально дата ввода объекта и дата согласования проекта (объекты,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введенные до 01.07.2016)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735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ДУ (им)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доступно условно с учетом имеющейся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индивидуальной мобильности инвалида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требует согласования с общественными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организациями инвалидов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613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ДУ (пп)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доступно условно к месту предоставления услуги с помощью персонала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требует согласования с общественными организациями инвалидов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390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ДУ (д)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предоставление услуг на дому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решение принимает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руководитель организации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549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ДУ (дист.)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предоставление услуг дистанционным способом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решение принимает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руководитель организации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650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92888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/>
              <a:t>Этапы мероприятий по доступности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086552"/>
              </p:ext>
            </p:extLst>
          </p:nvPr>
        </p:nvGraphicFramePr>
        <p:xfrm>
          <a:off x="611560" y="1844824"/>
          <a:ext cx="7992888" cy="30963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8238"/>
                <a:gridCol w="6834650"/>
              </a:tblGrid>
              <a:tr h="823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 </a:t>
                      </a:r>
                      <a:r>
                        <a:rPr lang="ru-RU" sz="1400" dirty="0">
                          <a:effectLst/>
                        </a:rPr>
                        <a:t>этап: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оценка доступности объекта и выбор способа предоставления услуги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5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II этап: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создание индивидуальной мобильности самостоятельного передвижения инвалида по объекту (маршрут движения инвалида,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приобретение технических средств адаптации, ремонтные работы на отдельных участках, функциональных зонах)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7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III этап: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создание условий для полной доступности </a:t>
                      </a:r>
                      <a:r>
                        <a:rPr lang="ru-RU" sz="1400" dirty="0" smtClean="0">
                          <a:effectLst/>
                        </a:rPr>
                        <a:t>ПСД,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строительство/реконструкция/капитальный </a:t>
                      </a:r>
                      <a:r>
                        <a:rPr lang="ru-RU" sz="1400" dirty="0">
                          <a:effectLst/>
                        </a:rPr>
                        <a:t>ремонт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217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/>
              <a:t>Отраслевые порядки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100" dirty="0"/>
              <a:t>Приказ Минтруда России от 30.07.2015 № 527н «Об утверждении Порядка обеспечения </a:t>
            </a:r>
            <a:r>
              <a:rPr lang="ru-RU" sz="1100" dirty="0" smtClean="0"/>
              <a:t>условий доступности </a:t>
            </a:r>
            <a:r>
              <a:rPr lang="ru-RU" sz="1100" dirty="0"/>
              <a:t>для инвалидов объектов и предоставляемых услуг в сфере труда, занятости </a:t>
            </a:r>
            <a:r>
              <a:rPr lang="ru-RU" sz="1100" dirty="0" smtClean="0"/>
              <a:t>и социальной </a:t>
            </a:r>
            <a:r>
              <a:rPr lang="ru-RU" sz="1100" dirty="0"/>
              <a:t>защиты населения, а также оказания им при этом необходимой помощи»</a:t>
            </a:r>
          </a:p>
          <a:p>
            <a:pPr marL="0" indent="0" algn="just">
              <a:buNone/>
            </a:pPr>
            <a:endParaRPr lang="ru-RU" sz="1100" dirty="0"/>
          </a:p>
          <a:p>
            <a:pPr marL="0" indent="0" algn="just">
              <a:buNone/>
            </a:pPr>
            <a:r>
              <a:rPr lang="ru-RU" sz="1100" b="1" dirty="0" smtClean="0"/>
              <a:t>Приказ </a:t>
            </a:r>
            <a:r>
              <a:rPr lang="ru-RU" sz="1100" b="1" dirty="0" err="1"/>
              <a:t>Минобрнауки</a:t>
            </a:r>
            <a:r>
              <a:rPr lang="ru-RU" sz="1100" b="1" dirty="0"/>
              <a:t> России от 09.11.2015 № 1309 «Об утверждении Порядка </a:t>
            </a:r>
            <a:r>
              <a:rPr lang="ru-RU" sz="1100" b="1" dirty="0" smtClean="0"/>
              <a:t>обеспечения условий </a:t>
            </a:r>
            <a:r>
              <a:rPr lang="ru-RU" sz="1100" b="1" dirty="0"/>
              <a:t>доступности для инвалидов объектов и предоставляемых услуг в сфере образования, </a:t>
            </a:r>
            <a:r>
              <a:rPr lang="ru-RU" sz="1100" b="1" dirty="0" smtClean="0"/>
              <a:t>а также </a:t>
            </a:r>
            <a:r>
              <a:rPr lang="ru-RU" sz="1100" b="1" dirty="0"/>
              <a:t>оказания им при этом необходимой помощи», письмо </a:t>
            </a:r>
            <a:r>
              <a:rPr lang="ru-RU" sz="1100" b="1" dirty="0" err="1"/>
              <a:t>Минобрнауки</a:t>
            </a:r>
            <a:r>
              <a:rPr lang="ru-RU" sz="1100" b="1" dirty="0"/>
              <a:t> России от </a:t>
            </a:r>
            <a:r>
              <a:rPr lang="ru-RU" sz="1100" b="1" dirty="0" smtClean="0"/>
              <a:t>12.02.2016 № </a:t>
            </a:r>
            <a:r>
              <a:rPr lang="ru-RU" sz="1100" b="1" dirty="0"/>
              <a:t>ВК-270/07 «Об обеспечении условий доступности для инвалидов объектов и услуг в </a:t>
            </a:r>
            <a:r>
              <a:rPr lang="ru-RU" sz="1100" b="1" dirty="0" smtClean="0"/>
              <a:t>сфере образования»</a:t>
            </a:r>
          </a:p>
          <a:p>
            <a:pPr marL="0" indent="0" algn="just">
              <a:buNone/>
            </a:pPr>
            <a:endParaRPr lang="ru-RU" sz="1100" b="1" dirty="0"/>
          </a:p>
          <a:p>
            <a:pPr marL="0" indent="0" algn="just">
              <a:buNone/>
            </a:pPr>
            <a:r>
              <a:rPr lang="ru-RU" sz="1100" b="1" dirty="0" smtClean="0"/>
              <a:t>Приказ </a:t>
            </a:r>
            <a:r>
              <a:rPr lang="ru-RU" sz="1100" b="1" dirty="0"/>
              <a:t>Минздрав России от 12.11.2015 № 802н «Об утверждении Порядка обеспечения </a:t>
            </a:r>
            <a:r>
              <a:rPr lang="ru-RU" sz="1100" b="1" dirty="0" smtClean="0"/>
              <a:t>условий доступности </a:t>
            </a:r>
            <a:r>
              <a:rPr lang="ru-RU" sz="1100" b="1" dirty="0"/>
              <a:t>для инвалидов объектов инфраструктуры государственной, муниципальной </a:t>
            </a:r>
            <a:r>
              <a:rPr lang="ru-RU" sz="1100" b="1" dirty="0" smtClean="0"/>
              <a:t>и частной </a:t>
            </a:r>
            <a:r>
              <a:rPr lang="ru-RU" sz="1100" b="1" dirty="0"/>
              <a:t>систем здравоохранения и предоставляемых услуг в сфере охраны здоровья, а </a:t>
            </a:r>
            <a:r>
              <a:rPr lang="ru-RU" sz="1100" b="1" dirty="0" smtClean="0"/>
              <a:t>также оказания </a:t>
            </a:r>
            <a:r>
              <a:rPr lang="ru-RU" sz="1100" b="1" dirty="0"/>
              <a:t>им при этом необходимой помощи</a:t>
            </a:r>
            <a:r>
              <a:rPr lang="ru-RU" sz="1100" b="1" dirty="0" smtClean="0"/>
              <a:t>»</a:t>
            </a:r>
          </a:p>
          <a:p>
            <a:pPr marL="0" indent="0" algn="just">
              <a:buNone/>
            </a:pPr>
            <a:endParaRPr lang="ru-RU" sz="1100" b="1" dirty="0"/>
          </a:p>
          <a:p>
            <a:pPr marL="0" indent="0" algn="just">
              <a:buNone/>
            </a:pPr>
            <a:r>
              <a:rPr lang="ru-RU" sz="1100" b="1" dirty="0" smtClean="0"/>
              <a:t>Приказы </a:t>
            </a:r>
            <a:r>
              <a:rPr lang="ru-RU" sz="1100" b="1" dirty="0"/>
              <a:t>Минкультуры России:</a:t>
            </a:r>
          </a:p>
          <a:p>
            <a:pPr marL="0" indent="0" algn="just">
              <a:buNone/>
            </a:pPr>
            <a:r>
              <a:rPr lang="ru-RU" sz="1100" b="1" i="1" dirty="0"/>
              <a:t>- от 20.11.2015 № 2834 «Об утверждении Порядка обеспечения условий доступности для </a:t>
            </a:r>
            <a:r>
              <a:rPr lang="ru-RU" sz="1100" b="1" i="1" dirty="0" smtClean="0"/>
              <a:t>инвалидов объектов </a:t>
            </a:r>
            <a:r>
              <a:rPr lang="ru-RU" sz="1100" b="1" i="1" dirty="0"/>
              <a:t>культурного наследия, включенных в единый государственный реестр </a:t>
            </a:r>
            <a:r>
              <a:rPr lang="ru-RU" sz="1100" b="1" i="1" dirty="0" smtClean="0"/>
              <a:t>объектов культурного </a:t>
            </a:r>
            <a:r>
              <a:rPr lang="ru-RU" sz="1100" b="1" i="1" dirty="0"/>
              <a:t>наследия (памятников истории и культуры) народов Российской Федерации»</a:t>
            </a:r>
          </a:p>
          <a:p>
            <a:pPr marL="0" indent="0" algn="just">
              <a:buNone/>
            </a:pPr>
            <a:r>
              <a:rPr lang="ru-RU" sz="1100" dirty="0"/>
              <a:t>- от 16.11.2015 № 2800 «Об утверждении Порядка обеспечения условий доступности для </a:t>
            </a:r>
            <a:r>
              <a:rPr lang="ru-RU" sz="1100" dirty="0" smtClean="0"/>
              <a:t>инвалидов культурных </a:t>
            </a:r>
            <a:r>
              <a:rPr lang="ru-RU" sz="1100" dirty="0"/>
              <a:t>ценностей и благ»</a:t>
            </a:r>
          </a:p>
          <a:p>
            <a:pPr marL="0" indent="0" algn="just">
              <a:buNone/>
            </a:pPr>
            <a:r>
              <a:rPr lang="ru-RU" sz="1100" dirty="0"/>
              <a:t>- от 16.11.2015 № 2803 «Об утверждении Порядка обеспечения условий доступности для </a:t>
            </a:r>
            <a:r>
              <a:rPr lang="ru-RU" sz="1100" dirty="0" smtClean="0"/>
              <a:t>инвалидов музеев</a:t>
            </a:r>
            <a:r>
              <a:rPr lang="ru-RU" sz="1100" dirty="0"/>
              <a:t>, включая возможность ознакомления с музейными предметами и музейными коллекциями, </a:t>
            </a:r>
            <a:r>
              <a:rPr lang="ru-RU" sz="1100" dirty="0" smtClean="0"/>
              <a:t>в соответствии </a:t>
            </a:r>
            <a:r>
              <a:rPr lang="ru-RU" sz="1100" dirty="0"/>
              <a:t>с законодательством Российской Федерации о социальной защите инвалидов»</a:t>
            </a:r>
          </a:p>
          <a:p>
            <a:pPr marL="0" indent="0" algn="just">
              <a:buNone/>
            </a:pPr>
            <a:r>
              <a:rPr lang="ru-RU" sz="1100" dirty="0"/>
              <a:t>- от 10.11.2015 № 2761 «Об утверждении Порядка обеспечения условий доступности для </a:t>
            </a:r>
            <a:r>
              <a:rPr lang="ru-RU" sz="1100" dirty="0" smtClean="0"/>
              <a:t>инвалидов библиотек </a:t>
            </a:r>
            <a:r>
              <a:rPr lang="ru-RU" sz="1100" dirty="0"/>
              <a:t>и библиотечного обслуживания в соответствии с законодательством Российской Федерации </a:t>
            </a:r>
            <a:r>
              <a:rPr lang="ru-RU" sz="1100" dirty="0" smtClean="0"/>
              <a:t>о социальной </a:t>
            </a:r>
            <a:r>
              <a:rPr lang="ru-RU" sz="1100" dirty="0"/>
              <a:t>защите инвалидов»</a:t>
            </a:r>
          </a:p>
          <a:p>
            <a:pPr marL="0" indent="0" algn="just">
              <a:buNone/>
            </a:pPr>
            <a:r>
              <a:rPr lang="ru-RU" sz="1100" dirty="0"/>
              <a:t>- от 09.09.2015 № 2400 «Об утверждении требований доступности к учреждениям культуры с </a:t>
            </a:r>
            <a:r>
              <a:rPr lang="ru-RU" sz="1100" dirty="0" smtClean="0"/>
              <a:t>учетом особых </a:t>
            </a:r>
            <a:r>
              <a:rPr lang="ru-RU" sz="1100" dirty="0"/>
              <a:t>потребностей инвалидов и других маломобильных групп населения»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069444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dirty="0"/>
              <a:t>Нормативно-правовое регулирование в сфере создания безбарьерной среды </a:t>
            </a:r>
            <a:r>
              <a:rPr lang="ru-RU" sz="2400" dirty="0" smtClean="0"/>
              <a:t>в</a:t>
            </a:r>
            <a:r>
              <a:rPr lang="ru-RU" sz="2200" dirty="0" smtClean="0"/>
              <a:t> муниципальном образовании </a:t>
            </a:r>
            <a:r>
              <a:rPr lang="ru-RU" sz="2200" dirty="0"/>
              <a:t>городской округ город </a:t>
            </a:r>
            <a:r>
              <a:rPr lang="ru-RU" sz="2200" dirty="0" err="1"/>
              <a:t>Пыть-Ях</a:t>
            </a:r>
            <a:r>
              <a:rPr lang="ru-RU" sz="22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 algn="just">
              <a:buNone/>
            </a:pPr>
            <a:r>
              <a:rPr lang="ru-RU" sz="4400" dirty="0" smtClean="0"/>
              <a:t>Постановление </a:t>
            </a:r>
            <a:r>
              <a:rPr lang="ru-RU" sz="4400" dirty="0"/>
              <a:t>администрации города  Пыть-Яха от 10.12.2018 №427-па «Об утверждении  муниципальной программы «Доступная среда в городе </a:t>
            </a:r>
            <a:r>
              <a:rPr lang="ru-RU" sz="4400" dirty="0" err="1"/>
              <a:t>Пыть-Яхе</a:t>
            </a:r>
            <a:r>
              <a:rPr lang="ru-RU" sz="4400" dirty="0"/>
              <a:t>» (далее – Программа). </a:t>
            </a:r>
          </a:p>
          <a:p>
            <a:pPr marL="0" indent="0" algn="just">
              <a:buNone/>
            </a:pPr>
            <a:r>
              <a:rPr lang="ru-RU" sz="4400" dirty="0"/>
              <a:t>Задачей Программы является формирование условий для беспрепятственного доступа инвалидов и других маломобильных групп населения к приоритетным объектам и услугам социальной сферы (образование, молодежная политика, спорт, культура, органы местного самоуправления – далее объекты социальной сферы</a:t>
            </a:r>
            <a:r>
              <a:rPr lang="ru-RU" sz="4400" dirty="0" smtClean="0"/>
              <a:t>).</a:t>
            </a:r>
          </a:p>
          <a:p>
            <a:pPr marL="0" indent="0" algn="just">
              <a:buNone/>
            </a:pPr>
            <a:endParaRPr lang="ru-RU" sz="4400" dirty="0"/>
          </a:p>
          <a:p>
            <a:pPr marL="0" lvl="0" indent="0" algn="just">
              <a:buNone/>
            </a:pPr>
            <a:r>
              <a:rPr lang="ru-RU" sz="4400" dirty="0"/>
              <a:t>Постановление  администрации города </a:t>
            </a:r>
            <a:r>
              <a:rPr lang="ru-RU" sz="4400" dirty="0" err="1"/>
              <a:t>Пыть</a:t>
            </a:r>
            <a:r>
              <a:rPr lang="ru-RU" sz="4400" dirty="0"/>
              <a:t>- </a:t>
            </a:r>
            <a:r>
              <a:rPr lang="ru-RU" sz="4400" dirty="0" err="1"/>
              <a:t>Яха</a:t>
            </a:r>
            <a:r>
              <a:rPr lang="ru-RU" sz="4400" dirty="0"/>
              <a:t> от 28.09.2011 №193-па «О создании Координационного совета по делам инвалидов муниципального образования городской округ город </a:t>
            </a:r>
            <a:r>
              <a:rPr lang="ru-RU" sz="4400" dirty="0" err="1"/>
              <a:t>Пыть-Ях</a:t>
            </a:r>
            <a:r>
              <a:rPr lang="ru-RU" sz="4400" dirty="0"/>
              <a:t>».</a:t>
            </a:r>
          </a:p>
          <a:p>
            <a:pPr marL="0" indent="0" algn="just">
              <a:buNone/>
            </a:pPr>
            <a:r>
              <a:rPr lang="ru-RU" sz="4400" dirty="0"/>
              <a:t>Основным направлением деятельности Совета является содействие принятию эффективных мер по:</a:t>
            </a:r>
          </a:p>
          <a:p>
            <a:pPr lvl="0" algn="just"/>
            <a:r>
              <a:rPr lang="ru-RU" sz="4400" dirty="0"/>
              <a:t>профилактике инвалидности,</a:t>
            </a:r>
          </a:p>
          <a:p>
            <a:pPr lvl="0" algn="just"/>
            <a:r>
              <a:rPr lang="ru-RU" sz="4400" dirty="0"/>
              <a:t>обеспечению беспрепятственного доступа инвалидов к социальной инфраструктуре</a:t>
            </a:r>
          </a:p>
          <a:p>
            <a:pPr lvl="0" algn="just"/>
            <a:r>
              <a:rPr lang="ru-RU" sz="4400" dirty="0"/>
              <a:t>совершенствованию дошкольного и базового образования инвалидов</a:t>
            </a:r>
          </a:p>
          <a:p>
            <a:pPr lvl="0" algn="just"/>
            <a:r>
              <a:rPr lang="ru-RU" sz="4400" dirty="0"/>
              <a:t>обеспечению занятости инвалидов</a:t>
            </a:r>
          </a:p>
          <a:p>
            <a:pPr lvl="0" algn="just"/>
            <a:r>
              <a:rPr lang="ru-RU" sz="4400" dirty="0"/>
              <a:t>созданию инвалидам условий для полноценного отдыха, активного занятия </a:t>
            </a:r>
            <a:r>
              <a:rPr lang="ru-RU" sz="4400" dirty="0" smtClean="0"/>
              <a:t>спортом</a:t>
            </a:r>
            <a:r>
              <a:rPr lang="ru-RU" sz="4400" dirty="0"/>
              <a:t>, пользования достижениями отечественной и мировой культуры</a:t>
            </a:r>
          </a:p>
          <a:p>
            <a:pPr lvl="0" algn="just"/>
            <a:r>
              <a:rPr lang="ru-RU" sz="4400" dirty="0"/>
              <a:t>обеспечению инвалидов техническими средствами реабилитации, а населения </a:t>
            </a:r>
            <a:r>
              <a:rPr lang="ru-RU" sz="4400" dirty="0" smtClean="0"/>
              <a:t>округа </a:t>
            </a:r>
            <a:r>
              <a:rPr lang="ru-RU" sz="4400" dirty="0"/>
              <a:t>- средствами профилактики инвалидности. </a:t>
            </a:r>
            <a:endParaRPr lang="ru-RU" sz="4400" dirty="0" smtClean="0"/>
          </a:p>
          <a:p>
            <a:pPr marL="0" lvl="0" indent="0" algn="just">
              <a:buNone/>
            </a:pPr>
            <a:endParaRPr lang="ru-RU" sz="4400" dirty="0"/>
          </a:p>
          <a:p>
            <a:pPr marL="0" lvl="0" indent="0" algn="just">
              <a:buNone/>
            </a:pPr>
            <a:r>
              <a:rPr lang="ru-RU" sz="4400" dirty="0"/>
              <a:t>Распоряжение администрации города  Пыть-Яха от 14.12.2015 № 2387-ра «О плане мероприятий («дорожной карте»),  реализуемых для достижения значений  показателей доступности для инвалидов  объектов  и  услуг в муниципальном  образовании городской округ город </a:t>
            </a:r>
            <a:r>
              <a:rPr lang="ru-RU" sz="4400" dirty="0" err="1"/>
              <a:t>Пыть-Ях</a:t>
            </a:r>
            <a:r>
              <a:rPr lang="ru-RU" sz="4400" dirty="0"/>
              <a:t>» (в ред. от 22.03.2019 №523-ра).</a:t>
            </a:r>
          </a:p>
          <a:p>
            <a:pPr marL="0" indent="0" algn="just">
              <a:buNone/>
            </a:pPr>
            <a:r>
              <a:rPr lang="ru-RU" sz="4400" dirty="0"/>
              <a:t>Целью реализации мероприятий "дорожной карты" является обеспечение условий доступности для инвалидов и других маломобильных групп населения в муниципальном образовании городской округ город </a:t>
            </a:r>
            <a:r>
              <a:rPr lang="ru-RU" sz="4400" dirty="0" err="1"/>
              <a:t>Пыть-Ях</a:t>
            </a:r>
            <a:r>
              <a:rPr lang="ru-RU" sz="4400" dirty="0"/>
              <a:t> объектов социальной, инженерной и транспортной инфраструктур и условий для беспрепятственного пользования услугами (далее - приоритетные объекты и услуги).</a:t>
            </a:r>
          </a:p>
          <a:p>
            <a:pPr marL="0" indent="0" algn="just">
              <a:buNone/>
            </a:pPr>
            <a:r>
              <a:rPr lang="ru-RU" sz="4400" dirty="0"/>
              <a:t>Для достижения поставленной цели определены  следующие задачи:</a:t>
            </a:r>
          </a:p>
          <a:p>
            <a:pPr lvl="0" algn="just"/>
            <a:r>
              <a:rPr lang="ru-RU" sz="4400" dirty="0"/>
              <a:t>поэтапное повышение значений показателей доступности для инвалидов объектов инфраструктуры (транспортных средств, средств связи и информации), включая оборудование объектов необходимыми приспособлениями;</a:t>
            </a:r>
          </a:p>
          <a:p>
            <a:pPr lvl="0" algn="just"/>
            <a:r>
              <a:rPr lang="ru-RU" sz="4400" dirty="0"/>
              <a:t>поэтапное повышение значений показателей доступности предоставляемых инвалидам услуг с учетом имеющихся у них нарушений функций организма, а также по оказанию им помощи в преодолении барьеров, препятствующих пользованию объектами и </a:t>
            </a:r>
            <a:r>
              <a:rPr lang="ru-RU" sz="4400" dirty="0" smtClean="0"/>
              <a:t>услугами.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152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lvl="0" indent="0" algn="just">
              <a:buNone/>
            </a:pPr>
            <a:r>
              <a:rPr lang="ru-RU" sz="3400" dirty="0"/>
              <a:t>Решение Думы города Пыть-Яха от 22.03.2016 № 391, в соответствии с которым, внесены изменения в Правила землепользования и застройки города Пыть-Яха, предусматривающее, в том числе, перечень мероприятий по обеспечению доступности среды жизнедеятельности для инвалидов и маломобильных групп населения обязательных к исполнению всеми субъектами градостроительной деятельности, осуществляющих свою деятельность по проектированию, строительству, реконструкции, капитальному ремонту объектов капитального строительства, объектов благоустройства (статья 67.1).</a:t>
            </a:r>
          </a:p>
          <a:p>
            <a:pPr marL="0" indent="0" algn="just">
              <a:buNone/>
            </a:pPr>
            <a:r>
              <a:rPr lang="ru-RU" sz="3400" dirty="0"/>
              <a:t>При принятии решения о выдаче исходно-разрешительной документации на строительство объектов капитального строительства, в соответствии со ст. 51 Градостроительного кодекса РФ, в составе проектной документации, предусмотрен перечень мероприятий по обеспечению доступа инвалидов к объектам здравоохранения, образования, культуры, отдыха, спорта и иным объектам социально-культурного и коммунально-бытового назначения, объектам транспорта, торговли, общественного питания, объектам делового, административного, финансового, религиозного назначения, объектам жилищного фонда.</a:t>
            </a:r>
          </a:p>
          <a:p>
            <a:pPr marL="0" indent="0" algn="just">
              <a:buNone/>
            </a:pPr>
            <a:endParaRPr lang="ru-RU" sz="3400" dirty="0"/>
          </a:p>
          <a:p>
            <a:pPr marL="0" lvl="0" indent="0" algn="just">
              <a:buNone/>
            </a:pPr>
            <a:r>
              <a:rPr lang="ru-RU" sz="3400" dirty="0"/>
              <a:t>Распоряжение администрации города Пыть-Яха от 22.11.2016 №2525-ра «О внесении изменения в  распоряжение администрации города  от 24.03.2015 № 631-ра «О создании комиссии», согласно которому в состав комиссии по приемке законченных строительством или после капитального ремонта жилищных и социальных объектов на территории города Пыть-Яха, включен представитель </a:t>
            </a:r>
            <a:r>
              <a:rPr lang="ru-RU" sz="3400" dirty="0" err="1"/>
              <a:t>Пыть-Яхской</a:t>
            </a:r>
            <a:r>
              <a:rPr lang="ru-RU" sz="3400" dirty="0"/>
              <a:t> городской организации  Всероссийской общественной организации «Всероссийское общество инвалидов». </a:t>
            </a:r>
            <a:endParaRPr lang="ru-RU" sz="3400" dirty="0" smtClean="0"/>
          </a:p>
          <a:p>
            <a:pPr marL="0" lvl="0" indent="0" algn="just">
              <a:buNone/>
            </a:pPr>
            <a:endParaRPr lang="ru-RU" sz="3400" dirty="0"/>
          </a:p>
          <a:p>
            <a:pPr marL="0" lvl="0" indent="0" algn="just">
              <a:buNone/>
            </a:pPr>
            <a:r>
              <a:rPr lang="ru-RU" sz="3400" dirty="0"/>
              <a:t>Постановление администрации города Пыть-Яха от 13.12.2018 №444-па «</a:t>
            </a:r>
            <a:r>
              <a:rPr lang="ru-RU" sz="3400" dirty="0">
                <a:hlinkClick r:id="rId2"/>
              </a:rPr>
              <a:t>Об утверждении муниципальной программы "Жилищно-коммунальный комплекс и городская среда" от 13.12.2018 №444-па</a:t>
            </a:r>
            <a:r>
              <a:rPr lang="ru-RU" sz="3400" dirty="0"/>
              <a:t>»: Подпрограмма 6 «Формирование комфортной городской среды», реализация которой направлена на  благоустройство городских территорий города и повышение уровня комфортности пребывания населения на территории муниципального образования. </a:t>
            </a:r>
            <a:endParaRPr lang="ru-RU" sz="3400" dirty="0" smtClean="0"/>
          </a:p>
          <a:p>
            <a:pPr marL="0" lvl="0" indent="0" algn="just">
              <a:buNone/>
            </a:pPr>
            <a:endParaRPr lang="ru-RU" sz="3400" dirty="0"/>
          </a:p>
          <a:p>
            <a:pPr marL="0" lvl="0" indent="0" algn="just">
              <a:buNone/>
            </a:pPr>
            <a:r>
              <a:rPr lang="ru-RU" sz="3400" dirty="0"/>
              <a:t>В целях реализации постановления Правительства Российской Федерации от 09.07.2016 № 649 "О мерах по приспособлению жилых помещений и общего имущества в многоквартирном доме с учетом потребностей инвалидов" (вместе с "Правилами обеспечения условий доступности для инвалидов жилых помещений и общего имущества в многоквартирном доме"):</a:t>
            </a:r>
          </a:p>
          <a:p>
            <a:pPr lvl="0" algn="just"/>
            <a:r>
              <a:rPr lang="ru-RU" sz="3400" dirty="0"/>
              <a:t>Утвержден состав муниципальной комиссии по обследованию жилых помещений инвалидов (распоряжение администрации города от 13.06.2017 №1065-ра);</a:t>
            </a:r>
          </a:p>
          <a:p>
            <a:pPr lvl="0" algn="just"/>
            <a:r>
              <a:rPr lang="ru-RU" sz="3400" dirty="0"/>
              <a:t>Утвержден план мероприятий по приспособлению жилых  помещений инвалидов и общего имущества в многоквартирных домах, в которых  проживают инвалиды (распоряжение администрации города Пыть-Яха от 23.10.2017 №1850-ра).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dirty="0"/>
              <a:t>Нормативно-правовое регулирование в сфере создания безбарьерной среды </a:t>
            </a:r>
            <a:r>
              <a:rPr lang="ru-RU" sz="2400" dirty="0" smtClean="0"/>
              <a:t>в</a:t>
            </a:r>
            <a:r>
              <a:rPr lang="ru-RU" sz="2200" dirty="0" smtClean="0"/>
              <a:t> муниципальном образовании </a:t>
            </a:r>
            <a:r>
              <a:rPr lang="ru-RU" sz="2200" dirty="0"/>
              <a:t>городской округ город </a:t>
            </a:r>
            <a:r>
              <a:rPr lang="ru-RU" sz="2200" dirty="0" err="1"/>
              <a:t>Пыть-Ях</a:t>
            </a:r>
            <a:r>
              <a:rPr lang="ru-RU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005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Устранение барьеров для создания доступной среды</a:t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lvl="1" indent="0" algn="just">
              <a:buNone/>
            </a:pPr>
            <a:r>
              <a:rPr lang="ru-RU" dirty="0" smtClean="0"/>
              <a:t>1) архитектурно-планировочными </a:t>
            </a:r>
            <a:r>
              <a:rPr lang="ru-RU" dirty="0"/>
              <a:t>решениями </a:t>
            </a:r>
            <a:r>
              <a:rPr lang="ru-RU" dirty="0" smtClean="0"/>
              <a:t>и соответствующими </a:t>
            </a:r>
            <a:r>
              <a:rPr lang="ru-RU" dirty="0"/>
              <a:t>ремонтно-строительными работами;</a:t>
            </a:r>
          </a:p>
          <a:p>
            <a:pPr marL="400050" lvl="1" indent="0" algn="just">
              <a:buNone/>
            </a:pPr>
            <a:r>
              <a:rPr lang="ru-RU" dirty="0"/>
              <a:t>2) организационными решениями </a:t>
            </a:r>
            <a:r>
              <a:rPr lang="ru-RU" dirty="0" smtClean="0"/>
              <a:t>вопросов предоставления </a:t>
            </a:r>
            <a:r>
              <a:rPr lang="ru-RU" dirty="0"/>
              <a:t>соответствующих социально значимых услуг;</a:t>
            </a:r>
          </a:p>
          <a:p>
            <a:pPr marL="400050" lvl="1" indent="0" algn="just">
              <a:buNone/>
            </a:pPr>
            <a:r>
              <a:rPr lang="ru-RU" dirty="0"/>
              <a:t>3) коммуникативными способами (общение, </a:t>
            </a:r>
            <a:r>
              <a:rPr lang="ru-RU" dirty="0" smtClean="0"/>
              <a:t>внимание, </a:t>
            </a:r>
            <a:r>
              <a:rPr lang="ru-RU" dirty="0" err="1" smtClean="0"/>
              <a:t>эмпатия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275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Категории инвалидов с учетом ограничений жизнедеятельности</a:t>
            </a:r>
            <a:br>
              <a:rPr lang="ru-RU" sz="2400" b="1" dirty="0"/>
            </a:br>
            <a:r>
              <a:rPr lang="ru-RU" sz="2400" b="1" dirty="0"/>
              <a:t>для формирования условий доступности окружающей среды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sz="2600" b="1" i="1" dirty="0" smtClean="0"/>
          </a:p>
          <a:p>
            <a:pPr marL="0" indent="0">
              <a:buNone/>
            </a:pPr>
            <a:endParaRPr lang="ru-RU" sz="26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12879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8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Барьеры окружающей среды для инвалидов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400" b="1" i="1" dirty="0"/>
              <a:t>Для инвалидов, передвигающихся </a:t>
            </a:r>
            <a:r>
              <a:rPr lang="ru-RU" sz="3400" b="1" i="1" dirty="0" smtClean="0"/>
              <a:t>на </a:t>
            </a:r>
          </a:p>
          <a:p>
            <a:pPr marL="0" indent="0" algn="ctr">
              <a:buNone/>
            </a:pPr>
            <a:r>
              <a:rPr lang="ru-RU" sz="3400" b="1" i="1" dirty="0" smtClean="0"/>
              <a:t>креслах-колясках</a:t>
            </a:r>
          </a:p>
          <a:p>
            <a:pPr marL="0" indent="0" algn="ctr">
              <a:buNone/>
            </a:pPr>
            <a:endParaRPr lang="ru-RU" b="1" i="1" dirty="0" smtClean="0"/>
          </a:p>
          <a:p>
            <a:r>
              <a:rPr lang="ru-RU" dirty="0"/>
              <a:t>пороги, ступени, неровное, скользкое покрытие,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неправильно установленные </a:t>
            </a:r>
            <a:r>
              <a:rPr lang="ru-RU" dirty="0"/>
              <a:t>пандусы, отсутствие </a:t>
            </a:r>
            <a:r>
              <a:rPr lang="ru-RU" dirty="0" smtClean="0"/>
              <a:t>	поручней,</a:t>
            </a:r>
          </a:p>
          <a:p>
            <a:pPr marL="0" indent="0">
              <a:buNone/>
            </a:pPr>
            <a:r>
              <a:rPr lang="ru-RU" dirty="0" smtClean="0"/>
              <a:t>     высокое расположение</a:t>
            </a:r>
            <a:endParaRPr lang="ru-RU" dirty="0"/>
          </a:p>
          <a:p>
            <a:r>
              <a:rPr lang="ru-RU" dirty="0"/>
              <a:t>информации, высокие прилавки, отсутствие места для разворота на</a:t>
            </a:r>
          </a:p>
          <a:p>
            <a:r>
              <a:rPr lang="ru-RU" dirty="0"/>
              <a:t>кресло-коляске, узкие дверные проемы, коридоры, отсутствие</a:t>
            </a:r>
          </a:p>
          <a:p>
            <a:r>
              <a:rPr lang="ru-RU" dirty="0"/>
              <a:t>посторонней помощи при преодолении препятствий (при</a:t>
            </a:r>
          </a:p>
          <a:p>
            <a:r>
              <a:rPr lang="ru-RU" dirty="0"/>
              <a:t>необходимости) и др. физические и информационные барьеры.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912" y="1628800"/>
            <a:ext cx="1227782" cy="122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8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</a:rPr>
              <a:t>Для инвалидов с нарушениями опорно-</a:t>
            </a:r>
            <a:br>
              <a:rPr lang="ru-RU" sz="3000" b="1" dirty="0" smtClean="0">
                <a:solidFill>
                  <a:schemeClr val="tx1"/>
                </a:solidFill>
              </a:rPr>
            </a:br>
            <a:r>
              <a:rPr lang="ru-RU" sz="3000" b="1" dirty="0" smtClean="0">
                <a:solidFill>
                  <a:schemeClr val="tx1"/>
                </a:solidFill>
              </a:rPr>
              <a:t>двигательного аппарата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• </a:t>
            </a:r>
            <a:r>
              <a:rPr lang="ru-RU" dirty="0"/>
              <a:t>для лиц, передвигающихся самостоятельно с </a:t>
            </a:r>
            <a:endParaRPr lang="ru-RU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помощью тростей</a:t>
            </a:r>
            <a:r>
              <a:rPr lang="ru-RU" dirty="0"/>
              <a:t>, костылей, опор – пороги, </a:t>
            </a:r>
            <a:endParaRPr lang="ru-RU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ступени</a:t>
            </a:r>
            <a:r>
              <a:rPr lang="ru-RU" dirty="0"/>
              <a:t>, </a:t>
            </a:r>
            <a:r>
              <a:rPr lang="ru-RU" dirty="0" smtClean="0"/>
              <a:t>неровное, скользкое </a:t>
            </a:r>
            <a:r>
              <a:rPr lang="ru-RU" dirty="0"/>
              <a:t>покрытие, </a:t>
            </a:r>
            <a:endParaRPr lang="ru-RU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неправильно установленные пандусы</a:t>
            </a:r>
            <a:r>
              <a:rPr lang="ru-RU" dirty="0"/>
              <a:t>, отсутствие поручней, отсутствие мест отдыха </a:t>
            </a:r>
            <a:r>
              <a:rPr lang="ru-RU" dirty="0" smtClean="0"/>
              <a:t>на пути </a:t>
            </a:r>
            <a:r>
              <a:rPr lang="ru-RU" dirty="0"/>
              <a:t>движения и др. физические барьеры;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• для лиц, недействующих руками – препятствия </a:t>
            </a:r>
            <a:r>
              <a:rPr lang="ru-RU" dirty="0" smtClean="0"/>
              <a:t>при выполнении </a:t>
            </a:r>
            <a:r>
              <a:rPr lang="ru-RU" dirty="0"/>
              <a:t>действий руками (открывание дверей, </a:t>
            </a:r>
            <a:r>
              <a:rPr lang="ru-RU" dirty="0" smtClean="0"/>
              <a:t>снятие одежды </a:t>
            </a:r>
            <a:r>
              <a:rPr lang="ru-RU" dirty="0"/>
              <a:t>и обуви и т.д., пользование краном, клавишами </a:t>
            </a:r>
            <a:r>
              <a:rPr lang="ru-RU" dirty="0" smtClean="0"/>
              <a:t>и др</a:t>
            </a:r>
            <a:r>
              <a:rPr lang="ru-RU" dirty="0"/>
              <a:t>.), отсутствие помощи на объекте </a:t>
            </a:r>
            <a:r>
              <a:rPr lang="ru-RU" dirty="0" smtClean="0"/>
              <a:t>социальной инфраструктуры </a:t>
            </a:r>
            <a:r>
              <a:rPr lang="ru-RU" dirty="0"/>
              <a:t>для осуществления действий </a:t>
            </a:r>
            <a:r>
              <a:rPr lang="ru-RU" dirty="0" smtClean="0"/>
              <a:t>руками.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97070"/>
            <a:ext cx="15841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8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Для инвалидов с нарушениями зрения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отсутствие тактильных указателей,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    в </a:t>
            </a:r>
            <a:r>
              <a:rPr lang="ru-RU" sz="2800" dirty="0"/>
              <a:t>том </a:t>
            </a:r>
            <a:r>
              <a:rPr lang="ru-RU" sz="2800" dirty="0" smtClean="0"/>
              <a:t>числе направления </a:t>
            </a:r>
            <a:r>
              <a:rPr lang="ru-RU" sz="2800" dirty="0"/>
              <a:t>движения</a:t>
            </a:r>
            <a:r>
              <a:rPr lang="ru-RU" sz="2800" dirty="0" smtClean="0"/>
              <a:t>,</a:t>
            </a:r>
          </a:p>
          <a:p>
            <a:pPr marL="0" indent="0">
              <a:buNone/>
            </a:pPr>
            <a:r>
              <a:rPr lang="ru-RU" sz="2800" dirty="0" smtClean="0"/>
              <a:t>    информационных указателей,  преграды </a:t>
            </a:r>
            <a:r>
              <a:rPr lang="ru-RU" sz="2800" dirty="0"/>
              <a:t>на пути </a:t>
            </a:r>
            <a:r>
              <a:rPr lang="ru-RU" sz="2800" dirty="0" smtClean="0"/>
              <a:t> 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движения </a:t>
            </a:r>
            <a:r>
              <a:rPr lang="ru-RU" sz="2800" dirty="0"/>
              <a:t>(стойки, колонны, </a:t>
            </a:r>
            <a:r>
              <a:rPr lang="ru-RU" sz="2800" dirty="0" smtClean="0"/>
              <a:t>углы, стеклянные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двери </a:t>
            </a:r>
            <a:r>
              <a:rPr lang="ru-RU" sz="2800" dirty="0"/>
              <a:t>без контрастного обозначения и др</a:t>
            </a:r>
            <a:r>
              <a:rPr lang="ru-RU" sz="2800" dirty="0" smtClean="0"/>
              <a:t>.);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неровное</a:t>
            </a:r>
            <a:r>
              <a:rPr lang="ru-RU" sz="2800" dirty="0"/>
              <a:t>, скользкое покрытие, отсутствие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помощи на объекте </a:t>
            </a:r>
            <a:r>
              <a:rPr lang="ru-RU" sz="2800" dirty="0"/>
              <a:t>социальной инфраструктуры </a:t>
            </a:r>
            <a:r>
              <a:rPr lang="ru-RU" sz="2800" dirty="0" smtClean="0"/>
              <a:t>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для получения информации </a:t>
            </a:r>
            <a:r>
              <a:rPr lang="ru-RU" sz="2800" dirty="0"/>
              <a:t>и ориентации и др.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28800"/>
            <a:ext cx="1591816" cy="157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1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Для инвалидов с нарушениями слуха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28800"/>
            <a:ext cx="1252736" cy="12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772816"/>
            <a:ext cx="6696744" cy="446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отсутствие зрительной информации, в том числе </a:t>
            </a:r>
            <a:r>
              <a:rPr lang="ru-RU" dirty="0" smtClean="0">
                <a:solidFill>
                  <a:schemeClr val="tx1"/>
                </a:solidFill>
              </a:rPr>
              <a:t>при чрезвычайных </a:t>
            </a:r>
            <a:r>
              <a:rPr lang="ru-RU" dirty="0">
                <a:solidFill>
                  <a:schemeClr val="tx1"/>
                </a:solidFill>
              </a:rPr>
              <a:t>ситуациях на объекте </a:t>
            </a:r>
            <a:r>
              <a:rPr lang="ru-RU" dirty="0" smtClean="0">
                <a:solidFill>
                  <a:schemeClr val="tx1"/>
                </a:solidFill>
              </a:rPr>
              <a:t>социальной инфраструктуры</a:t>
            </a:r>
            <a:r>
              <a:rPr lang="ru-RU" dirty="0">
                <a:solidFill>
                  <a:schemeClr val="tx1"/>
                </a:solidFill>
              </a:rPr>
              <a:t>, отсутствие возможности </a:t>
            </a:r>
            <a:r>
              <a:rPr lang="ru-RU" dirty="0" smtClean="0">
                <a:solidFill>
                  <a:schemeClr val="tx1"/>
                </a:solidFill>
              </a:rPr>
              <a:t>подключения современных </a:t>
            </a:r>
            <a:r>
              <a:rPr lang="ru-RU" dirty="0">
                <a:solidFill>
                  <a:schemeClr val="tx1"/>
                </a:solidFill>
              </a:rPr>
              <a:t>технических средств </a:t>
            </a:r>
            <a:r>
              <a:rPr lang="ru-RU" dirty="0" smtClean="0">
                <a:solidFill>
                  <a:schemeClr val="tx1"/>
                </a:solidFill>
              </a:rPr>
              <a:t>реабилитации (слуховых </a:t>
            </a:r>
            <a:r>
              <a:rPr lang="ru-RU" dirty="0">
                <a:solidFill>
                  <a:schemeClr val="tx1"/>
                </a:solidFill>
              </a:rPr>
              <a:t>аппаратов) к системам информации (</a:t>
            </a:r>
            <a:r>
              <a:rPr lang="ru-RU" dirty="0" smtClean="0">
                <a:solidFill>
                  <a:schemeClr val="tx1"/>
                </a:solidFill>
              </a:rPr>
              <a:t>например, через </a:t>
            </a:r>
            <a:r>
              <a:rPr lang="ru-RU" dirty="0">
                <a:solidFill>
                  <a:schemeClr val="tx1"/>
                </a:solidFill>
              </a:rPr>
              <a:t>индукционные петли), электромагнитные </a:t>
            </a:r>
            <a:r>
              <a:rPr lang="ru-RU" dirty="0" smtClean="0">
                <a:solidFill>
                  <a:schemeClr val="tx1"/>
                </a:solidFill>
              </a:rPr>
              <a:t>помехи при </a:t>
            </a:r>
            <a:r>
              <a:rPr lang="ru-RU" dirty="0">
                <a:solidFill>
                  <a:schemeClr val="tx1"/>
                </a:solidFill>
              </a:rPr>
              <a:t>проходе через турникеты, средства контроля для лиц </a:t>
            </a:r>
            <a:r>
              <a:rPr lang="ru-RU" dirty="0" smtClean="0">
                <a:solidFill>
                  <a:schemeClr val="tx1"/>
                </a:solidFill>
              </a:rPr>
              <a:t>с </a:t>
            </a:r>
            <a:r>
              <a:rPr lang="ru-RU" dirty="0" err="1" smtClean="0">
                <a:solidFill>
                  <a:schemeClr val="tx1"/>
                </a:solidFill>
              </a:rPr>
              <a:t>кохлеарными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имплантатами, </a:t>
            </a:r>
            <a:r>
              <a:rPr lang="ru-RU" dirty="0" smtClean="0">
                <a:solidFill>
                  <a:schemeClr val="tx1"/>
                </a:solidFill>
              </a:rPr>
              <a:t>отсутствие </a:t>
            </a:r>
            <a:r>
              <a:rPr lang="ru-RU" dirty="0" err="1" smtClean="0">
                <a:solidFill>
                  <a:schemeClr val="tx1"/>
                </a:solidFill>
              </a:rPr>
              <a:t>сурдопереводчика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тифлосурдопереводчика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smtClean="0">
                <a:solidFill>
                  <a:schemeClr val="tx1"/>
                </a:solidFill>
              </a:rPr>
              <a:t>др. информационные </a:t>
            </a:r>
            <a:r>
              <a:rPr lang="ru-RU" dirty="0">
                <a:solidFill>
                  <a:schemeClr val="tx1"/>
                </a:solidFill>
              </a:rPr>
              <a:t>барьеры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 отсутствие зрительной информации, в том числе </a:t>
            </a:r>
            <a:r>
              <a:rPr lang="ru-RU" dirty="0" smtClean="0">
                <a:solidFill>
                  <a:schemeClr val="tx1"/>
                </a:solidFill>
              </a:rPr>
              <a:t>при чрезвычайных </a:t>
            </a:r>
            <a:r>
              <a:rPr lang="ru-RU" dirty="0">
                <a:solidFill>
                  <a:schemeClr val="tx1"/>
                </a:solidFill>
              </a:rPr>
              <a:t>ситуациях на объекте </a:t>
            </a:r>
            <a:r>
              <a:rPr lang="ru-RU" dirty="0" smtClean="0">
                <a:solidFill>
                  <a:schemeClr val="tx1"/>
                </a:solidFill>
              </a:rPr>
              <a:t>социальной инфраструктуры</a:t>
            </a:r>
            <a:r>
              <a:rPr lang="ru-RU" dirty="0">
                <a:solidFill>
                  <a:schemeClr val="tx1"/>
                </a:solidFill>
              </a:rPr>
              <a:t>, отсутствие возможности </a:t>
            </a:r>
            <a:r>
              <a:rPr lang="ru-RU" dirty="0" smtClean="0">
                <a:solidFill>
                  <a:schemeClr val="tx1"/>
                </a:solidFill>
              </a:rPr>
              <a:t>подключения современных </a:t>
            </a:r>
            <a:r>
              <a:rPr lang="ru-RU" dirty="0">
                <a:solidFill>
                  <a:schemeClr val="tx1"/>
                </a:solidFill>
              </a:rPr>
              <a:t>технических средств </a:t>
            </a:r>
            <a:r>
              <a:rPr lang="ru-RU" dirty="0" smtClean="0">
                <a:solidFill>
                  <a:schemeClr val="tx1"/>
                </a:solidFill>
              </a:rPr>
              <a:t>реабилитации (слуховых </a:t>
            </a:r>
            <a:r>
              <a:rPr lang="ru-RU" dirty="0">
                <a:solidFill>
                  <a:schemeClr val="tx1"/>
                </a:solidFill>
              </a:rPr>
              <a:t>аппаратов) к системам информации (</a:t>
            </a:r>
            <a:r>
              <a:rPr lang="ru-RU" dirty="0" smtClean="0">
                <a:solidFill>
                  <a:schemeClr val="tx1"/>
                </a:solidFill>
              </a:rPr>
              <a:t>например, через </a:t>
            </a:r>
            <a:r>
              <a:rPr lang="ru-RU" dirty="0">
                <a:solidFill>
                  <a:schemeClr val="tx1"/>
                </a:solidFill>
              </a:rPr>
              <a:t>индукционные петли), электромагнитные </a:t>
            </a:r>
            <a:r>
              <a:rPr lang="ru-RU" dirty="0" smtClean="0">
                <a:solidFill>
                  <a:schemeClr val="tx1"/>
                </a:solidFill>
              </a:rPr>
              <a:t>помехи при </a:t>
            </a:r>
            <a:r>
              <a:rPr lang="ru-RU" dirty="0">
                <a:solidFill>
                  <a:schemeClr val="tx1"/>
                </a:solidFill>
              </a:rPr>
              <a:t>проходе через турникеты, средства контроля для лиц </a:t>
            </a:r>
            <a:r>
              <a:rPr lang="ru-RU" dirty="0" smtClean="0">
                <a:solidFill>
                  <a:schemeClr val="tx1"/>
                </a:solidFill>
              </a:rPr>
              <a:t>с </a:t>
            </a:r>
            <a:r>
              <a:rPr lang="ru-RU" dirty="0" err="1" smtClean="0">
                <a:solidFill>
                  <a:schemeClr val="tx1"/>
                </a:solidFill>
              </a:rPr>
              <a:t>кохлеарными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имплантатами, </a:t>
            </a:r>
            <a:r>
              <a:rPr lang="ru-RU" dirty="0" smtClean="0">
                <a:solidFill>
                  <a:schemeClr val="tx1"/>
                </a:solidFill>
              </a:rPr>
              <a:t>отсутствие </a:t>
            </a:r>
            <a:r>
              <a:rPr lang="ru-RU" dirty="0" err="1" smtClean="0">
                <a:solidFill>
                  <a:schemeClr val="tx1"/>
                </a:solidFill>
              </a:rPr>
              <a:t>сурдопереводчика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тифлосурдопереводчика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smtClean="0">
                <a:solidFill>
                  <a:schemeClr val="tx1"/>
                </a:solidFill>
              </a:rPr>
              <a:t>др. информационные </a:t>
            </a:r>
            <a:r>
              <a:rPr lang="ru-RU" dirty="0">
                <a:solidFill>
                  <a:schemeClr val="tx1"/>
                </a:solidFill>
              </a:rPr>
              <a:t>барьеры.</a:t>
            </a:r>
          </a:p>
        </p:txBody>
      </p:sp>
    </p:spTree>
    <p:extLst>
      <p:ext uri="{BB962C8B-B14F-4D97-AF65-F5344CB8AC3E}">
        <p14:creationId xmlns:p14="http://schemas.microsoft.com/office/powerpoint/2010/main" val="34667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Для инвалидов с нарушениями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умственного развития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49106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dirty="0"/>
              <a:t>• отсутствие понятной для усвоения информации </a:t>
            </a:r>
            <a:r>
              <a:rPr lang="ru-RU" sz="3000" dirty="0" smtClean="0"/>
              <a:t>на объекте </a:t>
            </a:r>
            <a:r>
              <a:rPr lang="ru-RU" sz="3000" dirty="0"/>
              <a:t>социальной инфраструктуры, отсутствие </a:t>
            </a:r>
            <a:r>
              <a:rPr lang="ru-RU" sz="3000" dirty="0" smtClean="0"/>
              <a:t>помощи на </a:t>
            </a:r>
            <a:r>
              <a:rPr lang="ru-RU" sz="3000" dirty="0"/>
              <a:t>объекте социальной инфраструктуры для </a:t>
            </a:r>
            <a:r>
              <a:rPr lang="ru-RU" sz="3000" dirty="0" smtClean="0"/>
              <a:t>получения информации </a:t>
            </a:r>
            <a:r>
              <a:rPr lang="ru-RU" sz="3000" dirty="0"/>
              <a:t>и ориентации и др.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439" y="1772816"/>
            <a:ext cx="147980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8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3314</Words>
  <Application>Microsoft Office PowerPoint</Application>
  <PresentationFormat>Экран (4:3)</PresentationFormat>
  <Paragraphs>283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Порядок действий учреждений (организаций) по созданию условий для обеспечения доступности для инвалидов места предоставления услуги до проведения реконструкции или капитального ремонта объекта социальной инфраструктуры</vt:lpstr>
      <vt:lpstr>Доступность</vt:lpstr>
      <vt:lpstr> Устранение барьеров для создания доступной среды </vt:lpstr>
      <vt:lpstr>Категории инвалидов с учетом ограничений жизнедеятельности для формирования условий доступности окружающей среды</vt:lpstr>
      <vt:lpstr>Барьеры окружающей среды для инвалидов</vt:lpstr>
      <vt:lpstr>Для инвалидов с нарушениями опорно- двигательного аппарата</vt:lpstr>
      <vt:lpstr>Для инвалидов с нарушениями зрения</vt:lpstr>
      <vt:lpstr>Для инвалидов с нарушениями слуха</vt:lpstr>
      <vt:lpstr>Для инвалидов с нарушениями умственного развития</vt:lpstr>
      <vt:lpstr>Общие рекомендации по устранению барьеров окружающей среды для инвалидов с разными формами инвалидности</vt:lpstr>
      <vt:lpstr>Состояние доступности основных структурно- функциональных зон, варианты организации доступности объекта*</vt:lpstr>
      <vt:lpstr>Состояние доступности путей следования к объекту</vt:lpstr>
      <vt:lpstr>Статья 15. Обеспечение беспрепятственного доступа инвалидов к объектам социальной, инженерной и транспортной инфраструктур ФЗ от 24.11.1995 № 181-ФЗ</vt:lpstr>
      <vt:lpstr>Статья 15. Обеспечение беспрепятственного доступа инвалидов к объектам социальной, инженерной и транспортной инфраструктур ФЗ от 24.11.1995 № 181-ФЗ</vt:lpstr>
      <vt:lpstr>Статья 15. Обеспечение беспрепятственного доступа инвалидов к объектам социальной, инженерной и транспортной инфраструктур ФЗ от 24.11.1995 № 181-ФЗ</vt:lpstr>
      <vt:lpstr>Мониторинг принятия нормативных правовых актов федеральными органами исполнительной власти</vt:lpstr>
      <vt:lpstr>Мониторинг принятия нормативных правовых актов федеральными органами исполнительной власти</vt:lpstr>
      <vt:lpstr>Механизм оценки доступности ОСИ</vt:lpstr>
      <vt:lpstr>Презентация PowerPoint</vt:lpstr>
      <vt:lpstr>Порядок действий учреждений (организаций) по созданию условий для обеспечения доступности для инвалидов места предоставления услуги до проведения реконструкции или капитального ремонта объекта социальной  инфраструктуры</vt:lpstr>
      <vt:lpstr>Деятельность учреждений (организаций) по созданию условий доступности для инвалидов объектов и услуг в соответствии с действующим законодательством</vt:lpstr>
      <vt:lpstr>*Паспорт доступности:</vt:lpstr>
      <vt:lpstr>*Паспорт доступности:</vt:lpstr>
      <vt:lpstr>*Паспорт доступности:</vt:lpstr>
      <vt:lpstr>Оценка доступности, паспортизация, выбор способа предоставления услуги на ОСИ</vt:lpstr>
      <vt:lpstr>Этапы мероприятий по доступности</vt:lpstr>
      <vt:lpstr>Отраслевые порядки</vt:lpstr>
      <vt:lpstr>Нормативно-правовое регулирование в сфере создания безбарьерной среды в муниципальном образовании городской округ город Пыть-Ях </vt:lpstr>
      <vt:lpstr>Нормативно-правовое регулирование в сфере создания безбарьерной среды в муниципальном образовании городской округ город Пыть-Ях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действий учреждений (организаций) по созданию условий для обеспечения доступности для инвалидов места предоставления услуги до проведения реконструкции или капитального ремонта объекта социальной инфраструктуры</dc:title>
  <dc:creator>Ольга Аминева</dc:creator>
  <cp:lastModifiedBy>Ольга Аминева</cp:lastModifiedBy>
  <cp:revision>19</cp:revision>
  <dcterms:created xsi:type="dcterms:W3CDTF">2019-06-21T11:03:30Z</dcterms:created>
  <dcterms:modified xsi:type="dcterms:W3CDTF">2019-06-24T07:56:00Z</dcterms:modified>
</cp:coreProperties>
</file>