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6"/>
  </p:notesMasterIdLst>
  <p:sldIdLst>
    <p:sldId id="256" r:id="rId2"/>
    <p:sldId id="258" r:id="rId3"/>
    <p:sldId id="298" r:id="rId4"/>
    <p:sldId id="270" r:id="rId5"/>
    <p:sldId id="279" r:id="rId6"/>
    <p:sldId id="280" r:id="rId7"/>
    <p:sldId id="281" r:id="rId8"/>
    <p:sldId id="286" r:id="rId9"/>
    <p:sldId id="302" r:id="rId10"/>
    <p:sldId id="303" r:id="rId11"/>
    <p:sldId id="309" r:id="rId12"/>
    <p:sldId id="311" r:id="rId13"/>
    <p:sldId id="310" r:id="rId14"/>
    <p:sldId id="304" r:id="rId15"/>
    <p:sldId id="312" r:id="rId16"/>
    <p:sldId id="306" r:id="rId17"/>
    <p:sldId id="307" r:id="rId18"/>
    <p:sldId id="308" r:id="rId19"/>
    <p:sldId id="291" r:id="rId20"/>
    <p:sldId id="294" r:id="rId21"/>
    <p:sldId id="299" r:id="rId22"/>
    <p:sldId id="301" r:id="rId23"/>
    <p:sldId id="288" r:id="rId24"/>
    <p:sldId id="314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003" userDrawn="1">
          <p15:clr>
            <a:srgbClr val="A4A3A4"/>
          </p15:clr>
        </p15:guide>
        <p15:guide id="2" pos="47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  <a:srgbClr val="FF3300"/>
    <a:srgbClr val="9933FF"/>
    <a:srgbClr val="2B7885"/>
    <a:srgbClr val="DBF6FE"/>
    <a:srgbClr val="F1FCFE"/>
    <a:srgbClr val="6BC5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8514" autoAdjust="0"/>
  </p:normalViewPr>
  <p:slideViewPr>
    <p:cSldViewPr snapToGrid="0">
      <p:cViewPr>
        <p:scale>
          <a:sx n="100" d="100"/>
          <a:sy n="100" d="100"/>
        </p:scale>
        <p:origin x="-282" y="396"/>
      </p:cViewPr>
      <p:guideLst>
        <p:guide orient="horz" pos="1003"/>
        <p:guide pos="4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 sz="1600" b="0">
                <a:solidFill>
                  <a:schemeClr val="tx2">
                    <a:lumMod val="50000"/>
                  </a:schemeClr>
                </a:solidFill>
              </a:defRPr>
            </a:pPr>
            <a:r>
              <a:rPr lang="ru-RU" sz="1600" b="0">
                <a:solidFill>
                  <a:schemeClr val="tx2">
                    <a:lumMod val="50000"/>
                  </a:schemeClr>
                </a:solidFill>
              </a:rPr>
              <a:t>2019 год</a:t>
            </a:r>
          </a:p>
        </c:rich>
      </c:tx>
      <c:layout>
        <c:manualLayout>
          <c:xMode val="edge"/>
          <c:yMode val="edge"/>
          <c:x val="0.40297895796917604"/>
          <c:y val="1.6103774242837338E-2"/>
        </c:manualLayout>
      </c:layout>
      <c:overlay val="0"/>
    </c:title>
    <c:autoTitleDeleted val="0"/>
    <c:plotArea>
      <c:layout/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3"/>
      </c:doughnutChart>
    </c:plotArea>
    <c:plotVisOnly val="1"/>
    <c:dispBlanksAs val="zero"/>
    <c:showDLblsOverMax val="0"/>
  </c:chart>
  <c:txPr>
    <a:bodyPr/>
    <a:lstStyle/>
    <a:p>
      <a:pPr>
        <a:defRPr sz="1800" b="1">
          <a:latin typeface="Franklin Gothic Medium" pitchFamily="34" charset="0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000" b="1" i="0" baseline="0" dirty="0">
                <a:solidFill>
                  <a:srgbClr val="002060"/>
                </a:solidFill>
              </a:rPr>
              <a:t>2019 год</a:t>
            </a:r>
          </a:p>
        </c:rich>
      </c:tx>
      <c:layout>
        <c:manualLayout>
          <c:xMode val="edge"/>
          <c:yMode val="edge"/>
          <c:x val="0.40297895796917588"/>
          <c:y val="1.6103774242837324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 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1F7-4D2D-893B-5ED8A7AA054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1F7-4D2D-893B-5ED8A7AA0547}"/>
              </c:ext>
            </c:extLst>
          </c:dPt>
          <c:dPt>
            <c:idx val="2"/>
            <c:bubble3D val="0"/>
            <c:spPr>
              <a:solidFill>
                <a:srgbClr val="FF33CC">
                  <a:alpha val="80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F1F7-4D2D-893B-5ED8A7AA054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F1F7-4D2D-893B-5ED8A7AA0547}"/>
              </c:ext>
            </c:extLst>
          </c:dPt>
          <c:dPt>
            <c:idx val="4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F1F7-4D2D-893B-5ED8A7AA0547}"/>
              </c:ext>
            </c:extLst>
          </c:dPt>
          <c:dPt>
            <c:idx val="5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F1F7-4D2D-893B-5ED8A7AA0547}"/>
              </c:ext>
            </c:extLst>
          </c:dPt>
          <c:dPt>
            <c:idx val="6"/>
            <c:bubble3D val="0"/>
            <c:spPr>
              <a:solidFill>
                <a:srgbClr val="9933FF"/>
              </a:solidFill>
            </c:spPr>
          </c:dPt>
          <c:dPt>
            <c:idx val="7"/>
            <c:bubble3D val="0"/>
            <c:spPr>
              <a:solidFill>
                <a:srgbClr val="FF3300"/>
              </a:solidFill>
            </c:spPr>
          </c:dPt>
          <c:cat>
            <c:strRef>
              <c:f>Лист1!$A$2:$A$9</c:f>
              <c:strCache>
                <c:ptCount val="8"/>
                <c:pt idx="0">
                  <c:v>Поддержка занятости населения</c:v>
                </c:pt>
                <c:pt idx="1">
                  <c:v>Предоставление социальных выплат</c:v>
                </c:pt>
                <c:pt idx="2">
                  <c:v>Предоставление услуг, исполнение полномочий в сфере труда и занятости населения</c:v>
                </c:pt>
                <c:pt idx="3">
                  <c:v>Охрана труда</c:v>
                </c:pt>
                <c:pt idx="4">
                  <c:v>Трудовая мобильность</c:v>
                </c:pt>
                <c:pt idx="5">
                  <c:v>Содействие трудоустройству инвалидов</c:v>
                </c:pt>
                <c:pt idx="6">
                  <c:v>Переселение соотечественников</c:v>
                </c:pt>
                <c:pt idx="7">
                  <c:v>Портфели проектов</c:v>
                </c:pt>
              </c:strCache>
            </c:strRef>
          </c:cat>
          <c:val>
            <c:numRef>
              <c:f>Лист1!$B$2:$B$9</c:f>
              <c:numCache>
                <c:formatCode>#,##0.0</c:formatCode>
                <c:ptCount val="8"/>
                <c:pt idx="0">
                  <c:v>358813.7</c:v>
                </c:pt>
                <c:pt idx="1">
                  <c:v>425072.5</c:v>
                </c:pt>
                <c:pt idx="2">
                  <c:v>504511.2</c:v>
                </c:pt>
                <c:pt idx="3">
                  <c:v>648018.1</c:v>
                </c:pt>
                <c:pt idx="4">
                  <c:v>9319.7000000000007</c:v>
                </c:pt>
                <c:pt idx="5">
                  <c:v>28418.7</c:v>
                </c:pt>
                <c:pt idx="6">
                  <c:v>11086.7</c:v>
                </c:pt>
                <c:pt idx="7">
                  <c:v>7333.7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F1F7-4D2D-893B-5ED8A7AA05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3"/>
      </c:doughnut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333E14C-348A-442D-BCDF-5DE2249959E3}" type="doc">
      <dgm:prSet loTypeId="urn:microsoft.com/office/officeart/2005/8/layout/hChevron3" loCatId="process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50BD4D1-7222-47FB-9901-A00328E753EE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pPr rtl="0"/>
          <a:r>
            <a:rPr lang="ru-RU" sz="1600" b="1" dirty="0" smtClean="0">
              <a:latin typeface="Franklin Gothic Medium Cond" panose="020B0606030402020204" pitchFamily="34" charset="0"/>
            </a:rPr>
            <a:t>11  </a:t>
          </a:r>
          <a:r>
            <a:rPr lang="ru-RU" sz="1600" b="1" dirty="0" err="1" smtClean="0">
              <a:latin typeface="Franklin Gothic Medium Cond" panose="020B0606030402020204" pitchFamily="34" charset="0"/>
            </a:rPr>
            <a:t>госуслуг</a:t>
          </a:r>
          <a:endParaRPr lang="ru-RU" sz="1600" dirty="0">
            <a:latin typeface="Franklin Gothic Medium Cond" panose="020B0606030402020204" pitchFamily="34" charset="0"/>
          </a:endParaRPr>
        </a:p>
      </dgm:t>
    </dgm:pt>
    <dgm:pt modelId="{BF687FE7-AFD1-4B7D-85D4-4C8FF9AEB650}" type="parTrans" cxnId="{AD307A9C-01BB-4C5F-9E54-1701782230C9}">
      <dgm:prSet/>
      <dgm:spPr/>
      <dgm:t>
        <a:bodyPr/>
        <a:lstStyle/>
        <a:p>
          <a:endParaRPr lang="ru-RU"/>
        </a:p>
      </dgm:t>
    </dgm:pt>
    <dgm:pt modelId="{3A89AF42-BD70-4ED8-8FEA-34B984B1AA51}" type="sibTrans" cxnId="{AD307A9C-01BB-4C5F-9E54-1701782230C9}">
      <dgm:prSet/>
      <dgm:spPr/>
      <dgm:t>
        <a:bodyPr/>
        <a:lstStyle/>
        <a:p>
          <a:endParaRPr lang="ru-RU"/>
        </a:p>
      </dgm:t>
    </dgm:pt>
    <dgm:pt modelId="{A2151689-D1DA-419E-B9C4-A7F92383A10D}" type="pres">
      <dgm:prSet presAssocID="{7333E14C-348A-442D-BCDF-5DE2249959E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0796F7D-D23A-44A9-9FBE-69A84CD7934E}" type="pres">
      <dgm:prSet presAssocID="{350BD4D1-7222-47FB-9901-A00328E753EE}" presName="parTxOnly" presStyleLbl="node1" presStyleIdx="0" presStyleCnt="1" custLinFactNeighborX="4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741BEC5-6362-4EC4-9933-A01973E089C8}" type="presOf" srcId="{7333E14C-348A-442D-BCDF-5DE2249959E3}" destId="{A2151689-D1DA-419E-B9C4-A7F92383A10D}" srcOrd="0" destOrd="0" presId="urn:microsoft.com/office/officeart/2005/8/layout/hChevron3"/>
    <dgm:cxn modelId="{2B4BA788-8A77-4919-9606-C09C8E8461C8}" type="presOf" srcId="{350BD4D1-7222-47FB-9901-A00328E753EE}" destId="{F0796F7D-D23A-44A9-9FBE-69A84CD7934E}" srcOrd="0" destOrd="0" presId="urn:microsoft.com/office/officeart/2005/8/layout/hChevron3"/>
    <dgm:cxn modelId="{AD307A9C-01BB-4C5F-9E54-1701782230C9}" srcId="{7333E14C-348A-442D-BCDF-5DE2249959E3}" destId="{350BD4D1-7222-47FB-9901-A00328E753EE}" srcOrd="0" destOrd="0" parTransId="{BF687FE7-AFD1-4B7D-85D4-4C8FF9AEB650}" sibTransId="{3A89AF42-BD70-4ED8-8FEA-34B984B1AA51}"/>
    <dgm:cxn modelId="{5158F3A4-F83C-4D75-97D3-676E9D0C6A4F}" type="presParOf" srcId="{A2151689-D1DA-419E-B9C4-A7F92383A10D}" destId="{F0796F7D-D23A-44A9-9FBE-69A84CD7934E}" srcOrd="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333E14C-348A-442D-BCDF-5DE2249959E3}" type="doc">
      <dgm:prSet loTypeId="urn:microsoft.com/office/officeart/2005/8/layout/hChevron3" loCatId="process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50BD4D1-7222-47FB-9901-A00328E753EE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pPr rtl="0"/>
          <a:r>
            <a:rPr lang="ru-RU" sz="1400" b="1" baseline="0" dirty="0" smtClean="0">
              <a:solidFill>
                <a:srgbClr val="F1FCFE"/>
              </a:solidFill>
              <a:latin typeface="Franklin Gothic Medium Cond" panose="020B0606030402020204" pitchFamily="34" charset="0"/>
            </a:rPr>
            <a:t>более 2 тыс. граждан  </a:t>
          </a:r>
          <a:r>
            <a:rPr lang="ru-RU" sz="1400" b="1" baseline="0" dirty="0">
              <a:solidFill>
                <a:srgbClr val="F1FCFE"/>
              </a:solidFill>
              <a:latin typeface="Franklin Gothic Medium Cond" panose="020B0606030402020204" pitchFamily="34" charset="0"/>
            </a:rPr>
            <a:t>ежегодно</a:t>
          </a:r>
          <a:endParaRPr lang="ru-RU" sz="1400" baseline="0" dirty="0">
            <a:solidFill>
              <a:srgbClr val="F1FCFE"/>
            </a:solidFill>
            <a:latin typeface="Franklin Gothic Medium Cond" panose="020B0606030402020204" pitchFamily="34" charset="0"/>
          </a:endParaRPr>
        </a:p>
      </dgm:t>
    </dgm:pt>
    <dgm:pt modelId="{BF687FE7-AFD1-4B7D-85D4-4C8FF9AEB650}" type="parTrans" cxnId="{AD307A9C-01BB-4C5F-9E54-1701782230C9}">
      <dgm:prSet/>
      <dgm:spPr/>
      <dgm:t>
        <a:bodyPr/>
        <a:lstStyle/>
        <a:p>
          <a:endParaRPr lang="ru-RU"/>
        </a:p>
      </dgm:t>
    </dgm:pt>
    <dgm:pt modelId="{3A89AF42-BD70-4ED8-8FEA-34B984B1AA51}" type="sibTrans" cxnId="{AD307A9C-01BB-4C5F-9E54-1701782230C9}">
      <dgm:prSet/>
      <dgm:spPr/>
      <dgm:t>
        <a:bodyPr/>
        <a:lstStyle/>
        <a:p>
          <a:endParaRPr lang="ru-RU"/>
        </a:p>
      </dgm:t>
    </dgm:pt>
    <dgm:pt modelId="{A2151689-D1DA-419E-B9C4-A7F92383A10D}" type="pres">
      <dgm:prSet presAssocID="{7333E14C-348A-442D-BCDF-5DE2249959E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0796F7D-D23A-44A9-9FBE-69A84CD7934E}" type="pres">
      <dgm:prSet presAssocID="{350BD4D1-7222-47FB-9901-A00328E753EE}" presName="parTxOnly" presStyleLbl="node1" presStyleIdx="0" presStyleCnt="1" custLinFactNeighborX="49" custLinFactNeighborY="-23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741BEC5-6362-4EC4-9933-A01973E089C8}" type="presOf" srcId="{7333E14C-348A-442D-BCDF-5DE2249959E3}" destId="{A2151689-D1DA-419E-B9C4-A7F92383A10D}" srcOrd="0" destOrd="0" presId="urn:microsoft.com/office/officeart/2005/8/layout/hChevron3"/>
    <dgm:cxn modelId="{2B4BA788-8A77-4919-9606-C09C8E8461C8}" type="presOf" srcId="{350BD4D1-7222-47FB-9901-A00328E753EE}" destId="{F0796F7D-D23A-44A9-9FBE-69A84CD7934E}" srcOrd="0" destOrd="0" presId="urn:microsoft.com/office/officeart/2005/8/layout/hChevron3"/>
    <dgm:cxn modelId="{AD307A9C-01BB-4C5F-9E54-1701782230C9}" srcId="{7333E14C-348A-442D-BCDF-5DE2249959E3}" destId="{350BD4D1-7222-47FB-9901-A00328E753EE}" srcOrd="0" destOrd="0" parTransId="{BF687FE7-AFD1-4B7D-85D4-4C8FF9AEB650}" sibTransId="{3A89AF42-BD70-4ED8-8FEA-34B984B1AA51}"/>
    <dgm:cxn modelId="{5158F3A4-F83C-4D75-97D3-676E9D0C6A4F}" type="presParOf" srcId="{A2151689-D1DA-419E-B9C4-A7F92383A10D}" destId="{F0796F7D-D23A-44A9-9FBE-69A84CD7934E}" srcOrd="0" destOrd="0" presId="urn:microsoft.com/office/officeart/2005/8/layout/hChevron3"/>
  </dgm:cxnLst>
  <dgm:bg>
    <a:noFill/>
  </dgm:bg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EF3E5C5-DC51-4AB6-A47B-ADAB0C773CBA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D7219C95-27C6-4433-AD2D-FDA48223793F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pPr algn="ctr" rtl="0"/>
          <a:r>
            <a:rPr lang="ru-RU" sz="1800" b="0" i="0" baseline="0" dirty="0" smtClean="0">
              <a:solidFill>
                <a:srgbClr val="F1FCFE"/>
              </a:solidFill>
              <a:latin typeface="Franklin Gothic Demi" pitchFamily="34" charset="0"/>
              <a:cs typeface="Aharoni" pitchFamily="2" charset="-79"/>
            </a:rPr>
            <a:t>повышение уровня занятости женщин, имеющих детей дошкольного возраста,  с 65,8% до 68,5%</a:t>
          </a:r>
          <a:endParaRPr lang="ru-RU" sz="1800" b="0" i="0" baseline="0" dirty="0">
            <a:solidFill>
              <a:srgbClr val="F1FCFE"/>
            </a:solidFill>
            <a:latin typeface="Franklin Gothic Demi" pitchFamily="34" charset="0"/>
          </a:endParaRPr>
        </a:p>
      </dgm:t>
    </dgm:pt>
    <dgm:pt modelId="{C489F48B-0F66-4A45-BECF-2C1DD57221B1}" type="parTrans" cxnId="{C888B6C7-4D80-44D8-8D9D-0A2288F3EE09}">
      <dgm:prSet/>
      <dgm:spPr/>
      <dgm:t>
        <a:bodyPr/>
        <a:lstStyle/>
        <a:p>
          <a:endParaRPr lang="ru-RU" sz="1200" b="0">
            <a:latin typeface="Franklin Gothic Medium" pitchFamily="34" charset="0"/>
          </a:endParaRPr>
        </a:p>
      </dgm:t>
    </dgm:pt>
    <dgm:pt modelId="{F87779B7-B420-4E1E-9B0D-2FB3AC59C5C3}" type="sibTrans" cxnId="{C888B6C7-4D80-44D8-8D9D-0A2288F3EE09}">
      <dgm:prSet/>
      <dgm:spPr/>
      <dgm:t>
        <a:bodyPr/>
        <a:lstStyle/>
        <a:p>
          <a:endParaRPr lang="ru-RU" sz="1200" b="0">
            <a:latin typeface="Franklin Gothic Medium" pitchFamily="34" charset="0"/>
          </a:endParaRPr>
        </a:p>
      </dgm:t>
    </dgm:pt>
    <dgm:pt modelId="{B4ABDDFA-6FB3-46CC-8856-E2902C2209F1}" type="pres">
      <dgm:prSet presAssocID="{CEF3E5C5-DC51-4AB6-A47B-ADAB0C773CBA}" presName="Name0" presStyleCnt="0">
        <dgm:presLayoutVars>
          <dgm:dir/>
          <dgm:resizeHandles val="exact"/>
        </dgm:presLayoutVars>
      </dgm:prSet>
      <dgm:spPr/>
    </dgm:pt>
    <dgm:pt modelId="{6C1F845F-896B-4BA0-A280-ED2529ABD7A7}" type="pres">
      <dgm:prSet presAssocID="{D7219C95-27C6-4433-AD2D-FDA48223793F}" presName="parTxOnly" presStyleLbl="node1" presStyleIdx="0" presStyleCnt="1" custScaleY="422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A93DFF7-4A3A-4DA7-BA8A-ADF7129CD42F}" type="presOf" srcId="{D7219C95-27C6-4433-AD2D-FDA48223793F}" destId="{6C1F845F-896B-4BA0-A280-ED2529ABD7A7}" srcOrd="0" destOrd="0" presId="urn:microsoft.com/office/officeart/2005/8/layout/hChevron3"/>
    <dgm:cxn modelId="{6FAC22E6-E21F-4605-A198-D6902ACEEF2C}" type="presOf" srcId="{CEF3E5C5-DC51-4AB6-A47B-ADAB0C773CBA}" destId="{B4ABDDFA-6FB3-46CC-8856-E2902C2209F1}" srcOrd="0" destOrd="0" presId="urn:microsoft.com/office/officeart/2005/8/layout/hChevron3"/>
    <dgm:cxn modelId="{C888B6C7-4D80-44D8-8D9D-0A2288F3EE09}" srcId="{CEF3E5C5-DC51-4AB6-A47B-ADAB0C773CBA}" destId="{D7219C95-27C6-4433-AD2D-FDA48223793F}" srcOrd="0" destOrd="0" parTransId="{C489F48B-0F66-4A45-BECF-2C1DD57221B1}" sibTransId="{F87779B7-B420-4E1E-9B0D-2FB3AC59C5C3}"/>
    <dgm:cxn modelId="{529E6953-3DE8-4481-8884-DCE6668C2864}" type="presParOf" srcId="{B4ABDDFA-6FB3-46CC-8856-E2902C2209F1}" destId="{6C1F845F-896B-4BA0-A280-ED2529ABD7A7}" srcOrd="0" destOrd="0" presId="urn:microsoft.com/office/officeart/2005/8/layout/hChevron3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796F7D-D23A-44A9-9FBE-69A84CD7934E}">
      <dsp:nvSpPr>
        <dsp:cNvPr id="0" name=""/>
        <dsp:cNvSpPr/>
      </dsp:nvSpPr>
      <dsp:spPr>
        <a:xfrm>
          <a:off x="2582" y="0"/>
          <a:ext cx="2642211" cy="362732"/>
        </a:xfrm>
        <a:prstGeom prst="homePlate">
          <a:avLst/>
        </a:prstGeom>
        <a:solidFill>
          <a:schemeClr val="accent1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5344" tIns="42672" rIns="21336" bIns="42672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Franklin Gothic Medium Cond" panose="020B0606030402020204" pitchFamily="34" charset="0"/>
            </a:rPr>
            <a:t>11  </a:t>
          </a:r>
          <a:r>
            <a:rPr lang="ru-RU" sz="1600" b="1" kern="1200" dirty="0" err="1" smtClean="0">
              <a:latin typeface="Franklin Gothic Medium Cond" panose="020B0606030402020204" pitchFamily="34" charset="0"/>
            </a:rPr>
            <a:t>госуслуг</a:t>
          </a:r>
          <a:endParaRPr lang="ru-RU" sz="1600" kern="1200" dirty="0">
            <a:latin typeface="Franklin Gothic Medium Cond" panose="020B0606030402020204" pitchFamily="34" charset="0"/>
          </a:endParaRPr>
        </a:p>
      </dsp:txBody>
      <dsp:txXfrm>
        <a:off x="2582" y="0"/>
        <a:ext cx="2551528" cy="36273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796F7D-D23A-44A9-9FBE-69A84CD7934E}">
      <dsp:nvSpPr>
        <dsp:cNvPr id="0" name=""/>
        <dsp:cNvSpPr/>
      </dsp:nvSpPr>
      <dsp:spPr>
        <a:xfrm>
          <a:off x="2490" y="0"/>
          <a:ext cx="2547413" cy="362732"/>
        </a:xfrm>
        <a:prstGeom prst="homePlate">
          <a:avLst/>
        </a:prstGeom>
        <a:solidFill>
          <a:schemeClr val="accent1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4676" tIns="37338" rIns="18669" bIns="37338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baseline="0" dirty="0" smtClean="0">
              <a:solidFill>
                <a:srgbClr val="F1FCFE"/>
              </a:solidFill>
              <a:latin typeface="Franklin Gothic Medium Cond" panose="020B0606030402020204" pitchFamily="34" charset="0"/>
            </a:rPr>
            <a:t>более 2 тыс. граждан  </a:t>
          </a:r>
          <a:r>
            <a:rPr lang="ru-RU" sz="1400" b="1" kern="1200" baseline="0" dirty="0">
              <a:solidFill>
                <a:srgbClr val="F1FCFE"/>
              </a:solidFill>
              <a:latin typeface="Franklin Gothic Medium Cond" panose="020B0606030402020204" pitchFamily="34" charset="0"/>
            </a:rPr>
            <a:t>ежегодно</a:t>
          </a:r>
          <a:endParaRPr lang="ru-RU" sz="1400" kern="1200" baseline="0" dirty="0">
            <a:solidFill>
              <a:srgbClr val="F1FCFE"/>
            </a:solidFill>
            <a:latin typeface="Franklin Gothic Medium Cond" panose="020B0606030402020204" pitchFamily="34" charset="0"/>
          </a:endParaRPr>
        </a:p>
      </dsp:txBody>
      <dsp:txXfrm>
        <a:off x="2490" y="0"/>
        <a:ext cx="2456730" cy="36273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E2E293-8A7E-4A1F-A8EB-8D025A56A6DB}" type="datetimeFigureOut">
              <a:rPr lang="ru-RU" smtClean="0"/>
              <a:pPr/>
              <a:t>20.02.2019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60616A-6DF1-4AE2-B7B6-2273E8C789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2355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60616A-6DF1-4AE2-B7B6-2273E8C78932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38061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60616A-6DF1-4AE2-B7B6-2273E8C78932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0461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19909" y="1570937"/>
            <a:ext cx="4015596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61846" y="4240392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0D958-4286-4E26-AE53-03F68D5308D8}" type="datetime1">
              <a:rPr lang="en-US" smtClean="0"/>
              <a:t>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Рисунок 7" descr="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 rot="16200000">
            <a:off x="3545349" y="1259350"/>
            <a:ext cx="2053301" cy="9144000"/>
          </a:xfrm>
          <a:prstGeom prst="rect">
            <a:avLst/>
          </a:prstGeom>
        </p:spPr>
      </p:pic>
      <p:pic>
        <p:nvPicPr>
          <p:cNvPr id="9" name="Рисунок 8" descr="лого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595925" y="862640"/>
            <a:ext cx="2576102" cy="3142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9142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5CC06-24C7-461D-86ED-609E913724E2}" type="datetime1">
              <a:rPr lang="en-US" smtClean="0"/>
              <a:t>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94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B2112-BD12-47BA-8D34-3E219E785650}" type="datetime1">
              <a:rPr lang="en-US" smtClean="0"/>
              <a:t>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002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8531C-65D4-48C3-BD14-A38E5DD3B1D9}" type="datetime1">
              <a:rPr lang="en-US" smtClean="0"/>
              <a:t>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464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39359-2484-45C7-9FE2-3C6D33DB3EE8}" type="datetime1">
              <a:rPr lang="en-US" smtClean="0"/>
              <a:t>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076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3890B-DBF3-415E-801B-FFD82767222F}" type="datetime1">
              <a:rPr lang="en-US" smtClean="0"/>
              <a:t>2/20/2019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74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DDD45-A5A0-479A-A5EB-FF5EA477031C}" type="datetime1">
              <a:rPr lang="en-US" smtClean="0"/>
              <a:t>2/20/2019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097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C80C7-7703-4A52-A974-4FD2FF8594D7}" type="datetime1">
              <a:rPr lang="en-US" smtClean="0"/>
              <a:t>2/20/2019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073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2B20A-E8E2-43F0-936F-30CFAD9E0D9B}" type="datetime1">
              <a:rPr lang="en-US" smtClean="0"/>
              <a:t>2/20/2019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137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23AB6-6339-4E5E-9BD7-749835C1F384}" type="datetime1">
              <a:rPr lang="en-US" smtClean="0"/>
              <a:t>2/20/2019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878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3FF2B-A62A-4BC9-A7D6-004F35661908}" type="datetime1">
              <a:rPr lang="en-US" smtClean="0"/>
              <a:t>2/20/2019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276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19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62D2A-1EDF-4C0C-90EC-A495166FC4D2}" type="datetime1">
              <a:rPr lang="en-US" smtClean="0"/>
              <a:t>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459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chart" Target="../charts/char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image" Target="../media/image7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9.png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7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10" Type="http://schemas.openxmlformats.org/officeDocument/2006/relationships/image" Target="../media/image6.png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="" xmlns:a16="http://schemas.microsoft.com/office/drawing/2014/main" id="{0A27F27E-F580-443D-9596-5D833176EA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9709" y="1231900"/>
            <a:ext cx="7173422" cy="141222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</a:rPr>
              <a:t>Публичная декларация</a:t>
            </a:r>
            <a:b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</a:rPr>
            </a:b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</a:rPr>
              <a:t>государственной программы </a:t>
            </a:r>
            <a:b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</a:rPr>
            </a:b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</a:rPr>
              <a:t>Ханты-Мансийского автономного округа - Югры</a:t>
            </a:r>
            <a:endParaRPr lang="en-US" sz="2400" b="1" dirty="0">
              <a:solidFill>
                <a:schemeClr val="accent5">
                  <a:lumMod val="50000"/>
                </a:schemeClr>
              </a:solidFill>
              <a:latin typeface="Franklin Gothic Medium" panose="020B0603020102020204" pitchFamily="34" charset="0"/>
            </a:endParaRPr>
          </a:p>
        </p:txBody>
      </p:sp>
      <p:grpSp>
        <p:nvGrpSpPr>
          <p:cNvPr id="5" name="Группа 4">
            <a:extLst>
              <a:ext uri="{FF2B5EF4-FFF2-40B4-BE49-F238E27FC236}">
                <a16:creationId xmlns="" xmlns:a16="http://schemas.microsoft.com/office/drawing/2014/main" id="{CAE22D93-86C6-4012-8C95-C05004B2E97F}"/>
              </a:ext>
            </a:extLst>
          </p:cNvPr>
          <p:cNvGrpSpPr/>
          <p:nvPr/>
        </p:nvGrpSpPr>
        <p:grpSpPr>
          <a:xfrm>
            <a:off x="947651" y="2754884"/>
            <a:ext cx="7257566" cy="89285"/>
            <a:chOff x="947651" y="2754884"/>
            <a:chExt cx="7257566" cy="89285"/>
          </a:xfrm>
        </p:grpSpPr>
        <p:sp>
          <p:nvSpPr>
            <p:cNvPr id="16" name="Прямоугольник 15">
              <a:extLst>
                <a:ext uri="{FF2B5EF4-FFF2-40B4-BE49-F238E27FC236}">
                  <a16:creationId xmlns="" xmlns:a16="http://schemas.microsoft.com/office/drawing/2014/main" id="{37A4C5B6-209B-448F-B247-975927B0C84B}"/>
                </a:ext>
              </a:extLst>
            </p:cNvPr>
            <p:cNvSpPr/>
            <p:nvPr/>
          </p:nvSpPr>
          <p:spPr>
            <a:xfrm>
              <a:off x="947651" y="2754884"/>
              <a:ext cx="7257565" cy="52157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 16">
              <a:extLst>
                <a:ext uri="{FF2B5EF4-FFF2-40B4-BE49-F238E27FC236}">
                  <a16:creationId xmlns="" xmlns:a16="http://schemas.microsoft.com/office/drawing/2014/main" id="{C1FFCA75-318C-48BA-A2C5-8D9CCF5F7332}"/>
                </a:ext>
              </a:extLst>
            </p:cNvPr>
            <p:cNvSpPr/>
            <p:nvPr/>
          </p:nvSpPr>
          <p:spPr>
            <a:xfrm flipV="1">
              <a:off x="947651" y="2798450"/>
              <a:ext cx="7257566" cy="45719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8" name="Title 1">
            <a:extLst>
              <a:ext uri="{FF2B5EF4-FFF2-40B4-BE49-F238E27FC236}">
                <a16:creationId xmlns="" xmlns:a16="http://schemas.microsoft.com/office/drawing/2014/main" id="{7EC25E79-69F1-4C15-99AF-A1FE4E9DF738}"/>
              </a:ext>
            </a:extLst>
          </p:cNvPr>
          <p:cNvSpPr txBox="1">
            <a:spLocks/>
          </p:cNvSpPr>
          <p:nvPr/>
        </p:nvSpPr>
        <p:spPr>
          <a:xfrm>
            <a:off x="1774607" y="2865206"/>
            <a:ext cx="5702039" cy="14170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</a:rPr>
              <a:t>«Поддержка занятости населения»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</a:rPr>
              <a:t/>
            </a:r>
            <a:b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</a:rPr>
            </a:br>
            <a:endParaRPr lang="en-US" sz="2400" b="1" dirty="0">
              <a:solidFill>
                <a:schemeClr val="accent5">
                  <a:lumMod val="50000"/>
                </a:schemeClr>
              </a:solidFill>
              <a:latin typeface="Franklin Gothic Medium" panose="020B0603020102020204" pitchFamily="34" charset="0"/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DA1D7C8C-754F-4EDA-9484-96D828446C3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668" y="5372100"/>
            <a:ext cx="2386096" cy="1066953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99436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3113166" y="2671045"/>
            <a:ext cx="3200400" cy="26622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Franklin Gothic Medium" panose="020B0603020102020204" pitchFamily="34" charset="0"/>
              </a:rPr>
              <a:t>Проведение </a:t>
            </a: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Franklin Gothic Medium" panose="020B0603020102020204" pitchFamily="34" charset="0"/>
              </a:rPr>
              <a:t>заседаний рабочих 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Franklin Gothic Medium" panose="020B0603020102020204" pitchFamily="34" charset="0"/>
              </a:rPr>
              <a:t>групп, комиссий, семинаров-совещаний, конференций, выставок по труду и охране </a:t>
            </a: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Franklin Gothic Medium" panose="020B0603020102020204" pitchFamily="34" charset="0"/>
              </a:rPr>
              <a:t>труда</a:t>
            </a:r>
          </a:p>
          <a:p>
            <a:pPr>
              <a:spcAft>
                <a:spcPts val="600"/>
              </a:spcAft>
            </a:pP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Franklin Gothic Medium" panose="020B0603020102020204" pitchFamily="34" charset="0"/>
              </a:rPr>
              <a:t>Проведение всероссийских и региональных конкурсов по охране труда, социальной эффективности и профессионального </a:t>
            </a: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Franklin Gothic Medium" panose="020B0603020102020204" pitchFamily="34" charset="0"/>
              </a:rPr>
              <a:t>мастерства</a:t>
            </a:r>
            <a:endParaRPr lang="ru-RU" sz="1200" dirty="0">
              <a:solidFill>
                <a:schemeClr val="accent1">
                  <a:lumMod val="50000"/>
                </a:schemeClr>
              </a:solidFill>
              <a:latin typeface="Franklin Gothic Medium" panose="020B0603020102020204" pitchFamily="34" charset="0"/>
            </a:endParaRPr>
          </a:p>
          <a:p>
            <a:pPr>
              <a:spcAft>
                <a:spcPts val="600"/>
              </a:spcAft>
            </a:pP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Franklin Gothic Medium" panose="020B0603020102020204" pitchFamily="34" charset="0"/>
              </a:rPr>
              <a:t>Проведение мониторингов, социологических </a:t>
            </a: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Franklin Gothic Medium" panose="020B0603020102020204" pitchFamily="34" charset="0"/>
              </a:rPr>
              <a:t>исследований</a:t>
            </a:r>
          </a:p>
          <a:p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Franklin Gothic Medium" panose="020B0603020102020204" pitchFamily="34" charset="0"/>
              </a:rPr>
              <a:t>Проведение мероприятий, посвященных </a:t>
            </a:r>
            <a:endParaRPr lang="ru-RU" sz="1200" dirty="0" smtClean="0">
              <a:solidFill>
                <a:schemeClr val="accent1">
                  <a:lumMod val="50000"/>
                </a:schemeClr>
              </a:solidFill>
              <a:latin typeface="Franklin Gothic Medium" panose="020B0603020102020204" pitchFamily="34" charset="0"/>
            </a:endParaRPr>
          </a:p>
          <a:p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Franklin Gothic Medium" panose="020B0603020102020204" pitchFamily="34" charset="0"/>
              </a:rPr>
              <a:t>28 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Franklin Gothic Medium" panose="020B0603020102020204" pitchFamily="34" charset="0"/>
              </a:rPr>
              <a:t>апреля – Всемирному дню охраны </a:t>
            </a: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Franklin Gothic Medium" panose="020B0603020102020204" pitchFamily="34" charset="0"/>
              </a:rPr>
              <a:t>труда</a:t>
            </a:r>
            <a:endParaRPr lang="ru-RU" sz="1200" dirty="0">
              <a:solidFill>
                <a:schemeClr val="accent1">
                  <a:lumMod val="50000"/>
                </a:schemeClr>
              </a:solidFill>
              <a:latin typeface="Franklin Gothic Medium" panose="020B0603020102020204" pitchFamily="34" charset="0"/>
            </a:endParaRPr>
          </a:p>
          <a:p>
            <a:pPr>
              <a:spcAft>
                <a:spcPts val="600"/>
              </a:spcAft>
            </a:pPr>
            <a:endParaRPr lang="ru-RU" sz="800" dirty="0">
              <a:solidFill>
                <a:schemeClr val="accent6">
                  <a:lumMod val="50000"/>
                </a:schemeClr>
              </a:solidFill>
              <a:latin typeface="Franklin Gothic Medium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565177" y="2675334"/>
            <a:ext cx="2467153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Заместитель директора – начальник управления труда Департамента труда и занятости населения </a:t>
            </a:r>
          </a:p>
          <a:p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Ханты-Мансийского автономного округа – Югры </a:t>
            </a:r>
          </a:p>
          <a:p>
            <a:r>
              <a:rPr lang="ru-RU" sz="1400" dirty="0" err="1" smtClean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Мокринский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 А.Л.</a:t>
            </a:r>
            <a:endParaRPr lang="ru-RU" sz="1400" dirty="0">
              <a:solidFill>
                <a:schemeClr val="tx2">
                  <a:lumMod val="50000"/>
                </a:schemeClr>
              </a:solidFill>
              <a:latin typeface="Franklin Gothic Medium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55650" y="2671045"/>
            <a:ext cx="25042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Franklin Gothic Medium" pitchFamily="34" charset="0"/>
              </a:rPr>
              <a:t>Информирование и </a:t>
            </a:r>
            <a:endParaRPr lang="ru-RU" sz="1400" dirty="0" smtClean="0">
              <a:solidFill>
                <a:schemeClr val="accent6">
                  <a:lumMod val="50000"/>
                </a:schemeClr>
              </a:solidFill>
              <a:latin typeface="Franklin Gothic Medium" pitchFamily="34" charset="0"/>
            </a:endParaRPr>
          </a:p>
          <a:p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Franklin Gothic Medium" pitchFamily="34" charset="0"/>
              </a:rPr>
              <a:t>агитация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Franklin Gothic Medium" pitchFamily="34" charset="0"/>
              </a:rPr>
              <a:t>по охране труда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2851133" y="3531631"/>
            <a:ext cx="322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◌</a:t>
            </a:r>
            <a:endParaRPr lang="ru-RU" dirty="0"/>
          </a:p>
        </p:txBody>
      </p:sp>
      <p:grpSp>
        <p:nvGrpSpPr>
          <p:cNvPr id="2" name="Группа 73"/>
          <p:cNvGrpSpPr/>
          <p:nvPr/>
        </p:nvGrpSpPr>
        <p:grpSpPr>
          <a:xfrm>
            <a:off x="370945" y="1268093"/>
            <a:ext cx="8383818" cy="690112"/>
            <a:chOff x="370945" y="1457865"/>
            <a:chExt cx="8383818" cy="690112"/>
          </a:xfrm>
        </p:grpSpPr>
        <p:sp>
          <p:nvSpPr>
            <p:cNvPr id="50" name="Прямоугольник 49"/>
            <p:cNvSpPr/>
            <p:nvPr/>
          </p:nvSpPr>
          <p:spPr>
            <a:xfrm>
              <a:off x="544388" y="1494660"/>
              <a:ext cx="2280293" cy="601579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Прямоугольник 50"/>
            <p:cNvSpPr/>
            <p:nvPr/>
          </p:nvSpPr>
          <p:spPr>
            <a:xfrm>
              <a:off x="3131387" y="1494658"/>
              <a:ext cx="3010619" cy="60157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Прямоугольник 51"/>
            <p:cNvSpPr/>
            <p:nvPr/>
          </p:nvSpPr>
          <p:spPr>
            <a:xfrm>
              <a:off x="6388327" y="1494658"/>
              <a:ext cx="2366436" cy="601579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Прямоугольник 52"/>
            <p:cNvSpPr/>
            <p:nvPr/>
          </p:nvSpPr>
          <p:spPr>
            <a:xfrm>
              <a:off x="1167628" y="1624964"/>
              <a:ext cx="137441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1600" b="1" dirty="0">
                  <a:solidFill>
                    <a:schemeClr val="bg1"/>
                  </a:solidFill>
                </a:rPr>
                <a:t>Направление</a:t>
              </a:r>
            </a:p>
          </p:txBody>
        </p:sp>
        <p:sp>
          <p:nvSpPr>
            <p:cNvPr id="54" name="Прямоугольник 53"/>
            <p:cNvSpPr/>
            <p:nvPr/>
          </p:nvSpPr>
          <p:spPr>
            <a:xfrm>
              <a:off x="3543861" y="1624964"/>
              <a:ext cx="142058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sz="1600" b="1" dirty="0">
                  <a:solidFill>
                    <a:schemeClr val="bg1"/>
                  </a:solidFill>
                </a:rPr>
                <a:t>Мероприятия</a:t>
              </a:r>
            </a:p>
          </p:txBody>
        </p:sp>
        <p:sp>
          <p:nvSpPr>
            <p:cNvPr id="55" name="Прямоугольник 54"/>
            <p:cNvSpPr/>
            <p:nvPr/>
          </p:nvSpPr>
          <p:spPr>
            <a:xfrm>
              <a:off x="6919346" y="1501854"/>
              <a:ext cx="157575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1600" b="1" dirty="0">
                  <a:solidFill>
                    <a:schemeClr val="bg1"/>
                  </a:solidFill>
                </a:rPr>
                <a:t>Ответственные </a:t>
              </a:r>
              <a:endParaRPr lang="en-US" sz="1600" b="1" dirty="0">
                <a:solidFill>
                  <a:schemeClr val="bg1"/>
                </a:solidFill>
              </a:endParaRPr>
            </a:p>
            <a:p>
              <a:pPr>
                <a:defRPr/>
              </a:pPr>
              <a:r>
                <a:rPr lang="ru-RU" sz="1600" b="1" dirty="0">
                  <a:solidFill>
                    <a:schemeClr val="bg1"/>
                  </a:solidFill>
                </a:rPr>
                <a:t>исполнители</a:t>
              </a:r>
            </a:p>
          </p:txBody>
        </p:sp>
        <p:sp>
          <p:nvSpPr>
            <p:cNvPr id="56" name="Овал 55"/>
            <p:cNvSpPr/>
            <p:nvPr/>
          </p:nvSpPr>
          <p:spPr>
            <a:xfrm>
              <a:off x="370945" y="1466491"/>
              <a:ext cx="681486" cy="681486"/>
            </a:xfrm>
            <a:prstGeom prst="ellipse">
              <a:avLst/>
            </a:prstGeom>
            <a:solidFill>
              <a:srgbClr val="00B05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7" name="Рисунок 5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1906" y="1577452"/>
              <a:ext cx="459564" cy="459564"/>
            </a:xfrm>
            <a:prstGeom prst="rect">
              <a:avLst/>
            </a:prstGeom>
          </p:spPr>
        </p:pic>
        <p:sp>
          <p:nvSpPr>
            <p:cNvPr id="58" name="Овал 57"/>
            <p:cNvSpPr/>
            <p:nvPr/>
          </p:nvSpPr>
          <p:spPr>
            <a:xfrm>
              <a:off x="6236907" y="1457865"/>
              <a:ext cx="681486" cy="68148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9" name="Рисунок 5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2238" y="1573196"/>
              <a:ext cx="450824" cy="450824"/>
            </a:xfrm>
            <a:prstGeom prst="rect">
              <a:avLst/>
            </a:prstGeom>
          </p:spPr>
        </p:pic>
        <p:sp>
          <p:nvSpPr>
            <p:cNvPr id="60" name="Овал 59"/>
            <p:cNvSpPr/>
            <p:nvPr/>
          </p:nvSpPr>
          <p:spPr>
            <a:xfrm>
              <a:off x="2898484" y="1457865"/>
              <a:ext cx="681486" cy="681486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1" name="Рисунок 6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2737" y="1612118"/>
              <a:ext cx="372980" cy="372980"/>
            </a:xfrm>
            <a:prstGeom prst="rect">
              <a:avLst/>
            </a:prstGeom>
          </p:spPr>
        </p:pic>
      </p:grpSp>
      <p:sp>
        <p:nvSpPr>
          <p:cNvPr id="62" name="Прямоугольник 61"/>
          <p:cNvSpPr/>
          <p:nvPr/>
        </p:nvSpPr>
        <p:spPr>
          <a:xfrm>
            <a:off x="0" y="2053002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Franklin Gothic Book" pitchFamily="34" charset="0"/>
                <a:ea typeface="Times New Roman" panose="02020603050405020304" pitchFamily="18" charset="0"/>
              </a:rPr>
              <a:t>Задача 2: 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Franklin Gothic Book" pitchFamily="34" charset="0"/>
              </a:rPr>
              <a:t>Внедрение культуры безопасного труда</a:t>
            </a:r>
            <a:endParaRPr lang="ru-RU" sz="1600" b="1" dirty="0">
              <a:solidFill>
                <a:schemeClr val="accent2">
                  <a:lumMod val="50000"/>
                </a:schemeClr>
              </a:solidFill>
              <a:latin typeface="Franklin Gothic Book" pitchFamily="34" charset="0"/>
              <a:ea typeface="Times New Roman" panose="02020603050405020304" pitchFamily="18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396514" y="2675334"/>
            <a:ext cx="322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◌</a:t>
            </a:r>
            <a:endParaRPr lang="ru-RU" dirty="0"/>
          </a:p>
        </p:txBody>
      </p:sp>
      <p:sp>
        <p:nvSpPr>
          <p:cNvPr id="64" name="Прямоугольник 63"/>
          <p:cNvSpPr/>
          <p:nvPr/>
        </p:nvSpPr>
        <p:spPr>
          <a:xfrm>
            <a:off x="2851133" y="2671045"/>
            <a:ext cx="322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◌</a:t>
            </a:r>
            <a:endParaRPr lang="ru-RU" dirty="0"/>
          </a:p>
        </p:txBody>
      </p:sp>
      <p:sp>
        <p:nvSpPr>
          <p:cNvPr id="65" name="Прямоугольник 64"/>
          <p:cNvSpPr/>
          <p:nvPr/>
        </p:nvSpPr>
        <p:spPr>
          <a:xfrm>
            <a:off x="6313566" y="2731768"/>
            <a:ext cx="322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◌</a:t>
            </a:r>
            <a:endParaRPr lang="ru-RU" dirty="0"/>
          </a:p>
        </p:txBody>
      </p:sp>
      <p:sp>
        <p:nvSpPr>
          <p:cNvPr id="73" name="TextBox 72"/>
          <p:cNvSpPr txBox="1"/>
          <p:nvPr/>
        </p:nvSpPr>
        <p:spPr>
          <a:xfrm>
            <a:off x="533401" y="103514"/>
            <a:ext cx="86105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0000"/>
              </a:lnSpc>
              <a:buClr>
                <a:srgbClr val="FF0000"/>
              </a:buClr>
            </a:pP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</a:rPr>
              <a:t>Цель 2: С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Franklin Gothic Medium" pitchFamily="34" charset="0"/>
              </a:rPr>
              <a:t>нижение уровней производственного </a:t>
            </a:r>
          </a:p>
          <a:p>
            <a:pPr algn="just">
              <a:lnSpc>
                <a:spcPct val="100000"/>
              </a:lnSpc>
              <a:buClr>
                <a:srgbClr val="FF0000"/>
              </a:buClr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Franklin Gothic Medium" pitchFamily="34" charset="0"/>
              </a:rPr>
              <a:t>травматизма и профессиональной заболеваемости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Franklin Gothic Medium" pitchFamily="34" charset="0"/>
            </a:endParaRPr>
          </a:p>
        </p:txBody>
      </p:sp>
      <p:grpSp>
        <p:nvGrpSpPr>
          <p:cNvPr id="3" name="Группа 40">
            <a:extLst>
              <a:ext uri="{FF2B5EF4-FFF2-40B4-BE49-F238E27FC236}">
                <a16:creationId xmlns="" xmlns:a16="http://schemas.microsoft.com/office/drawing/2014/main" id="{8E16E5EF-5174-4874-AA27-C6C775C3F1EF}"/>
              </a:ext>
            </a:extLst>
          </p:cNvPr>
          <p:cNvGrpSpPr/>
          <p:nvPr/>
        </p:nvGrpSpPr>
        <p:grpSpPr>
          <a:xfrm>
            <a:off x="-12192" y="1024906"/>
            <a:ext cx="7859486" cy="89285"/>
            <a:chOff x="947651" y="2754884"/>
            <a:chExt cx="7257566" cy="89285"/>
          </a:xfrm>
        </p:grpSpPr>
        <p:sp>
          <p:nvSpPr>
            <p:cNvPr id="42" name="Прямоугольник 41">
              <a:extLst>
                <a:ext uri="{FF2B5EF4-FFF2-40B4-BE49-F238E27FC236}">
                  <a16:creationId xmlns="" xmlns:a16="http://schemas.microsoft.com/office/drawing/2014/main" id="{4E2B5A3E-6FFC-4081-B893-B7EDC69119F8}"/>
                </a:ext>
              </a:extLst>
            </p:cNvPr>
            <p:cNvSpPr/>
            <p:nvPr/>
          </p:nvSpPr>
          <p:spPr>
            <a:xfrm>
              <a:off x="947651" y="2754884"/>
              <a:ext cx="7257565" cy="52157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Прямоугольник 42">
              <a:extLst>
                <a:ext uri="{FF2B5EF4-FFF2-40B4-BE49-F238E27FC236}">
                  <a16:creationId xmlns="" xmlns:a16="http://schemas.microsoft.com/office/drawing/2014/main" id="{BEEE3D33-4817-4C68-A88A-30ABB99DFE6B}"/>
                </a:ext>
              </a:extLst>
            </p:cNvPr>
            <p:cNvSpPr/>
            <p:nvPr/>
          </p:nvSpPr>
          <p:spPr>
            <a:xfrm flipV="1">
              <a:off x="947651" y="2798450"/>
              <a:ext cx="7257566" cy="45719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44" name="Рисунок 43">
            <a:extLst>
              <a:ext uri="{FF2B5EF4-FFF2-40B4-BE49-F238E27FC236}">
                <a16:creationId xmlns="" xmlns:a16="http://schemas.microsoft.com/office/drawing/2014/main" id="{77F6319B-6507-43D9-BB39-22E0E43247E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3816" y="197643"/>
            <a:ext cx="903513" cy="935598"/>
          </a:xfrm>
          <a:prstGeom prst="rect">
            <a:avLst/>
          </a:prstGeom>
        </p:spPr>
      </p:pic>
      <p:sp>
        <p:nvSpPr>
          <p:cNvPr id="31" name="Прямоугольник 30"/>
          <p:cNvSpPr/>
          <p:nvPr/>
        </p:nvSpPr>
        <p:spPr>
          <a:xfrm>
            <a:off x="2851133" y="4275772"/>
            <a:ext cx="322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◌</a:t>
            </a:r>
            <a:endParaRPr lang="ru-RU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2851133" y="4774540"/>
            <a:ext cx="322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◌</a:t>
            </a:r>
            <a:endParaRPr lang="ru-RU" dirty="0"/>
          </a:p>
        </p:txBody>
      </p:sp>
      <p:sp>
        <p:nvSpPr>
          <p:cNvPr id="33" name="Пятиугольник 32"/>
          <p:cNvSpPr/>
          <p:nvPr/>
        </p:nvSpPr>
        <p:spPr>
          <a:xfrm>
            <a:off x="626475" y="5583172"/>
            <a:ext cx="8146005" cy="836761"/>
          </a:xfrm>
          <a:prstGeom prst="homePlate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" name="TextBox 3"/>
          <p:cNvSpPr txBox="1"/>
          <p:nvPr/>
        </p:nvSpPr>
        <p:spPr>
          <a:xfrm>
            <a:off x="809624" y="5583172"/>
            <a:ext cx="753427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600" dirty="0">
                <a:solidFill>
                  <a:schemeClr val="bg1"/>
                </a:solidFill>
                <a:latin typeface="Franklin Gothic Medium" pitchFamily="34" charset="0"/>
              </a:rPr>
              <a:t>Снижение удельного веса работников, занятых во вредных и (или) опасных условиях труда, от общей численности работников </a:t>
            </a:r>
            <a:endParaRPr lang="ru-RU" sz="1600" dirty="0" smtClean="0">
              <a:solidFill>
                <a:schemeClr val="bg1"/>
              </a:solidFill>
              <a:latin typeface="Franklin Gothic Medium" pitchFamily="34" charset="0"/>
            </a:endParaRPr>
          </a:p>
          <a:p>
            <a:pPr lvl="0" algn="ctr"/>
            <a:r>
              <a:rPr lang="ru-RU" sz="1600" dirty="0" smtClean="0">
                <a:solidFill>
                  <a:schemeClr val="bg1"/>
                </a:solidFill>
                <a:latin typeface="Franklin Gothic Medium" pitchFamily="34" charset="0"/>
              </a:rPr>
              <a:t>с </a:t>
            </a:r>
            <a:r>
              <a:rPr lang="ru-RU" sz="1600" b="1" dirty="0">
                <a:solidFill>
                  <a:schemeClr val="bg1"/>
                </a:solidFill>
                <a:latin typeface="Franklin Gothic Medium" pitchFamily="34" charset="0"/>
              </a:rPr>
              <a:t>34,3</a:t>
            </a:r>
            <a:r>
              <a:rPr lang="ru-RU" sz="1600" dirty="0">
                <a:solidFill>
                  <a:schemeClr val="bg1"/>
                </a:solidFill>
                <a:latin typeface="Franklin Gothic Medium" pitchFamily="34" charset="0"/>
              </a:rPr>
              <a:t> до </a:t>
            </a:r>
            <a:r>
              <a:rPr lang="ru-RU" sz="1600" b="1" dirty="0">
                <a:solidFill>
                  <a:schemeClr val="bg1"/>
                </a:solidFill>
                <a:latin typeface="Franklin Gothic Medium" pitchFamily="34" charset="0"/>
              </a:rPr>
              <a:t>33,8</a:t>
            </a:r>
            <a:r>
              <a:rPr lang="ru-RU" sz="1600" dirty="0">
                <a:solidFill>
                  <a:schemeClr val="bg1"/>
                </a:solidFill>
                <a:latin typeface="Franklin Gothic Medium" pitchFamily="34" charset="0"/>
              </a:rPr>
              <a:t>  % </a:t>
            </a:r>
          </a:p>
          <a:p>
            <a:pPr algn="ctr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971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6473645" y="2880120"/>
            <a:ext cx="2467153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Заместитель директора – начальник управления труда Департамента труда и занятости населения </a:t>
            </a:r>
          </a:p>
          <a:p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Ханты-Мансийского автономного округа – Югры </a:t>
            </a:r>
          </a:p>
          <a:p>
            <a:r>
              <a:rPr lang="ru-RU" sz="1400" dirty="0" err="1" smtClean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Мокринский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 А.Л.</a:t>
            </a:r>
            <a:endParaRPr lang="ru-RU" sz="1400" dirty="0">
              <a:solidFill>
                <a:schemeClr val="tx2">
                  <a:lumMod val="50000"/>
                </a:schemeClr>
              </a:solidFill>
              <a:latin typeface="Franklin Gothic Medium" pitchFamily="34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2946552" y="3680339"/>
            <a:ext cx="322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◌</a:t>
            </a:r>
            <a:endParaRPr lang="ru-RU" dirty="0"/>
          </a:p>
        </p:txBody>
      </p:sp>
      <p:grpSp>
        <p:nvGrpSpPr>
          <p:cNvPr id="2" name="Группа 73"/>
          <p:cNvGrpSpPr/>
          <p:nvPr/>
        </p:nvGrpSpPr>
        <p:grpSpPr>
          <a:xfrm>
            <a:off x="370945" y="1268093"/>
            <a:ext cx="8383818" cy="690112"/>
            <a:chOff x="370945" y="1457865"/>
            <a:chExt cx="8383818" cy="690112"/>
          </a:xfrm>
        </p:grpSpPr>
        <p:sp>
          <p:nvSpPr>
            <p:cNvPr id="50" name="Прямоугольник 49"/>
            <p:cNvSpPr/>
            <p:nvPr/>
          </p:nvSpPr>
          <p:spPr>
            <a:xfrm>
              <a:off x="544388" y="1494660"/>
              <a:ext cx="2280293" cy="601579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Прямоугольник 50"/>
            <p:cNvSpPr/>
            <p:nvPr/>
          </p:nvSpPr>
          <p:spPr>
            <a:xfrm>
              <a:off x="3131387" y="1494658"/>
              <a:ext cx="3010619" cy="60157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Прямоугольник 51"/>
            <p:cNvSpPr/>
            <p:nvPr/>
          </p:nvSpPr>
          <p:spPr>
            <a:xfrm>
              <a:off x="6388327" y="1494658"/>
              <a:ext cx="2366436" cy="601579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Прямоугольник 52"/>
            <p:cNvSpPr/>
            <p:nvPr/>
          </p:nvSpPr>
          <p:spPr>
            <a:xfrm>
              <a:off x="1167628" y="1624964"/>
              <a:ext cx="137441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1600" b="1" dirty="0">
                  <a:solidFill>
                    <a:schemeClr val="bg1"/>
                  </a:solidFill>
                </a:rPr>
                <a:t>Направление</a:t>
              </a:r>
            </a:p>
          </p:txBody>
        </p:sp>
        <p:sp>
          <p:nvSpPr>
            <p:cNvPr id="54" name="Прямоугольник 53"/>
            <p:cNvSpPr/>
            <p:nvPr/>
          </p:nvSpPr>
          <p:spPr>
            <a:xfrm>
              <a:off x="3543861" y="1624964"/>
              <a:ext cx="142058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sz="1600" b="1" dirty="0">
                  <a:solidFill>
                    <a:schemeClr val="bg1"/>
                  </a:solidFill>
                </a:rPr>
                <a:t>Мероприятия</a:t>
              </a:r>
            </a:p>
          </p:txBody>
        </p:sp>
        <p:sp>
          <p:nvSpPr>
            <p:cNvPr id="55" name="Прямоугольник 54"/>
            <p:cNvSpPr/>
            <p:nvPr/>
          </p:nvSpPr>
          <p:spPr>
            <a:xfrm>
              <a:off x="6919346" y="1501854"/>
              <a:ext cx="157575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1600" b="1" dirty="0">
                  <a:solidFill>
                    <a:schemeClr val="bg1"/>
                  </a:solidFill>
                </a:rPr>
                <a:t>Ответственные </a:t>
              </a:r>
              <a:endParaRPr lang="en-US" sz="1600" b="1" dirty="0">
                <a:solidFill>
                  <a:schemeClr val="bg1"/>
                </a:solidFill>
              </a:endParaRPr>
            </a:p>
            <a:p>
              <a:pPr>
                <a:defRPr/>
              </a:pPr>
              <a:r>
                <a:rPr lang="ru-RU" sz="1600" b="1" dirty="0">
                  <a:solidFill>
                    <a:schemeClr val="bg1"/>
                  </a:solidFill>
                </a:rPr>
                <a:t>исполнители</a:t>
              </a:r>
            </a:p>
          </p:txBody>
        </p:sp>
        <p:sp>
          <p:nvSpPr>
            <p:cNvPr id="56" name="Овал 55"/>
            <p:cNvSpPr/>
            <p:nvPr/>
          </p:nvSpPr>
          <p:spPr>
            <a:xfrm>
              <a:off x="370945" y="1466491"/>
              <a:ext cx="681486" cy="681486"/>
            </a:xfrm>
            <a:prstGeom prst="ellipse">
              <a:avLst/>
            </a:prstGeom>
            <a:solidFill>
              <a:srgbClr val="00B05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7" name="Рисунок 5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1906" y="1577452"/>
              <a:ext cx="459564" cy="459564"/>
            </a:xfrm>
            <a:prstGeom prst="rect">
              <a:avLst/>
            </a:prstGeom>
          </p:spPr>
        </p:pic>
        <p:sp>
          <p:nvSpPr>
            <p:cNvPr id="58" name="Овал 57"/>
            <p:cNvSpPr/>
            <p:nvPr/>
          </p:nvSpPr>
          <p:spPr>
            <a:xfrm>
              <a:off x="6236907" y="1457865"/>
              <a:ext cx="681486" cy="68148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9" name="Рисунок 5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2238" y="1573196"/>
              <a:ext cx="450824" cy="450824"/>
            </a:xfrm>
            <a:prstGeom prst="rect">
              <a:avLst/>
            </a:prstGeom>
          </p:spPr>
        </p:pic>
        <p:sp>
          <p:nvSpPr>
            <p:cNvPr id="60" name="Овал 59"/>
            <p:cNvSpPr/>
            <p:nvPr/>
          </p:nvSpPr>
          <p:spPr>
            <a:xfrm>
              <a:off x="2898484" y="1457865"/>
              <a:ext cx="681486" cy="681486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1" name="Рисунок 6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2737" y="1612118"/>
              <a:ext cx="372980" cy="372980"/>
            </a:xfrm>
            <a:prstGeom prst="rect">
              <a:avLst/>
            </a:prstGeom>
          </p:spPr>
        </p:pic>
      </p:grpSp>
      <p:sp>
        <p:nvSpPr>
          <p:cNvPr id="62" name="Прямоугольник 61"/>
          <p:cNvSpPr/>
          <p:nvPr/>
        </p:nvSpPr>
        <p:spPr>
          <a:xfrm>
            <a:off x="0" y="2053002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Franklin Gothic Book" pitchFamily="34" charset="0"/>
                <a:ea typeface="Times New Roman" panose="02020603050405020304" pitchFamily="18" charset="0"/>
              </a:rPr>
              <a:t>Задача 2: 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Franklin Gothic Book" pitchFamily="34" charset="0"/>
              </a:rPr>
              <a:t>Внедрение культуры безопасного труда</a:t>
            </a:r>
            <a:endParaRPr lang="ru-RU" sz="1600" b="1" dirty="0">
              <a:solidFill>
                <a:schemeClr val="accent2">
                  <a:lumMod val="50000"/>
                </a:schemeClr>
              </a:solidFill>
              <a:latin typeface="Franklin Gothic Book" pitchFamily="34" charset="0"/>
              <a:ea typeface="Times New Roman" panose="02020603050405020304" pitchFamily="18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2944394" y="2631400"/>
            <a:ext cx="322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◌</a:t>
            </a:r>
            <a:endParaRPr lang="ru-RU" dirty="0"/>
          </a:p>
        </p:txBody>
      </p:sp>
      <p:sp>
        <p:nvSpPr>
          <p:cNvPr id="65" name="Прямоугольник 64"/>
          <p:cNvSpPr/>
          <p:nvPr/>
        </p:nvSpPr>
        <p:spPr>
          <a:xfrm>
            <a:off x="6190976" y="2881883"/>
            <a:ext cx="322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◌</a:t>
            </a:r>
            <a:endParaRPr lang="ru-RU" dirty="0"/>
          </a:p>
        </p:txBody>
      </p:sp>
      <p:sp>
        <p:nvSpPr>
          <p:cNvPr id="73" name="TextBox 72"/>
          <p:cNvSpPr txBox="1"/>
          <p:nvPr/>
        </p:nvSpPr>
        <p:spPr>
          <a:xfrm>
            <a:off x="533401" y="103514"/>
            <a:ext cx="86105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0000"/>
              </a:lnSpc>
              <a:buClr>
                <a:srgbClr val="FF0000"/>
              </a:buClr>
            </a:pP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</a:rPr>
              <a:t>Цель 2: С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Franklin Gothic Medium" pitchFamily="34" charset="0"/>
              </a:rPr>
              <a:t>нижение уровней производственного </a:t>
            </a:r>
          </a:p>
          <a:p>
            <a:pPr algn="just">
              <a:lnSpc>
                <a:spcPct val="100000"/>
              </a:lnSpc>
              <a:buClr>
                <a:srgbClr val="FF0000"/>
              </a:buClr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Franklin Gothic Medium" pitchFamily="34" charset="0"/>
              </a:rPr>
              <a:t>травматизма и профессиональной заболеваемости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Franklin Gothic Medium" pitchFamily="34" charset="0"/>
            </a:endParaRPr>
          </a:p>
        </p:txBody>
      </p:sp>
      <p:grpSp>
        <p:nvGrpSpPr>
          <p:cNvPr id="3" name="Группа 40">
            <a:extLst>
              <a:ext uri="{FF2B5EF4-FFF2-40B4-BE49-F238E27FC236}">
                <a16:creationId xmlns="" xmlns:a16="http://schemas.microsoft.com/office/drawing/2014/main" id="{8E16E5EF-5174-4874-AA27-C6C775C3F1EF}"/>
              </a:ext>
            </a:extLst>
          </p:cNvPr>
          <p:cNvGrpSpPr/>
          <p:nvPr/>
        </p:nvGrpSpPr>
        <p:grpSpPr>
          <a:xfrm>
            <a:off x="-12192" y="1024906"/>
            <a:ext cx="7859486" cy="89285"/>
            <a:chOff x="947651" y="2754884"/>
            <a:chExt cx="7257566" cy="89285"/>
          </a:xfrm>
        </p:grpSpPr>
        <p:sp>
          <p:nvSpPr>
            <p:cNvPr id="42" name="Прямоугольник 41">
              <a:extLst>
                <a:ext uri="{FF2B5EF4-FFF2-40B4-BE49-F238E27FC236}">
                  <a16:creationId xmlns="" xmlns:a16="http://schemas.microsoft.com/office/drawing/2014/main" id="{4E2B5A3E-6FFC-4081-B893-B7EDC69119F8}"/>
                </a:ext>
              </a:extLst>
            </p:cNvPr>
            <p:cNvSpPr/>
            <p:nvPr/>
          </p:nvSpPr>
          <p:spPr>
            <a:xfrm>
              <a:off x="947651" y="2754884"/>
              <a:ext cx="7257565" cy="52157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Прямоугольник 42">
              <a:extLst>
                <a:ext uri="{FF2B5EF4-FFF2-40B4-BE49-F238E27FC236}">
                  <a16:creationId xmlns="" xmlns:a16="http://schemas.microsoft.com/office/drawing/2014/main" id="{BEEE3D33-4817-4C68-A88A-30ABB99DFE6B}"/>
                </a:ext>
              </a:extLst>
            </p:cNvPr>
            <p:cNvSpPr/>
            <p:nvPr/>
          </p:nvSpPr>
          <p:spPr>
            <a:xfrm flipV="1">
              <a:off x="947651" y="2798450"/>
              <a:ext cx="7257566" cy="45719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44" name="Рисунок 43">
            <a:extLst>
              <a:ext uri="{FF2B5EF4-FFF2-40B4-BE49-F238E27FC236}">
                <a16:creationId xmlns="" xmlns:a16="http://schemas.microsoft.com/office/drawing/2014/main" id="{77F6319B-6507-43D9-BB39-22E0E43247E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3816" y="197643"/>
            <a:ext cx="903513" cy="935598"/>
          </a:xfrm>
          <a:prstGeom prst="rect">
            <a:avLst/>
          </a:prstGeom>
        </p:spPr>
      </p:pic>
      <p:sp>
        <p:nvSpPr>
          <p:cNvPr id="28" name="Прямоугольник 27"/>
          <p:cNvSpPr/>
          <p:nvPr/>
        </p:nvSpPr>
        <p:spPr>
          <a:xfrm>
            <a:off x="3209346" y="2631400"/>
            <a:ext cx="3200400" cy="22006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</a:rPr>
              <a:t>Проведение отраслевых семинаров-совещаний по вопросам внедрения передового 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</a:rPr>
              <a:t>опыта</a:t>
            </a:r>
            <a:endParaRPr lang="ru-RU" sz="1400" dirty="0">
              <a:solidFill>
                <a:schemeClr val="accent5">
                  <a:lumMod val="50000"/>
                </a:schemeClr>
              </a:solidFill>
              <a:latin typeface="Franklin Gothic Medium" panose="020B0603020102020204" pitchFamily="34" charset="0"/>
            </a:endParaRPr>
          </a:p>
          <a:p>
            <a:pPr>
              <a:spcAft>
                <a:spcPts val="600"/>
              </a:spcAft>
            </a:pPr>
            <a:endParaRPr lang="ru-RU" sz="1400" dirty="0" smtClean="0">
              <a:solidFill>
                <a:schemeClr val="accent5">
                  <a:lumMod val="50000"/>
                </a:schemeClr>
              </a:solidFill>
              <a:latin typeface="Franklin Gothic Medium" panose="020B0603020102020204" pitchFamily="34" charset="0"/>
            </a:endParaRPr>
          </a:p>
          <a:p>
            <a:pPr>
              <a:spcAft>
                <a:spcPts val="600"/>
              </a:spcAft>
            </a:pP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</a:rPr>
              <a:t>Содействие 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</a:rPr>
              <a:t>включению показателей в области охраны и условий труда в критерии оценок при проведении 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</a:rPr>
              <a:t>конкурсов</a:t>
            </a:r>
            <a:endParaRPr lang="ru-RU" sz="1400" dirty="0">
              <a:solidFill>
                <a:schemeClr val="accent5">
                  <a:lumMod val="50000"/>
                </a:schemeClr>
              </a:solidFill>
              <a:latin typeface="Franklin Gothic Medium" panose="020B0603020102020204" pitchFamily="34" charset="0"/>
            </a:endParaRPr>
          </a:p>
          <a:p>
            <a:r>
              <a:rPr lang="ru-RU" sz="10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755650" y="2631400"/>
            <a:ext cx="250427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Franklin Gothic Medium" pitchFamily="34" charset="0"/>
              </a:rPr>
              <a:t>Повышение </a:t>
            </a:r>
            <a:endParaRPr lang="ru-RU" sz="1400" dirty="0" smtClean="0">
              <a:solidFill>
                <a:schemeClr val="accent6">
                  <a:lumMod val="50000"/>
                </a:schemeClr>
              </a:solidFill>
              <a:latin typeface="Franklin Gothic Medium" pitchFamily="34" charset="0"/>
            </a:endParaRPr>
          </a:p>
          <a:p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Franklin Gothic Medium" pitchFamily="34" charset="0"/>
              </a:rPr>
              <a:t>эффективности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Franklin Gothic Medium" pitchFamily="34" charset="0"/>
              </a:rPr>
              <a:t>соблюдения трудового законодательства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370945" y="2631400"/>
            <a:ext cx="322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◌</a:t>
            </a:r>
            <a:endParaRPr lang="ru-RU" dirty="0"/>
          </a:p>
        </p:txBody>
      </p:sp>
      <p:sp>
        <p:nvSpPr>
          <p:cNvPr id="33" name="Пятиугольник 32"/>
          <p:cNvSpPr/>
          <p:nvPr/>
        </p:nvSpPr>
        <p:spPr>
          <a:xfrm>
            <a:off x="626475" y="5583172"/>
            <a:ext cx="8146005" cy="836761"/>
          </a:xfrm>
          <a:prstGeom prst="homePlate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" name="TextBox 3"/>
          <p:cNvSpPr txBox="1"/>
          <p:nvPr/>
        </p:nvSpPr>
        <p:spPr>
          <a:xfrm>
            <a:off x="1935481" y="6107431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713846" y="5592697"/>
            <a:ext cx="76131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600" dirty="0">
                <a:solidFill>
                  <a:schemeClr val="bg1"/>
                </a:solidFill>
                <a:latin typeface="Franklin Gothic Heavy" panose="020B0903020102020204" pitchFamily="34" charset="0"/>
              </a:rPr>
              <a:t>Снижение численности пострадавших в результате несчастных случаев на производстве со смертельным исходом с </a:t>
            </a:r>
            <a:r>
              <a:rPr lang="ru-RU" sz="1600" b="1" dirty="0">
                <a:solidFill>
                  <a:schemeClr val="bg1"/>
                </a:solidFill>
                <a:latin typeface="Franklin Gothic Heavy" panose="020B0903020102020204" pitchFamily="34" charset="0"/>
              </a:rPr>
              <a:t>42</a:t>
            </a:r>
            <a:r>
              <a:rPr lang="ru-RU" sz="1600" dirty="0">
                <a:solidFill>
                  <a:schemeClr val="bg1"/>
                </a:solidFill>
                <a:latin typeface="Franklin Gothic Heavy" panose="020B0903020102020204" pitchFamily="34" charset="0"/>
              </a:rPr>
              <a:t> до </a:t>
            </a:r>
            <a:r>
              <a:rPr lang="ru-RU" sz="1600" b="1" dirty="0">
                <a:solidFill>
                  <a:schemeClr val="bg1"/>
                </a:solidFill>
                <a:latin typeface="Franklin Gothic Heavy" panose="020B0903020102020204" pitchFamily="34" charset="0"/>
              </a:rPr>
              <a:t>40</a:t>
            </a:r>
            <a:r>
              <a:rPr lang="ru-RU" sz="1600" dirty="0">
                <a:solidFill>
                  <a:schemeClr val="bg1"/>
                </a:solidFill>
                <a:latin typeface="Franklin Gothic Heavy" panose="020B0903020102020204" pitchFamily="34" charset="0"/>
              </a:rPr>
              <a:t> человек  </a:t>
            </a:r>
          </a:p>
          <a:p>
            <a:pPr algn="ctr"/>
            <a:endParaRPr lang="ru-RU" sz="1600" dirty="0">
              <a:latin typeface="Franklin Gothic Heavy" panose="020B090302010202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620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6577650" y="2750849"/>
            <a:ext cx="2467153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Заместитель директора – начальник управления  Департамента труда и занятости населения  Ханты-Мансийского автономного округа – Югры </a:t>
            </a:r>
          </a:p>
          <a:p>
            <a:r>
              <a:rPr lang="ru-RU" sz="1400" dirty="0" err="1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Лотова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 С.Т.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2927059" y="4428543"/>
            <a:ext cx="3754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◌ </a:t>
            </a:r>
            <a:endParaRPr lang="ru-RU" dirty="0"/>
          </a:p>
        </p:txBody>
      </p:sp>
      <p:grpSp>
        <p:nvGrpSpPr>
          <p:cNvPr id="2" name="Группа 73"/>
          <p:cNvGrpSpPr/>
          <p:nvPr/>
        </p:nvGrpSpPr>
        <p:grpSpPr>
          <a:xfrm>
            <a:off x="370945" y="1268093"/>
            <a:ext cx="8383818" cy="690112"/>
            <a:chOff x="370945" y="1457865"/>
            <a:chExt cx="8383818" cy="690112"/>
          </a:xfrm>
        </p:grpSpPr>
        <p:sp>
          <p:nvSpPr>
            <p:cNvPr id="50" name="Прямоугольник 49"/>
            <p:cNvSpPr/>
            <p:nvPr/>
          </p:nvSpPr>
          <p:spPr>
            <a:xfrm>
              <a:off x="544388" y="1494660"/>
              <a:ext cx="2280293" cy="601579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Прямоугольник 50"/>
            <p:cNvSpPr/>
            <p:nvPr/>
          </p:nvSpPr>
          <p:spPr>
            <a:xfrm>
              <a:off x="3131387" y="1494658"/>
              <a:ext cx="3010619" cy="60157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Прямоугольник 51"/>
            <p:cNvSpPr/>
            <p:nvPr/>
          </p:nvSpPr>
          <p:spPr>
            <a:xfrm>
              <a:off x="6388327" y="1494658"/>
              <a:ext cx="2366436" cy="601579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Прямоугольник 52"/>
            <p:cNvSpPr/>
            <p:nvPr/>
          </p:nvSpPr>
          <p:spPr>
            <a:xfrm>
              <a:off x="1167628" y="1624964"/>
              <a:ext cx="137441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1600" b="1" dirty="0">
                  <a:solidFill>
                    <a:schemeClr val="bg1"/>
                  </a:solidFill>
                </a:rPr>
                <a:t>Направление</a:t>
              </a:r>
            </a:p>
          </p:txBody>
        </p:sp>
        <p:sp>
          <p:nvSpPr>
            <p:cNvPr id="54" name="Прямоугольник 53"/>
            <p:cNvSpPr/>
            <p:nvPr/>
          </p:nvSpPr>
          <p:spPr>
            <a:xfrm>
              <a:off x="3543861" y="1624964"/>
              <a:ext cx="142058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sz="1600" b="1" dirty="0">
                  <a:solidFill>
                    <a:schemeClr val="bg1"/>
                  </a:solidFill>
                </a:rPr>
                <a:t>Мероприятия</a:t>
              </a:r>
            </a:p>
          </p:txBody>
        </p:sp>
        <p:sp>
          <p:nvSpPr>
            <p:cNvPr id="55" name="Прямоугольник 54"/>
            <p:cNvSpPr/>
            <p:nvPr/>
          </p:nvSpPr>
          <p:spPr>
            <a:xfrm>
              <a:off x="6919346" y="1501854"/>
              <a:ext cx="157575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1600" b="1" dirty="0">
                  <a:solidFill>
                    <a:schemeClr val="bg1"/>
                  </a:solidFill>
                </a:rPr>
                <a:t>Ответственные </a:t>
              </a:r>
              <a:endParaRPr lang="en-US" sz="1600" b="1" dirty="0">
                <a:solidFill>
                  <a:schemeClr val="bg1"/>
                </a:solidFill>
              </a:endParaRPr>
            </a:p>
            <a:p>
              <a:pPr>
                <a:defRPr/>
              </a:pPr>
              <a:r>
                <a:rPr lang="ru-RU" sz="1600" b="1" dirty="0">
                  <a:solidFill>
                    <a:schemeClr val="bg1"/>
                  </a:solidFill>
                </a:rPr>
                <a:t>исполнители</a:t>
              </a:r>
            </a:p>
          </p:txBody>
        </p:sp>
        <p:sp>
          <p:nvSpPr>
            <p:cNvPr id="56" name="Овал 55"/>
            <p:cNvSpPr/>
            <p:nvPr/>
          </p:nvSpPr>
          <p:spPr>
            <a:xfrm>
              <a:off x="370945" y="1466491"/>
              <a:ext cx="681486" cy="681486"/>
            </a:xfrm>
            <a:prstGeom prst="ellipse">
              <a:avLst/>
            </a:prstGeom>
            <a:solidFill>
              <a:srgbClr val="00B05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7" name="Рисунок 5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1906" y="1577452"/>
              <a:ext cx="459564" cy="459564"/>
            </a:xfrm>
            <a:prstGeom prst="rect">
              <a:avLst/>
            </a:prstGeom>
          </p:spPr>
        </p:pic>
        <p:sp>
          <p:nvSpPr>
            <p:cNvPr id="58" name="Овал 57"/>
            <p:cNvSpPr/>
            <p:nvPr/>
          </p:nvSpPr>
          <p:spPr>
            <a:xfrm>
              <a:off x="6236907" y="1457865"/>
              <a:ext cx="681486" cy="68148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9" name="Рисунок 5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2238" y="1573196"/>
              <a:ext cx="450824" cy="450824"/>
            </a:xfrm>
            <a:prstGeom prst="rect">
              <a:avLst/>
            </a:prstGeom>
          </p:spPr>
        </p:pic>
        <p:sp>
          <p:nvSpPr>
            <p:cNvPr id="60" name="Овал 59"/>
            <p:cNvSpPr/>
            <p:nvPr/>
          </p:nvSpPr>
          <p:spPr>
            <a:xfrm>
              <a:off x="2898484" y="1457865"/>
              <a:ext cx="681486" cy="681486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1" name="Рисунок 6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2737" y="1612118"/>
              <a:ext cx="372980" cy="372980"/>
            </a:xfrm>
            <a:prstGeom prst="rect">
              <a:avLst/>
            </a:prstGeom>
          </p:spPr>
        </p:pic>
      </p:grpSp>
      <p:sp>
        <p:nvSpPr>
          <p:cNvPr id="62" name="Прямоугольник 61"/>
          <p:cNvSpPr/>
          <p:nvPr/>
        </p:nvSpPr>
        <p:spPr>
          <a:xfrm>
            <a:off x="0" y="2053002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Franklin Gothic Book" pitchFamily="34" charset="0"/>
                <a:ea typeface="Times New Roman" panose="02020603050405020304" pitchFamily="18" charset="0"/>
              </a:rPr>
              <a:t>Задача 3: Повышение качества трудовых ресурсов, структуры трудовой занятости, </a:t>
            </a:r>
            <a:endParaRPr lang="ru-RU" sz="1600" b="1" dirty="0" smtClean="0">
              <a:solidFill>
                <a:schemeClr val="accent2">
                  <a:lumMod val="50000"/>
                </a:schemeClr>
              </a:solidFill>
              <a:latin typeface="Franklin Gothic Book" pitchFamily="34" charset="0"/>
              <a:ea typeface="Times New Roman" panose="02020603050405020304" pitchFamily="18" charset="0"/>
            </a:endParaRPr>
          </a:p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Franklin Gothic Book" pitchFamily="34" charset="0"/>
                <a:ea typeface="Times New Roman" panose="02020603050405020304" pitchFamily="18" charset="0"/>
              </a:rPr>
              <a:t>ориентированной 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Franklin Gothic Book" pitchFamily="34" charset="0"/>
                <a:ea typeface="Times New Roman" panose="02020603050405020304" pitchFamily="18" charset="0"/>
              </a:rPr>
              <a:t>на развитие приоритетных отраслей экономики</a:t>
            </a:r>
          </a:p>
        </p:txBody>
      </p:sp>
      <p:sp>
        <p:nvSpPr>
          <p:cNvPr id="64" name="Прямоугольник 63"/>
          <p:cNvSpPr/>
          <p:nvPr/>
        </p:nvSpPr>
        <p:spPr>
          <a:xfrm>
            <a:off x="2946109" y="2806138"/>
            <a:ext cx="3754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◌ </a:t>
            </a:r>
            <a:endParaRPr lang="ru-RU" dirty="0"/>
          </a:p>
        </p:txBody>
      </p:sp>
      <p:sp>
        <p:nvSpPr>
          <p:cNvPr id="65" name="Прямоугольник 64"/>
          <p:cNvSpPr/>
          <p:nvPr/>
        </p:nvSpPr>
        <p:spPr>
          <a:xfrm>
            <a:off x="6289932" y="2990804"/>
            <a:ext cx="3754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◌ </a:t>
            </a:r>
            <a:endParaRPr lang="ru-RU" dirty="0"/>
          </a:p>
        </p:txBody>
      </p:sp>
      <p:sp>
        <p:nvSpPr>
          <p:cNvPr id="73" name="TextBox 72"/>
          <p:cNvSpPr txBox="1"/>
          <p:nvPr/>
        </p:nvSpPr>
        <p:spPr>
          <a:xfrm>
            <a:off x="533401" y="103514"/>
            <a:ext cx="8610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FF0000"/>
              </a:buClr>
            </a:pP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</a:rPr>
              <a:t>Цель 3: П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Franklin Gothic Medium" pitchFamily="34" charset="0"/>
              </a:rPr>
              <a:t>овышение профессиональной конкурентоспособности и </a:t>
            </a:r>
          </a:p>
          <a:p>
            <a:pPr lvl="0">
              <a:buClr>
                <a:srgbClr val="FF0000"/>
              </a:buClr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Franklin Gothic Medium" pitchFamily="34" charset="0"/>
              </a:rPr>
              <a:t>трудовой мобильности населения на рынке труда автономного округа</a:t>
            </a:r>
          </a:p>
        </p:txBody>
      </p:sp>
      <p:grpSp>
        <p:nvGrpSpPr>
          <p:cNvPr id="3" name="Группа 40">
            <a:extLst>
              <a:ext uri="{FF2B5EF4-FFF2-40B4-BE49-F238E27FC236}">
                <a16:creationId xmlns="" xmlns:a16="http://schemas.microsoft.com/office/drawing/2014/main" id="{8E16E5EF-5174-4874-AA27-C6C775C3F1EF}"/>
              </a:ext>
            </a:extLst>
          </p:cNvPr>
          <p:cNvGrpSpPr/>
          <p:nvPr/>
        </p:nvGrpSpPr>
        <p:grpSpPr>
          <a:xfrm>
            <a:off x="-12192" y="1024906"/>
            <a:ext cx="7859486" cy="89285"/>
            <a:chOff x="947651" y="2754884"/>
            <a:chExt cx="7257566" cy="89285"/>
          </a:xfrm>
        </p:grpSpPr>
        <p:sp>
          <p:nvSpPr>
            <p:cNvPr id="42" name="Прямоугольник 41">
              <a:extLst>
                <a:ext uri="{FF2B5EF4-FFF2-40B4-BE49-F238E27FC236}">
                  <a16:creationId xmlns="" xmlns:a16="http://schemas.microsoft.com/office/drawing/2014/main" id="{4E2B5A3E-6FFC-4081-B893-B7EDC69119F8}"/>
                </a:ext>
              </a:extLst>
            </p:cNvPr>
            <p:cNvSpPr/>
            <p:nvPr/>
          </p:nvSpPr>
          <p:spPr>
            <a:xfrm>
              <a:off x="947651" y="2754884"/>
              <a:ext cx="7257565" cy="52157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Прямоугольник 42">
              <a:extLst>
                <a:ext uri="{FF2B5EF4-FFF2-40B4-BE49-F238E27FC236}">
                  <a16:creationId xmlns="" xmlns:a16="http://schemas.microsoft.com/office/drawing/2014/main" id="{BEEE3D33-4817-4C68-A88A-30ABB99DFE6B}"/>
                </a:ext>
              </a:extLst>
            </p:cNvPr>
            <p:cNvSpPr/>
            <p:nvPr/>
          </p:nvSpPr>
          <p:spPr>
            <a:xfrm flipV="1">
              <a:off x="947651" y="2798450"/>
              <a:ext cx="7257566" cy="45719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44" name="Рисунок 43">
            <a:extLst>
              <a:ext uri="{FF2B5EF4-FFF2-40B4-BE49-F238E27FC236}">
                <a16:creationId xmlns="" xmlns:a16="http://schemas.microsoft.com/office/drawing/2014/main" id="{77F6319B-6507-43D9-BB39-22E0E43247E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3816" y="197643"/>
            <a:ext cx="903513" cy="935598"/>
          </a:xfrm>
          <a:prstGeom prst="rect">
            <a:avLst/>
          </a:prstGeom>
        </p:spPr>
      </p:pic>
      <p:sp>
        <p:nvSpPr>
          <p:cNvPr id="28" name="Прямоугольник 27"/>
          <p:cNvSpPr/>
          <p:nvPr/>
        </p:nvSpPr>
        <p:spPr>
          <a:xfrm>
            <a:off x="3238500" y="2750849"/>
            <a:ext cx="3200400" cy="2569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dirty="0">
                <a:solidFill>
                  <a:schemeClr val="accent1">
                    <a:lumMod val="50000"/>
                  </a:schemeClr>
                </a:solidFill>
                <a:latin typeface="Franklin Gothic Medium" panose="020B0603020102020204" pitchFamily="34" charset="0"/>
              </a:rPr>
              <a:t>Профессиональное обучение и дополнительное профессиональное образование работников, находящихся под угрозой увольнения, работников организаций производственной сферы, осуществляющих реструктуризацию и модернизацию производства</a:t>
            </a:r>
          </a:p>
          <a:p>
            <a:pPr>
              <a:spcAft>
                <a:spcPts val="600"/>
              </a:spcAft>
            </a:pPr>
            <a:endParaRPr lang="ru-RU" sz="1300" dirty="0" smtClean="0">
              <a:solidFill>
                <a:schemeClr val="accent1">
                  <a:lumMod val="50000"/>
                </a:schemeClr>
              </a:solidFill>
              <a:latin typeface="Franklin Gothic Medium" panose="020B0603020102020204" pitchFamily="34" charset="0"/>
            </a:endParaRPr>
          </a:p>
          <a:p>
            <a:r>
              <a:rPr lang="ru-RU" sz="1300" dirty="0">
                <a:solidFill>
                  <a:schemeClr val="accent1">
                    <a:lumMod val="50000"/>
                  </a:schemeClr>
                </a:solidFill>
                <a:latin typeface="Franklin Gothic Medium" panose="020B0603020102020204" pitchFamily="34" charset="0"/>
              </a:rPr>
              <a:t>Организация временного трудоустройства работников организаций, находящихся под риском увольнения, и граждан, ищущих работу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734957" y="2739448"/>
            <a:ext cx="250427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Franklin Gothic Medium" pitchFamily="34" charset="0"/>
              </a:rPr>
              <a:t>Поддержка занятости и повышение эффективности рынка труда для обеспечения роста производительности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320644" y="2739448"/>
            <a:ext cx="322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◌</a:t>
            </a:r>
            <a:endParaRPr lang="ru-RU" dirty="0"/>
          </a:p>
        </p:txBody>
      </p:sp>
      <p:sp>
        <p:nvSpPr>
          <p:cNvPr id="33" name="Пятиугольник 32"/>
          <p:cNvSpPr/>
          <p:nvPr/>
        </p:nvSpPr>
        <p:spPr>
          <a:xfrm>
            <a:off x="765697" y="5592697"/>
            <a:ext cx="8146005" cy="836761"/>
          </a:xfrm>
          <a:prstGeom prst="homePlate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" name="TextBox 3"/>
          <p:cNvSpPr txBox="1"/>
          <p:nvPr/>
        </p:nvSpPr>
        <p:spPr>
          <a:xfrm>
            <a:off x="1935481" y="6107431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830115" y="5664828"/>
            <a:ext cx="7613162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300" dirty="0" smtClean="0">
                <a:solidFill>
                  <a:srgbClr val="F1FCFE"/>
                </a:solidFill>
                <a:latin typeface="Franklin Gothic Heavy" panose="020B0903020102020204" pitchFamily="34" charset="0"/>
              </a:rPr>
              <a:t>Обеспечение к концу 2024 года доли </a:t>
            </a:r>
            <a:r>
              <a:rPr lang="ru-RU" sz="1300" dirty="0">
                <a:solidFill>
                  <a:srgbClr val="F1FCFE"/>
                </a:solidFill>
                <a:latin typeface="Franklin Gothic Heavy" panose="020B0903020102020204" pitchFamily="34" charset="0"/>
              </a:rPr>
              <a:t>трудоустроенных работников из числа участвующих в мероприятиях по повышению производительности труда, высвобожденных и обратившихся в службу занятости за содействием в поиске подходящей работы, </a:t>
            </a:r>
            <a:r>
              <a:rPr lang="ru-RU" sz="1300" dirty="0" smtClean="0">
                <a:solidFill>
                  <a:srgbClr val="F1FCFE"/>
                </a:solidFill>
                <a:latin typeface="Franklin Gothic Heavy" panose="020B0903020102020204" pitchFamily="34" charset="0"/>
              </a:rPr>
              <a:t>- </a:t>
            </a:r>
            <a:r>
              <a:rPr lang="ru-RU" sz="1300" b="1" dirty="0" smtClean="0">
                <a:solidFill>
                  <a:srgbClr val="F1FCFE"/>
                </a:solidFill>
                <a:latin typeface="Franklin Gothic Heavy" panose="020B0903020102020204" pitchFamily="34" charset="0"/>
              </a:rPr>
              <a:t>90</a:t>
            </a:r>
            <a:r>
              <a:rPr lang="ru-RU" sz="1300" b="1" dirty="0">
                <a:solidFill>
                  <a:srgbClr val="F1FCFE"/>
                </a:solidFill>
                <a:latin typeface="Franklin Gothic Heavy" panose="020B0903020102020204" pitchFamily="34" charset="0"/>
              </a:rPr>
              <a:t>%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547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6676847" y="4293393"/>
            <a:ext cx="246715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Первый заместитель директора Департамента труда и занятости населения  Ханты-Мансийского автономного округа – Югры  </a:t>
            </a:r>
            <a:r>
              <a:rPr lang="ru-RU" sz="1200" dirty="0" err="1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Беспояско</a:t>
            </a:r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 В.Л.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438185" y="2626870"/>
            <a:ext cx="250427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Franklin Gothic Medium" pitchFamily="34" charset="0"/>
              </a:rPr>
              <a:t>Содействие обеспечению работодателей трудовыми ресурсами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2865025" y="3408878"/>
            <a:ext cx="3754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◌ </a:t>
            </a:r>
            <a:endParaRPr lang="ru-RU" dirty="0"/>
          </a:p>
        </p:txBody>
      </p:sp>
      <p:grpSp>
        <p:nvGrpSpPr>
          <p:cNvPr id="2" name="Группа 73"/>
          <p:cNvGrpSpPr/>
          <p:nvPr/>
        </p:nvGrpSpPr>
        <p:grpSpPr>
          <a:xfrm>
            <a:off x="370945" y="1268093"/>
            <a:ext cx="8383818" cy="690112"/>
            <a:chOff x="370945" y="1457865"/>
            <a:chExt cx="8383818" cy="690112"/>
          </a:xfrm>
        </p:grpSpPr>
        <p:sp>
          <p:nvSpPr>
            <p:cNvPr id="50" name="Прямоугольник 49"/>
            <p:cNvSpPr/>
            <p:nvPr/>
          </p:nvSpPr>
          <p:spPr>
            <a:xfrm>
              <a:off x="544388" y="1494660"/>
              <a:ext cx="2280293" cy="601579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Прямоугольник 50"/>
            <p:cNvSpPr/>
            <p:nvPr/>
          </p:nvSpPr>
          <p:spPr>
            <a:xfrm>
              <a:off x="3131387" y="1494658"/>
              <a:ext cx="3010619" cy="60157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Прямоугольник 51"/>
            <p:cNvSpPr/>
            <p:nvPr/>
          </p:nvSpPr>
          <p:spPr>
            <a:xfrm>
              <a:off x="6388327" y="1494658"/>
              <a:ext cx="2366436" cy="601579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Прямоугольник 52"/>
            <p:cNvSpPr/>
            <p:nvPr/>
          </p:nvSpPr>
          <p:spPr>
            <a:xfrm>
              <a:off x="1167628" y="1624964"/>
              <a:ext cx="137441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1600" b="1" dirty="0">
                  <a:solidFill>
                    <a:schemeClr val="bg1"/>
                  </a:solidFill>
                </a:rPr>
                <a:t>Направление</a:t>
              </a:r>
            </a:p>
          </p:txBody>
        </p:sp>
        <p:sp>
          <p:nvSpPr>
            <p:cNvPr id="54" name="Прямоугольник 53"/>
            <p:cNvSpPr/>
            <p:nvPr/>
          </p:nvSpPr>
          <p:spPr>
            <a:xfrm>
              <a:off x="3543861" y="1624964"/>
              <a:ext cx="142058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sz="1600" b="1" dirty="0">
                  <a:solidFill>
                    <a:schemeClr val="bg1"/>
                  </a:solidFill>
                </a:rPr>
                <a:t>Мероприятия</a:t>
              </a:r>
            </a:p>
          </p:txBody>
        </p:sp>
        <p:sp>
          <p:nvSpPr>
            <p:cNvPr id="55" name="Прямоугольник 54"/>
            <p:cNvSpPr/>
            <p:nvPr/>
          </p:nvSpPr>
          <p:spPr>
            <a:xfrm>
              <a:off x="6919346" y="1501854"/>
              <a:ext cx="157575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1600" b="1" dirty="0">
                  <a:solidFill>
                    <a:schemeClr val="bg1"/>
                  </a:solidFill>
                </a:rPr>
                <a:t>Ответственные </a:t>
              </a:r>
              <a:endParaRPr lang="en-US" sz="1600" b="1" dirty="0">
                <a:solidFill>
                  <a:schemeClr val="bg1"/>
                </a:solidFill>
              </a:endParaRPr>
            </a:p>
            <a:p>
              <a:pPr>
                <a:defRPr/>
              </a:pPr>
              <a:r>
                <a:rPr lang="ru-RU" sz="1600" b="1" dirty="0">
                  <a:solidFill>
                    <a:schemeClr val="bg1"/>
                  </a:solidFill>
                </a:rPr>
                <a:t>исполнители</a:t>
              </a:r>
            </a:p>
          </p:txBody>
        </p:sp>
        <p:sp>
          <p:nvSpPr>
            <p:cNvPr id="56" name="Овал 55"/>
            <p:cNvSpPr/>
            <p:nvPr/>
          </p:nvSpPr>
          <p:spPr>
            <a:xfrm>
              <a:off x="370945" y="1466491"/>
              <a:ext cx="681486" cy="681486"/>
            </a:xfrm>
            <a:prstGeom prst="ellipse">
              <a:avLst/>
            </a:prstGeom>
            <a:solidFill>
              <a:srgbClr val="00B05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7" name="Рисунок 5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1906" y="1577452"/>
              <a:ext cx="459564" cy="459564"/>
            </a:xfrm>
            <a:prstGeom prst="rect">
              <a:avLst/>
            </a:prstGeom>
          </p:spPr>
        </p:pic>
        <p:sp>
          <p:nvSpPr>
            <p:cNvPr id="58" name="Овал 57"/>
            <p:cNvSpPr/>
            <p:nvPr/>
          </p:nvSpPr>
          <p:spPr>
            <a:xfrm>
              <a:off x="6236907" y="1457865"/>
              <a:ext cx="681486" cy="68148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9" name="Рисунок 5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2238" y="1573196"/>
              <a:ext cx="450824" cy="450824"/>
            </a:xfrm>
            <a:prstGeom prst="rect">
              <a:avLst/>
            </a:prstGeom>
          </p:spPr>
        </p:pic>
        <p:sp>
          <p:nvSpPr>
            <p:cNvPr id="60" name="Овал 59"/>
            <p:cNvSpPr/>
            <p:nvPr/>
          </p:nvSpPr>
          <p:spPr>
            <a:xfrm>
              <a:off x="2898484" y="1457865"/>
              <a:ext cx="681486" cy="681486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1" name="Рисунок 6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2737" y="1612118"/>
              <a:ext cx="372980" cy="372980"/>
            </a:xfrm>
            <a:prstGeom prst="rect">
              <a:avLst/>
            </a:prstGeom>
          </p:spPr>
        </p:pic>
      </p:grpSp>
      <p:sp>
        <p:nvSpPr>
          <p:cNvPr id="62" name="Прямоугольник 61"/>
          <p:cNvSpPr/>
          <p:nvPr/>
        </p:nvSpPr>
        <p:spPr>
          <a:xfrm>
            <a:off x="0" y="2053002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Franklin Gothic Book" pitchFamily="34" charset="0"/>
                <a:ea typeface="Times New Roman" panose="02020603050405020304" pitchFamily="18" charset="0"/>
              </a:rPr>
              <a:t>Задача 3: Повышение качества трудовых ресурсов, структуры трудовой занятости, </a:t>
            </a:r>
            <a:endParaRPr lang="ru-RU" sz="1600" b="1" dirty="0" smtClean="0">
              <a:solidFill>
                <a:schemeClr val="accent2">
                  <a:lumMod val="50000"/>
                </a:schemeClr>
              </a:solidFill>
              <a:latin typeface="Franklin Gothic Book" pitchFamily="34" charset="0"/>
              <a:ea typeface="Times New Roman" panose="02020603050405020304" pitchFamily="18" charset="0"/>
            </a:endParaRPr>
          </a:p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Franklin Gothic Book" pitchFamily="34" charset="0"/>
                <a:ea typeface="Times New Roman" panose="02020603050405020304" pitchFamily="18" charset="0"/>
              </a:rPr>
              <a:t>ориентированной 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Franklin Gothic Book" pitchFamily="34" charset="0"/>
                <a:ea typeface="Times New Roman" panose="02020603050405020304" pitchFamily="18" charset="0"/>
              </a:rPr>
              <a:t>на развитие приоритетных отраслей экономики</a:t>
            </a:r>
          </a:p>
        </p:txBody>
      </p:sp>
      <p:sp>
        <p:nvSpPr>
          <p:cNvPr id="63" name="Прямоугольник 62"/>
          <p:cNvSpPr/>
          <p:nvPr/>
        </p:nvSpPr>
        <p:spPr>
          <a:xfrm>
            <a:off x="193598" y="2658594"/>
            <a:ext cx="322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◌</a:t>
            </a:r>
            <a:endParaRPr lang="ru-RU" dirty="0"/>
          </a:p>
        </p:txBody>
      </p:sp>
      <p:sp>
        <p:nvSpPr>
          <p:cNvPr id="64" name="Прямоугольник 63"/>
          <p:cNvSpPr/>
          <p:nvPr/>
        </p:nvSpPr>
        <p:spPr>
          <a:xfrm>
            <a:off x="2865025" y="2658594"/>
            <a:ext cx="3754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◌ </a:t>
            </a:r>
            <a:endParaRPr lang="ru-RU" dirty="0"/>
          </a:p>
        </p:txBody>
      </p:sp>
      <p:sp>
        <p:nvSpPr>
          <p:cNvPr id="65" name="Прямоугольник 64"/>
          <p:cNvSpPr/>
          <p:nvPr/>
        </p:nvSpPr>
        <p:spPr>
          <a:xfrm>
            <a:off x="6340855" y="2779393"/>
            <a:ext cx="3754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◌ </a:t>
            </a:r>
            <a:endParaRPr lang="ru-RU" dirty="0"/>
          </a:p>
        </p:txBody>
      </p:sp>
      <p:sp>
        <p:nvSpPr>
          <p:cNvPr id="73" name="TextBox 72"/>
          <p:cNvSpPr txBox="1"/>
          <p:nvPr/>
        </p:nvSpPr>
        <p:spPr>
          <a:xfrm>
            <a:off x="533401" y="103514"/>
            <a:ext cx="8610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FF0000"/>
              </a:buClr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</a:rPr>
              <a:t>Цель 3: П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Franklin Gothic Medium" pitchFamily="34" charset="0"/>
              </a:rPr>
              <a:t>овышение профессиональной конкурентоспособности и </a:t>
            </a:r>
          </a:p>
          <a:p>
            <a:pPr lvl="0">
              <a:buClr>
                <a:srgbClr val="FF0000"/>
              </a:buClr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Franklin Gothic Medium" pitchFamily="34" charset="0"/>
              </a:rPr>
              <a:t>трудовой мобильности населения на рынке труда автономного округа</a:t>
            </a:r>
          </a:p>
        </p:txBody>
      </p:sp>
      <p:grpSp>
        <p:nvGrpSpPr>
          <p:cNvPr id="3" name="Группа 40">
            <a:extLst>
              <a:ext uri="{FF2B5EF4-FFF2-40B4-BE49-F238E27FC236}">
                <a16:creationId xmlns="" xmlns:a16="http://schemas.microsoft.com/office/drawing/2014/main" id="{8E16E5EF-5174-4874-AA27-C6C775C3F1EF}"/>
              </a:ext>
            </a:extLst>
          </p:cNvPr>
          <p:cNvGrpSpPr/>
          <p:nvPr/>
        </p:nvGrpSpPr>
        <p:grpSpPr>
          <a:xfrm>
            <a:off x="-12192" y="1024906"/>
            <a:ext cx="7859486" cy="89285"/>
            <a:chOff x="947651" y="2754884"/>
            <a:chExt cx="7257566" cy="89285"/>
          </a:xfrm>
        </p:grpSpPr>
        <p:sp>
          <p:nvSpPr>
            <p:cNvPr id="42" name="Прямоугольник 41">
              <a:extLst>
                <a:ext uri="{FF2B5EF4-FFF2-40B4-BE49-F238E27FC236}">
                  <a16:creationId xmlns="" xmlns:a16="http://schemas.microsoft.com/office/drawing/2014/main" id="{4E2B5A3E-6FFC-4081-B893-B7EDC69119F8}"/>
                </a:ext>
              </a:extLst>
            </p:cNvPr>
            <p:cNvSpPr/>
            <p:nvPr/>
          </p:nvSpPr>
          <p:spPr>
            <a:xfrm>
              <a:off x="947651" y="2754884"/>
              <a:ext cx="7257565" cy="52157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Прямоугольник 42">
              <a:extLst>
                <a:ext uri="{FF2B5EF4-FFF2-40B4-BE49-F238E27FC236}">
                  <a16:creationId xmlns="" xmlns:a16="http://schemas.microsoft.com/office/drawing/2014/main" id="{BEEE3D33-4817-4C68-A88A-30ABB99DFE6B}"/>
                </a:ext>
              </a:extLst>
            </p:cNvPr>
            <p:cNvSpPr/>
            <p:nvPr/>
          </p:nvSpPr>
          <p:spPr>
            <a:xfrm flipV="1">
              <a:off x="947651" y="2798450"/>
              <a:ext cx="7257566" cy="45719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44" name="Рисунок 43">
            <a:extLst>
              <a:ext uri="{FF2B5EF4-FFF2-40B4-BE49-F238E27FC236}">
                <a16:creationId xmlns="" xmlns:a16="http://schemas.microsoft.com/office/drawing/2014/main" id="{77F6319B-6507-43D9-BB39-22E0E43247E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3816" y="197643"/>
            <a:ext cx="903513" cy="935598"/>
          </a:xfrm>
          <a:prstGeom prst="rect">
            <a:avLst/>
          </a:prstGeom>
        </p:spPr>
      </p:pic>
      <p:sp>
        <p:nvSpPr>
          <p:cNvPr id="28" name="Прямоугольник 27"/>
          <p:cNvSpPr/>
          <p:nvPr/>
        </p:nvSpPr>
        <p:spPr>
          <a:xfrm>
            <a:off x="3140455" y="2656933"/>
            <a:ext cx="3200400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dirty="0" smtClean="0">
                <a:solidFill>
                  <a:schemeClr val="accent1">
                    <a:lumMod val="50000"/>
                  </a:schemeClr>
                </a:solidFill>
                <a:latin typeface="Franklin Gothic Medium Cond" panose="020B0606030402020204" pitchFamily="34" charset="0"/>
              </a:rPr>
              <a:t>Проведение комплекса мероприятий по привлечению квалифицированных кадров для трудоустройства в автономном округе</a:t>
            </a:r>
          </a:p>
          <a:p>
            <a:endParaRPr lang="ru-RU" sz="1300" dirty="0" smtClean="0">
              <a:solidFill>
                <a:schemeClr val="accent1">
                  <a:lumMod val="50000"/>
                </a:schemeClr>
              </a:solidFill>
              <a:latin typeface="Franklin Gothic Medium Cond" panose="020B0606030402020204" pitchFamily="34" charset="0"/>
            </a:endParaRPr>
          </a:p>
          <a:p>
            <a:r>
              <a:rPr lang="ru-RU" sz="1300" dirty="0">
                <a:solidFill>
                  <a:schemeClr val="accent1">
                    <a:lumMod val="50000"/>
                  </a:schemeClr>
                </a:solidFill>
                <a:latin typeface="Franklin Gothic Medium Cond" panose="020B0606030402020204" pitchFamily="34" charset="0"/>
              </a:rPr>
              <a:t>Проведение в автономном округе заключительного этапа конкурса «Славим человека труда!» Уральского федерального </a:t>
            </a:r>
            <a:r>
              <a:rPr lang="ru-RU" sz="1300" dirty="0" smtClean="0">
                <a:solidFill>
                  <a:schemeClr val="accent1">
                    <a:lumMod val="50000"/>
                  </a:schemeClr>
                </a:solidFill>
                <a:latin typeface="Franklin Gothic Medium Cond" panose="020B0606030402020204" pitchFamily="34" charset="0"/>
              </a:rPr>
              <a:t>округа</a:t>
            </a:r>
            <a:endParaRPr lang="ru-RU" sz="1300" dirty="0">
              <a:solidFill>
                <a:schemeClr val="accent1">
                  <a:lumMod val="50000"/>
                </a:schemeClr>
              </a:solidFill>
              <a:latin typeface="Franklin Gothic Medium Cond" panose="020B0606030402020204" pitchFamily="34" charset="0"/>
            </a:endParaRPr>
          </a:p>
          <a:p>
            <a:endParaRPr lang="ru-RU" sz="1300" dirty="0" smtClean="0">
              <a:solidFill>
                <a:schemeClr val="accent1">
                  <a:lumMod val="50000"/>
                </a:schemeClr>
              </a:solidFill>
              <a:latin typeface="Franklin Gothic Medium Cond" panose="020B0606030402020204" pitchFamily="34" charset="0"/>
            </a:endParaRPr>
          </a:p>
          <a:p>
            <a:r>
              <a:rPr lang="ru-RU" sz="1300" dirty="0" smtClean="0">
                <a:solidFill>
                  <a:schemeClr val="accent1">
                    <a:lumMod val="50000"/>
                  </a:schemeClr>
                </a:solidFill>
                <a:latin typeface="Franklin Gothic Medium Cond" panose="020B0606030402020204" pitchFamily="34" charset="0"/>
              </a:rPr>
              <a:t>Реализация проекта по профессиональной ориентации для учащихся общеобразовательных и профессиональных образовательных организаций автономного округа «Выбор за тобой!»</a:t>
            </a:r>
          </a:p>
          <a:p>
            <a:endParaRPr lang="ru-RU" sz="1200" dirty="0">
              <a:latin typeface="Franklin Gothic Medium" panose="020B0603020102020204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6613716" y="2676453"/>
            <a:ext cx="246715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Заместитель директора – начальник управления труда Департамента труда и занятости населения Ханты-Мансийского автономного округа – </a:t>
            </a:r>
            <a:r>
              <a:rPr lang="ru-RU" sz="1200" dirty="0" err="1" smtClean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Югры</a:t>
            </a: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 </a:t>
            </a:r>
          </a:p>
          <a:p>
            <a:r>
              <a:rPr lang="ru-RU" sz="1200" dirty="0" err="1" smtClean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Мокринский</a:t>
            </a: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 А.Л.</a:t>
            </a:r>
            <a:endParaRPr lang="ru-RU" sz="1200" dirty="0">
              <a:solidFill>
                <a:schemeClr val="tx2">
                  <a:lumMod val="50000"/>
                </a:schemeClr>
              </a:solidFill>
              <a:latin typeface="Franklin Gothic Medium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6389938" y="4305685"/>
            <a:ext cx="3754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◌ </a:t>
            </a:r>
            <a:endParaRPr lang="ru-RU" dirty="0"/>
          </a:p>
        </p:txBody>
      </p:sp>
      <p:sp>
        <p:nvSpPr>
          <p:cNvPr id="33" name="Пятиугольник 32"/>
          <p:cNvSpPr/>
          <p:nvPr/>
        </p:nvSpPr>
        <p:spPr>
          <a:xfrm>
            <a:off x="615950" y="5621009"/>
            <a:ext cx="8146005" cy="836761"/>
          </a:xfrm>
          <a:prstGeom prst="homePlate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4" name="Прямоугольник 33"/>
          <p:cNvSpPr/>
          <p:nvPr/>
        </p:nvSpPr>
        <p:spPr>
          <a:xfrm>
            <a:off x="2852705" y="4453709"/>
            <a:ext cx="3754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◌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755894" y="5735383"/>
            <a:ext cx="76322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F1FCFE"/>
                </a:solidFill>
                <a:latin typeface="Franklin Gothic Medium" panose="020B0603020102020204" pitchFamily="34" charset="0"/>
              </a:rPr>
              <a:t>Привлечение в автономный округ квалифицированных </a:t>
            </a:r>
            <a:r>
              <a:rPr lang="ru-RU" b="1" dirty="0" smtClean="0">
                <a:solidFill>
                  <a:srgbClr val="F1FCFE"/>
                </a:solidFill>
                <a:latin typeface="Franklin Gothic Medium" panose="020B0603020102020204" pitchFamily="34" charset="0"/>
              </a:rPr>
              <a:t>специалистов под заявленную потребность работодателей</a:t>
            </a:r>
            <a:endParaRPr lang="ru-RU" b="1" dirty="0">
              <a:solidFill>
                <a:srgbClr val="F1FCFE"/>
              </a:solidFill>
              <a:latin typeface="Franklin Gothic Medium" panose="020B0603020102020204" pitchFamily="34" charset="0"/>
            </a:endParaRPr>
          </a:p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886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3259004" y="2892251"/>
            <a:ext cx="32004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Franklin Gothic Medium Cond" panose="020B0606030402020204" pitchFamily="34" charset="0"/>
              </a:rPr>
              <a:t>Паспортизация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Franklin Gothic Medium Cond" panose="020B0606030402020204" pitchFamily="34" charset="0"/>
              </a:rPr>
              <a:t>инвалидов трудоспособного возраста с целью изучения потребности в трудоустройстве, профессиональном обучении </a:t>
            </a:r>
            <a:endParaRPr lang="ru-RU" sz="1400" dirty="0" smtClean="0">
              <a:solidFill>
                <a:schemeClr val="accent1">
                  <a:lumMod val="50000"/>
                </a:schemeClr>
              </a:solidFill>
              <a:latin typeface="Franklin Gothic Medium Cond" panose="020B0606030402020204" pitchFamily="34" charset="0"/>
            </a:endParaRPr>
          </a:p>
          <a:p>
            <a:endParaRPr lang="ru-RU" sz="1400" dirty="0" smtClean="0">
              <a:solidFill>
                <a:schemeClr val="accent1">
                  <a:lumMod val="50000"/>
                </a:schemeClr>
              </a:solidFill>
              <a:latin typeface="Franklin Gothic Medium Cond" panose="020B0606030402020204" pitchFamily="34" charset="0"/>
            </a:endParaRPr>
          </a:p>
          <a:p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Franklin Gothic Medium Cond" panose="020B0606030402020204" pitchFamily="34" charset="0"/>
              </a:rPr>
              <a:t>Профессиональное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Franklin Gothic Medium Cond" panose="020B0606030402020204" pitchFamily="34" charset="0"/>
              </a:rPr>
              <a:t>обучение и дополнительное профессиональное образование незанятых граждан трудоспособного возраста, в том числе молодых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Franklin Gothic Medium Cond" panose="020B0606030402020204" pitchFamily="34" charset="0"/>
              </a:rPr>
              <a:t>инвалидов</a:t>
            </a:r>
          </a:p>
          <a:p>
            <a:endParaRPr lang="ru-RU" sz="1400" dirty="0" smtClean="0">
              <a:solidFill>
                <a:schemeClr val="accent1">
                  <a:lumMod val="50000"/>
                </a:schemeClr>
              </a:solidFill>
              <a:latin typeface="Franklin Gothic Medium Cond" panose="020B0606030402020204" pitchFamily="34" charset="0"/>
            </a:endParaRPr>
          </a:p>
          <a:p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Franklin Gothic Medium Cond" panose="020B0606030402020204" pitchFamily="34" charset="0"/>
              </a:rPr>
              <a:t>Содействие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Franklin Gothic Medium Cond" panose="020B0606030402020204" pitchFamily="34" charset="0"/>
              </a:rPr>
              <a:t>трудоустройству инвалидов </a:t>
            </a:r>
            <a:endParaRPr lang="ru-RU" sz="1400" dirty="0">
              <a:solidFill>
                <a:srgbClr val="FF000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577649" y="2945706"/>
            <a:ext cx="246715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Первый заместитель директора Департамента труда и занятости населения  Ханты-Мансийского автономного округа – </a:t>
            </a:r>
            <a:r>
              <a:rPr lang="ru-RU" sz="1400" dirty="0" err="1" smtClean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Югры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 </a:t>
            </a:r>
          </a:p>
          <a:p>
            <a:r>
              <a:rPr lang="ru-RU" sz="1400" dirty="0" err="1" smtClean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Беспояско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 В. Л.</a:t>
            </a:r>
            <a:endParaRPr lang="ru-RU" sz="1400" dirty="0">
              <a:solidFill>
                <a:schemeClr val="tx2">
                  <a:lumMod val="50000"/>
                </a:schemeClr>
              </a:solidFill>
              <a:latin typeface="Franklin Gothic Medium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41262" y="3055946"/>
            <a:ext cx="250427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Franklin Gothic Medium" pitchFamily="34" charset="0"/>
              </a:rPr>
              <a:t>Содействие трудоустройству граждан с инвалидностью и их адаптация на рынке труда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2965725" y="3969863"/>
            <a:ext cx="322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◌</a:t>
            </a:r>
            <a:endParaRPr lang="ru-RU" dirty="0"/>
          </a:p>
        </p:txBody>
      </p:sp>
      <p:grpSp>
        <p:nvGrpSpPr>
          <p:cNvPr id="2" name="Группа 73"/>
          <p:cNvGrpSpPr/>
          <p:nvPr/>
        </p:nvGrpSpPr>
        <p:grpSpPr>
          <a:xfrm>
            <a:off x="370945" y="1268093"/>
            <a:ext cx="8383818" cy="690112"/>
            <a:chOff x="370945" y="1457865"/>
            <a:chExt cx="8383818" cy="690112"/>
          </a:xfrm>
        </p:grpSpPr>
        <p:sp>
          <p:nvSpPr>
            <p:cNvPr id="50" name="Прямоугольник 49"/>
            <p:cNvSpPr/>
            <p:nvPr/>
          </p:nvSpPr>
          <p:spPr>
            <a:xfrm>
              <a:off x="544388" y="1494660"/>
              <a:ext cx="2280293" cy="601579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Прямоугольник 50"/>
            <p:cNvSpPr/>
            <p:nvPr/>
          </p:nvSpPr>
          <p:spPr>
            <a:xfrm>
              <a:off x="3131387" y="1494658"/>
              <a:ext cx="3010619" cy="60157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Прямоугольник 51"/>
            <p:cNvSpPr/>
            <p:nvPr/>
          </p:nvSpPr>
          <p:spPr>
            <a:xfrm>
              <a:off x="6388327" y="1494658"/>
              <a:ext cx="2366436" cy="601579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Прямоугольник 52"/>
            <p:cNvSpPr/>
            <p:nvPr/>
          </p:nvSpPr>
          <p:spPr>
            <a:xfrm>
              <a:off x="1167628" y="1624964"/>
              <a:ext cx="137441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1600" b="1" dirty="0">
                  <a:solidFill>
                    <a:schemeClr val="bg1"/>
                  </a:solidFill>
                </a:rPr>
                <a:t>Направление</a:t>
              </a:r>
            </a:p>
          </p:txBody>
        </p:sp>
        <p:sp>
          <p:nvSpPr>
            <p:cNvPr id="54" name="Прямоугольник 53"/>
            <p:cNvSpPr/>
            <p:nvPr/>
          </p:nvSpPr>
          <p:spPr>
            <a:xfrm>
              <a:off x="3543861" y="1624964"/>
              <a:ext cx="142058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sz="1600" b="1" dirty="0">
                  <a:solidFill>
                    <a:schemeClr val="bg1"/>
                  </a:solidFill>
                </a:rPr>
                <a:t>Мероприятия</a:t>
              </a:r>
            </a:p>
          </p:txBody>
        </p:sp>
        <p:sp>
          <p:nvSpPr>
            <p:cNvPr id="55" name="Прямоугольник 54"/>
            <p:cNvSpPr/>
            <p:nvPr/>
          </p:nvSpPr>
          <p:spPr>
            <a:xfrm>
              <a:off x="6919346" y="1501854"/>
              <a:ext cx="157575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1600" b="1" dirty="0">
                  <a:solidFill>
                    <a:schemeClr val="bg1"/>
                  </a:solidFill>
                </a:rPr>
                <a:t>Ответственные </a:t>
              </a:r>
              <a:endParaRPr lang="en-US" sz="1600" b="1" dirty="0">
                <a:solidFill>
                  <a:schemeClr val="bg1"/>
                </a:solidFill>
              </a:endParaRPr>
            </a:p>
            <a:p>
              <a:pPr>
                <a:defRPr/>
              </a:pPr>
              <a:r>
                <a:rPr lang="ru-RU" sz="1600" b="1" dirty="0">
                  <a:solidFill>
                    <a:schemeClr val="bg1"/>
                  </a:solidFill>
                </a:rPr>
                <a:t>исполнители</a:t>
              </a:r>
            </a:p>
          </p:txBody>
        </p:sp>
        <p:sp>
          <p:nvSpPr>
            <p:cNvPr id="56" name="Овал 55"/>
            <p:cNvSpPr/>
            <p:nvPr/>
          </p:nvSpPr>
          <p:spPr>
            <a:xfrm>
              <a:off x="370945" y="1466491"/>
              <a:ext cx="681486" cy="681486"/>
            </a:xfrm>
            <a:prstGeom prst="ellipse">
              <a:avLst/>
            </a:prstGeom>
            <a:solidFill>
              <a:srgbClr val="00B05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7" name="Рисунок 5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1906" y="1577452"/>
              <a:ext cx="459564" cy="459564"/>
            </a:xfrm>
            <a:prstGeom prst="rect">
              <a:avLst/>
            </a:prstGeom>
          </p:spPr>
        </p:pic>
        <p:sp>
          <p:nvSpPr>
            <p:cNvPr id="58" name="Овал 57"/>
            <p:cNvSpPr/>
            <p:nvPr/>
          </p:nvSpPr>
          <p:spPr>
            <a:xfrm>
              <a:off x="6236907" y="1457865"/>
              <a:ext cx="681486" cy="68148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9" name="Рисунок 5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2238" y="1573196"/>
              <a:ext cx="450824" cy="450824"/>
            </a:xfrm>
            <a:prstGeom prst="rect">
              <a:avLst/>
            </a:prstGeom>
          </p:spPr>
        </p:pic>
        <p:sp>
          <p:nvSpPr>
            <p:cNvPr id="60" name="Овал 59"/>
            <p:cNvSpPr/>
            <p:nvPr/>
          </p:nvSpPr>
          <p:spPr>
            <a:xfrm>
              <a:off x="2898484" y="1457865"/>
              <a:ext cx="681486" cy="681486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1" name="Рисунок 6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2737" y="1612118"/>
              <a:ext cx="372980" cy="372980"/>
            </a:xfrm>
            <a:prstGeom prst="rect">
              <a:avLst/>
            </a:prstGeom>
          </p:spPr>
        </p:pic>
      </p:grpSp>
      <p:sp>
        <p:nvSpPr>
          <p:cNvPr id="62" name="Прямоугольник 61"/>
          <p:cNvSpPr/>
          <p:nvPr/>
        </p:nvSpPr>
        <p:spPr>
          <a:xfrm>
            <a:off x="0" y="2053002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Franklin Gothic Book" pitchFamily="34" charset="0"/>
                <a:ea typeface="Times New Roman" panose="02020603050405020304" pitchFamily="18" charset="0"/>
              </a:rPr>
              <a:t>Задача 4: Расширение возможностей трудоустройства незанятых инвалидов </a:t>
            </a:r>
            <a:endParaRPr lang="ru-RU" sz="1600" b="1" dirty="0" smtClean="0">
              <a:solidFill>
                <a:schemeClr val="accent2">
                  <a:lumMod val="50000"/>
                </a:schemeClr>
              </a:solidFill>
              <a:latin typeface="Franklin Gothic Book" pitchFamily="34" charset="0"/>
              <a:ea typeface="Times New Roman" panose="02020603050405020304" pitchFamily="18" charset="0"/>
            </a:endParaRPr>
          </a:p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Franklin Gothic Book" pitchFamily="34" charset="0"/>
                <a:ea typeface="Times New Roman" panose="02020603050405020304" pitchFamily="18" charset="0"/>
              </a:rPr>
              <a:t>на 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Franklin Gothic Book" pitchFamily="34" charset="0"/>
                <a:ea typeface="Times New Roman" panose="02020603050405020304" pitchFamily="18" charset="0"/>
              </a:rPr>
              <a:t>рынке труда автономного округа, включая создание и развитие </a:t>
            </a:r>
            <a:endParaRPr lang="ru-RU" sz="1600" b="1" dirty="0" smtClean="0">
              <a:solidFill>
                <a:schemeClr val="accent2">
                  <a:lumMod val="50000"/>
                </a:schemeClr>
              </a:solidFill>
              <a:latin typeface="Franklin Gothic Book" pitchFamily="34" charset="0"/>
              <a:ea typeface="Times New Roman" panose="02020603050405020304" pitchFamily="18" charset="0"/>
            </a:endParaRPr>
          </a:p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Franklin Gothic Book" pitchFamily="34" charset="0"/>
                <a:ea typeface="Times New Roman" panose="02020603050405020304" pitchFamily="18" charset="0"/>
              </a:rPr>
              <a:t>системы 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Franklin Gothic Book" pitchFamily="34" charset="0"/>
                <a:ea typeface="Times New Roman" panose="02020603050405020304" pitchFamily="18" charset="0"/>
              </a:rPr>
              <a:t>сопровождения инвалидов при трудоустройстве</a:t>
            </a:r>
          </a:p>
        </p:txBody>
      </p:sp>
      <p:sp>
        <p:nvSpPr>
          <p:cNvPr id="63" name="Прямоугольник 62"/>
          <p:cNvSpPr/>
          <p:nvPr/>
        </p:nvSpPr>
        <p:spPr>
          <a:xfrm>
            <a:off x="418738" y="3083106"/>
            <a:ext cx="322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◌</a:t>
            </a:r>
            <a:endParaRPr lang="ru-RU" dirty="0"/>
          </a:p>
        </p:txBody>
      </p:sp>
      <p:sp>
        <p:nvSpPr>
          <p:cNvPr id="64" name="Прямоугольник 63"/>
          <p:cNvSpPr/>
          <p:nvPr/>
        </p:nvSpPr>
        <p:spPr>
          <a:xfrm>
            <a:off x="2976584" y="2892251"/>
            <a:ext cx="322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◌</a:t>
            </a:r>
            <a:endParaRPr lang="ru-RU" dirty="0"/>
          </a:p>
        </p:txBody>
      </p:sp>
      <p:sp>
        <p:nvSpPr>
          <p:cNvPr id="65" name="Прямоугольник 64"/>
          <p:cNvSpPr/>
          <p:nvPr/>
        </p:nvSpPr>
        <p:spPr>
          <a:xfrm>
            <a:off x="6352238" y="2957712"/>
            <a:ext cx="322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◌</a:t>
            </a:r>
            <a:endParaRPr lang="ru-RU" dirty="0"/>
          </a:p>
        </p:txBody>
      </p:sp>
      <p:sp>
        <p:nvSpPr>
          <p:cNvPr id="73" name="TextBox 72"/>
          <p:cNvSpPr txBox="1"/>
          <p:nvPr/>
        </p:nvSpPr>
        <p:spPr>
          <a:xfrm>
            <a:off x="533401" y="103514"/>
            <a:ext cx="8610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FF0000"/>
              </a:buClr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Franklin Gothic Medium" pitchFamily="34" charset="0"/>
              </a:rPr>
              <a:t>Цель 4: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Franklin Gothic Medium" pitchFamily="34" charset="0"/>
                <a:cs typeface="Arial" pitchFamily="34" charset="0"/>
              </a:rPr>
              <a:t>Увеличение численности работающих инвалидов трудоспособного возраста, проживающих в автономном округе</a:t>
            </a:r>
            <a:endParaRPr lang="ru-RU" b="1" dirty="0" smtClean="0">
              <a:solidFill>
                <a:schemeClr val="accent1">
                  <a:lumMod val="50000"/>
                </a:schemeClr>
              </a:solidFill>
              <a:latin typeface="Franklin Gothic Medium" pitchFamily="34" charset="0"/>
            </a:endParaRPr>
          </a:p>
        </p:txBody>
      </p:sp>
      <p:grpSp>
        <p:nvGrpSpPr>
          <p:cNvPr id="3" name="Группа 40">
            <a:extLst>
              <a:ext uri="{FF2B5EF4-FFF2-40B4-BE49-F238E27FC236}">
                <a16:creationId xmlns="" xmlns:a16="http://schemas.microsoft.com/office/drawing/2014/main" id="{8E16E5EF-5174-4874-AA27-C6C775C3F1EF}"/>
              </a:ext>
            </a:extLst>
          </p:cNvPr>
          <p:cNvGrpSpPr/>
          <p:nvPr/>
        </p:nvGrpSpPr>
        <p:grpSpPr>
          <a:xfrm>
            <a:off x="-12192" y="1024906"/>
            <a:ext cx="7859486" cy="89285"/>
            <a:chOff x="947651" y="2754884"/>
            <a:chExt cx="7257566" cy="89285"/>
          </a:xfrm>
        </p:grpSpPr>
        <p:sp>
          <p:nvSpPr>
            <p:cNvPr id="42" name="Прямоугольник 41">
              <a:extLst>
                <a:ext uri="{FF2B5EF4-FFF2-40B4-BE49-F238E27FC236}">
                  <a16:creationId xmlns="" xmlns:a16="http://schemas.microsoft.com/office/drawing/2014/main" id="{4E2B5A3E-6FFC-4081-B893-B7EDC69119F8}"/>
                </a:ext>
              </a:extLst>
            </p:cNvPr>
            <p:cNvSpPr/>
            <p:nvPr/>
          </p:nvSpPr>
          <p:spPr>
            <a:xfrm>
              <a:off x="947651" y="2754884"/>
              <a:ext cx="7257565" cy="52157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Прямоугольник 42">
              <a:extLst>
                <a:ext uri="{FF2B5EF4-FFF2-40B4-BE49-F238E27FC236}">
                  <a16:creationId xmlns="" xmlns:a16="http://schemas.microsoft.com/office/drawing/2014/main" id="{BEEE3D33-4817-4C68-A88A-30ABB99DFE6B}"/>
                </a:ext>
              </a:extLst>
            </p:cNvPr>
            <p:cNvSpPr/>
            <p:nvPr/>
          </p:nvSpPr>
          <p:spPr>
            <a:xfrm flipV="1">
              <a:off x="947651" y="2798450"/>
              <a:ext cx="7257566" cy="45719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44" name="Рисунок 43">
            <a:extLst>
              <a:ext uri="{FF2B5EF4-FFF2-40B4-BE49-F238E27FC236}">
                <a16:creationId xmlns="" xmlns:a16="http://schemas.microsoft.com/office/drawing/2014/main" id="{77F6319B-6507-43D9-BB39-22E0E43247E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3816" y="197643"/>
            <a:ext cx="903513" cy="935598"/>
          </a:xfrm>
          <a:prstGeom prst="rect">
            <a:avLst/>
          </a:prstGeom>
        </p:spPr>
      </p:pic>
      <p:sp>
        <p:nvSpPr>
          <p:cNvPr id="32" name="Пятиугольник 31"/>
          <p:cNvSpPr/>
          <p:nvPr/>
        </p:nvSpPr>
        <p:spPr>
          <a:xfrm>
            <a:off x="615950" y="5621009"/>
            <a:ext cx="8146005" cy="836761"/>
          </a:xfrm>
          <a:prstGeom prst="homePlate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" name="TextBox 3"/>
          <p:cNvSpPr txBox="1"/>
          <p:nvPr/>
        </p:nvSpPr>
        <p:spPr>
          <a:xfrm>
            <a:off x="615949" y="5621009"/>
            <a:ext cx="77374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F1FCFE"/>
                </a:solidFill>
                <a:latin typeface="Franklin Gothic Heavy" panose="020B0903020102020204" pitchFamily="34" charset="0"/>
              </a:rPr>
              <a:t>увеличение к концу 2030 года удельного веса работающих инвалидов в общей численности инвалидов трудоспособного возраста </a:t>
            </a:r>
          </a:p>
          <a:p>
            <a:pPr algn="ctr"/>
            <a:r>
              <a:rPr lang="ru-RU" sz="1600" dirty="0" smtClean="0">
                <a:solidFill>
                  <a:srgbClr val="F1FCFE"/>
                </a:solidFill>
                <a:latin typeface="Franklin Gothic Heavy" panose="020B0903020102020204" pitchFamily="34" charset="0"/>
              </a:rPr>
              <a:t>с </a:t>
            </a:r>
            <a:r>
              <a:rPr lang="ru-RU" sz="1600" b="1" dirty="0" smtClean="0">
                <a:solidFill>
                  <a:srgbClr val="F1FCFE"/>
                </a:solidFill>
                <a:latin typeface="Franklin Gothic Heavy" panose="020B0903020102020204" pitchFamily="34" charset="0"/>
              </a:rPr>
              <a:t>33,2</a:t>
            </a:r>
            <a:r>
              <a:rPr lang="ru-RU" sz="1600" dirty="0" smtClean="0">
                <a:solidFill>
                  <a:srgbClr val="F1FCFE"/>
                </a:solidFill>
                <a:latin typeface="Franklin Gothic Heavy" panose="020B0903020102020204" pitchFamily="34" charset="0"/>
              </a:rPr>
              <a:t>% до </a:t>
            </a:r>
            <a:r>
              <a:rPr lang="ru-RU" sz="1600" b="1" dirty="0" smtClean="0">
                <a:solidFill>
                  <a:srgbClr val="F1FCFE"/>
                </a:solidFill>
                <a:latin typeface="Franklin Gothic Heavy" panose="020B0903020102020204" pitchFamily="34" charset="0"/>
              </a:rPr>
              <a:t>37,0</a:t>
            </a:r>
            <a:r>
              <a:rPr lang="ru-RU" sz="1600" dirty="0" smtClean="0">
                <a:solidFill>
                  <a:srgbClr val="F1FCFE"/>
                </a:solidFill>
                <a:latin typeface="Franklin Gothic Heavy" panose="020B0903020102020204" pitchFamily="34" charset="0"/>
              </a:rPr>
              <a:t>%</a:t>
            </a:r>
            <a:endParaRPr lang="ru-RU" sz="1600" dirty="0">
              <a:solidFill>
                <a:srgbClr val="F1FCFE"/>
              </a:solidFill>
              <a:latin typeface="Franklin Gothic Heavy" panose="020B0903020102020204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2965725" y="5200575"/>
            <a:ext cx="322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29714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6577650" y="3017428"/>
            <a:ext cx="246715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Первый заместитель директора Департамента труда и занятости населения  Ханты-Мансийского автономного округа – </a:t>
            </a:r>
            <a:r>
              <a:rPr lang="ru-RU" sz="1400" dirty="0" err="1" smtClean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Югры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 </a:t>
            </a:r>
          </a:p>
          <a:p>
            <a:r>
              <a:rPr lang="ru-RU" sz="1400" dirty="0" err="1" smtClean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Беспояско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 В.Л.</a:t>
            </a:r>
            <a:endParaRPr lang="ru-RU" sz="1400" dirty="0">
              <a:solidFill>
                <a:schemeClr val="tx2">
                  <a:lumMod val="50000"/>
                </a:schemeClr>
              </a:solidFill>
              <a:latin typeface="Franklin Gothic Medium" pitchFamily="34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2965971" y="4988577"/>
            <a:ext cx="322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◌</a:t>
            </a:r>
            <a:endParaRPr lang="ru-RU" dirty="0"/>
          </a:p>
        </p:txBody>
      </p:sp>
      <p:grpSp>
        <p:nvGrpSpPr>
          <p:cNvPr id="2" name="Группа 73"/>
          <p:cNvGrpSpPr/>
          <p:nvPr/>
        </p:nvGrpSpPr>
        <p:grpSpPr>
          <a:xfrm>
            <a:off x="370945" y="1268093"/>
            <a:ext cx="8383818" cy="690112"/>
            <a:chOff x="370945" y="1457865"/>
            <a:chExt cx="8383818" cy="690112"/>
          </a:xfrm>
        </p:grpSpPr>
        <p:sp>
          <p:nvSpPr>
            <p:cNvPr id="50" name="Прямоугольник 49"/>
            <p:cNvSpPr/>
            <p:nvPr/>
          </p:nvSpPr>
          <p:spPr>
            <a:xfrm>
              <a:off x="544388" y="1494660"/>
              <a:ext cx="2280293" cy="601579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Прямоугольник 50"/>
            <p:cNvSpPr/>
            <p:nvPr/>
          </p:nvSpPr>
          <p:spPr>
            <a:xfrm>
              <a:off x="3131387" y="1494658"/>
              <a:ext cx="3010619" cy="60157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Прямоугольник 51"/>
            <p:cNvSpPr/>
            <p:nvPr/>
          </p:nvSpPr>
          <p:spPr>
            <a:xfrm>
              <a:off x="6388327" y="1494658"/>
              <a:ext cx="2366436" cy="601579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Прямоугольник 52"/>
            <p:cNvSpPr/>
            <p:nvPr/>
          </p:nvSpPr>
          <p:spPr>
            <a:xfrm>
              <a:off x="1167628" y="1624964"/>
              <a:ext cx="137441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1600" b="1" dirty="0">
                  <a:solidFill>
                    <a:schemeClr val="bg1"/>
                  </a:solidFill>
                </a:rPr>
                <a:t>Направление</a:t>
              </a:r>
            </a:p>
          </p:txBody>
        </p:sp>
        <p:sp>
          <p:nvSpPr>
            <p:cNvPr id="54" name="Прямоугольник 53"/>
            <p:cNvSpPr/>
            <p:nvPr/>
          </p:nvSpPr>
          <p:spPr>
            <a:xfrm>
              <a:off x="3543861" y="1624964"/>
              <a:ext cx="142058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sz="1600" b="1" dirty="0">
                  <a:solidFill>
                    <a:schemeClr val="bg1"/>
                  </a:solidFill>
                </a:rPr>
                <a:t>Мероприятия</a:t>
              </a:r>
            </a:p>
          </p:txBody>
        </p:sp>
        <p:sp>
          <p:nvSpPr>
            <p:cNvPr id="55" name="Прямоугольник 54"/>
            <p:cNvSpPr/>
            <p:nvPr/>
          </p:nvSpPr>
          <p:spPr>
            <a:xfrm>
              <a:off x="6919346" y="1501854"/>
              <a:ext cx="157575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1600" b="1" dirty="0">
                  <a:solidFill>
                    <a:schemeClr val="bg1"/>
                  </a:solidFill>
                </a:rPr>
                <a:t>Ответственные </a:t>
              </a:r>
              <a:endParaRPr lang="en-US" sz="1600" b="1" dirty="0">
                <a:solidFill>
                  <a:schemeClr val="bg1"/>
                </a:solidFill>
              </a:endParaRPr>
            </a:p>
            <a:p>
              <a:pPr>
                <a:defRPr/>
              </a:pPr>
              <a:r>
                <a:rPr lang="ru-RU" sz="1600" b="1" dirty="0">
                  <a:solidFill>
                    <a:schemeClr val="bg1"/>
                  </a:solidFill>
                </a:rPr>
                <a:t>исполнители</a:t>
              </a:r>
            </a:p>
          </p:txBody>
        </p:sp>
        <p:sp>
          <p:nvSpPr>
            <p:cNvPr id="56" name="Овал 55"/>
            <p:cNvSpPr/>
            <p:nvPr/>
          </p:nvSpPr>
          <p:spPr>
            <a:xfrm>
              <a:off x="370945" y="1466491"/>
              <a:ext cx="681486" cy="681486"/>
            </a:xfrm>
            <a:prstGeom prst="ellipse">
              <a:avLst/>
            </a:prstGeom>
            <a:solidFill>
              <a:srgbClr val="00B05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7" name="Рисунок 5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1906" y="1577452"/>
              <a:ext cx="459564" cy="459564"/>
            </a:xfrm>
            <a:prstGeom prst="rect">
              <a:avLst/>
            </a:prstGeom>
          </p:spPr>
        </p:pic>
        <p:sp>
          <p:nvSpPr>
            <p:cNvPr id="58" name="Овал 57"/>
            <p:cNvSpPr/>
            <p:nvPr/>
          </p:nvSpPr>
          <p:spPr>
            <a:xfrm>
              <a:off x="6236907" y="1457865"/>
              <a:ext cx="681486" cy="68148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9" name="Рисунок 5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2238" y="1573196"/>
              <a:ext cx="450824" cy="450824"/>
            </a:xfrm>
            <a:prstGeom prst="rect">
              <a:avLst/>
            </a:prstGeom>
          </p:spPr>
        </p:pic>
        <p:sp>
          <p:nvSpPr>
            <p:cNvPr id="60" name="Овал 59"/>
            <p:cNvSpPr/>
            <p:nvPr/>
          </p:nvSpPr>
          <p:spPr>
            <a:xfrm>
              <a:off x="2898484" y="1457865"/>
              <a:ext cx="681486" cy="681486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1" name="Рисунок 6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2737" y="1612118"/>
              <a:ext cx="372980" cy="372980"/>
            </a:xfrm>
            <a:prstGeom prst="rect">
              <a:avLst/>
            </a:prstGeom>
          </p:spPr>
        </p:pic>
      </p:grpSp>
      <p:sp>
        <p:nvSpPr>
          <p:cNvPr id="64" name="Прямоугольник 63"/>
          <p:cNvSpPr/>
          <p:nvPr/>
        </p:nvSpPr>
        <p:spPr>
          <a:xfrm>
            <a:off x="2962224" y="2992119"/>
            <a:ext cx="322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◌</a:t>
            </a:r>
            <a:endParaRPr lang="ru-RU" dirty="0"/>
          </a:p>
        </p:txBody>
      </p:sp>
      <p:sp>
        <p:nvSpPr>
          <p:cNvPr id="65" name="Прямоугольник 64"/>
          <p:cNvSpPr/>
          <p:nvPr/>
        </p:nvSpPr>
        <p:spPr>
          <a:xfrm>
            <a:off x="6280604" y="3021978"/>
            <a:ext cx="322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◌</a:t>
            </a:r>
            <a:endParaRPr lang="ru-RU" dirty="0"/>
          </a:p>
        </p:txBody>
      </p:sp>
      <p:sp>
        <p:nvSpPr>
          <p:cNvPr id="73" name="TextBox 72"/>
          <p:cNvSpPr txBox="1"/>
          <p:nvPr/>
        </p:nvSpPr>
        <p:spPr>
          <a:xfrm>
            <a:off x="533401" y="103514"/>
            <a:ext cx="8610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FF0000"/>
              </a:buClr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Franklin Gothic Medium" pitchFamily="34" charset="0"/>
              </a:rPr>
              <a:t>Цель 4: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Franklin Gothic Medium" pitchFamily="34" charset="0"/>
                <a:cs typeface="Arial" pitchFamily="34" charset="0"/>
              </a:rPr>
              <a:t>Увеличение численности работающих инвалидов трудоспособного возраста, проживающих в автономном округе</a:t>
            </a:r>
            <a:endParaRPr lang="ru-RU" b="1" dirty="0" smtClean="0">
              <a:solidFill>
                <a:schemeClr val="accent1">
                  <a:lumMod val="50000"/>
                </a:schemeClr>
              </a:solidFill>
              <a:latin typeface="Franklin Gothic Medium" pitchFamily="34" charset="0"/>
            </a:endParaRPr>
          </a:p>
        </p:txBody>
      </p:sp>
      <p:grpSp>
        <p:nvGrpSpPr>
          <p:cNvPr id="3" name="Группа 40">
            <a:extLst>
              <a:ext uri="{FF2B5EF4-FFF2-40B4-BE49-F238E27FC236}">
                <a16:creationId xmlns="" xmlns:a16="http://schemas.microsoft.com/office/drawing/2014/main" id="{8E16E5EF-5174-4874-AA27-C6C775C3F1EF}"/>
              </a:ext>
            </a:extLst>
          </p:cNvPr>
          <p:cNvGrpSpPr/>
          <p:nvPr/>
        </p:nvGrpSpPr>
        <p:grpSpPr>
          <a:xfrm>
            <a:off x="-12192" y="1024906"/>
            <a:ext cx="7859486" cy="89285"/>
            <a:chOff x="947651" y="2754884"/>
            <a:chExt cx="7257566" cy="89285"/>
          </a:xfrm>
        </p:grpSpPr>
        <p:sp>
          <p:nvSpPr>
            <p:cNvPr id="42" name="Прямоугольник 41">
              <a:extLst>
                <a:ext uri="{FF2B5EF4-FFF2-40B4-BE49-F238E27FC236}">
                  <a16:creationId xmlns="" xmlns:a16="http://schemas.microsoft.com/office/drawing/2014/main" id="{4E2B5A3E-6FFC-4081-B893-B7EDC69119F8}"/>
                </a:ext>
              </a:extLst>
            </p:cNvPr>
            <p:cNvSpPr/>
            <p:nvPr/>
          </p:nvSpPr>
          <p:spPr>
            <a:xfrm>
              <a:off x="947651" y="2754884"/>
              <a:ext cx="7257565" cy="52157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Прямоугольник 42">
              <a:extLst>
                <a:ext uri="{FF2B5EF4-FFF2-40B4-BE49-F238E27FC236}">
                  <a16:creationId xmlns="" xmlns:a16="http://schemas.microsoft.com/office/drawing/2014/main" id="{BEEE3D33-4817-4C68-A88A-30ABB99DFE6B}"/>
                </a:ext>
              </a:extLst>
            </p:cNvPr>
            <p:cNvSpPr/>
            <p:nvPr/>
          </p:nvSpPr>
          <p:spPr>
            <a:xfrm flipV="1">
              <a:off x="947651" y="2798450"/>
              <a:ext cx="7257566" cy="45719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44" name="Рисунок 43">
            <a:extLst>
              <a:ext uri="{FF2B5EF4-FFF2-40B4-BE49-F238E27FC236}">
                <a16:creationId xmlns="" xmlns:a16="http://schemas.microsoft.com/office/drawing/2014/main" id="{77F6319B-6507-43D9-BB39-22E0E43247E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3816" y="197643"/>
            <a:ext cx="903513" cy="935598"/>
          </a:xfrm>
          <a:prstGeom prst="rect">
            <a:avLst/>
          </a:prstGeom>
        </p:spPr>
      </p:pic>
      <p:sp>
        <p:nvSpPr>
          <p:cNvPr id="28" name="Прямоугольник 27"/>
          <p:cNvSpPr/>
          <p:nvPr/>
        </p:nvSpPr>
        <p:spPr>
          <a:xfrm>
            <a:off x="3238500" y="2999091"/>
            <a:ext cx="3200400" cy="2693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dirty="0" smtClean="0">
                <a:solidFill>
                  <a:schemeClr val="accent1">
                    <a:lumMod val="50000"/>
                  </a:schemeClr>
                </a:solidFill>
                <a:latin typeface="Franklin Gothic Medium Cond" panose="020B0606030402020204" pitchFamily="34" charset="0"/>
              </a:rPr>
              <a:t>Организация </a:t>
            </a:r>
            <a:r>
              <a:rPr lang="ru-RU" sz="1300" dirty="0">
                <a:solidFill>
                  <a:schemeClr val="accent1">
                    <a:lumMod val="50000"/>
                  </a:schemeClr>
                </a:solidFill>
                <a:latin typeface="Franklin Gothic Medium Cond" panose="020B0606030402020204" pitchFamily="34" charset="0"/>
              </a:rPr>
              <a:t>сопровождения инвалидов молодого возраста при трудоустройстве и </a:t>
            </a:r>
            <a:r>
              <a:rPr lang="ru-RU" sz="1300" dirty="0" err="1">
                <a:solidFill>
                  <a:schemeClr val="accent1">
                    <a:lumMod val="50000"/>
                  </a:schemeClr>
                </a:solidFill>
                <a:latin typeface="Franklin Gothic Medium Cond" panose="020B0606030402020204" pitchFamily="34" charset="0"/>
              </a:rPr>
              <a:t>самозанятости</a:t>
            </a:r>
            <a:r>
              <a:rPr lang="ru-RU" sz="1300" dirty="0">
                <a:solidFill>
                  <a:schemeClr val="accent1">
                    <a:lumMod val="50000"/>
                  </a:schemeClr>
                </a:solidFill>
                <a:latin typeface="Franklin Gothic Medium Cond" panose="020B0606030402020204" pitchFamily="34" charset="0"/>
              </a:rPr>
              <a:t> с привлечением социально ориентированных некоммерческих </a:t>
            </a:r>
            <a:r>
              <a:rPr lang="ru-RU" sz="1300" dirty="0" smtClean="0">
                <a:solidFill>
                  <a:schemeClr val="accent1">
                    <a:lumMod val="50000"/>
                  </a:schemeClr>
                </a:solidFill>
                <a:latin typeface="Franklin Gothic Medium Cond" panose="020B0606030402020204" pitchFamily="34" charset="0"/>
              </a:rPr>
              <a:t>организаций</a:t>
            </a:r>
            <a:endParaRPr lang="ru-RU" sz="1300" dirty="0">
              <a:solidFill>
                <a:schemeClr val="accent1">
                  <a:lumMod val="50000"/>
                </a:schemeClr>
              </a:solidFill>
              <a:latin typeface="Franklin Gothic Medium Cond" panose="020B0606030402020204" pitchFamily="34" charset="0"/>
            </a:endParaRPr>
          </a:p>
          <a:p>
            <a:endParaRPr lang="ru-RU" sz="1300" dirty="0" smtClean="0">
              <a:solidFill>
                <a:schemeClr val="accent1">
                  <a:lumMod val="50000"/>
                </a:schemeClr>
              </a:solidFill>
              <a:latin typeface="Franklin Gothic Medium Cond" panose="020B0606030402020204" pitchFamily="34" charset="0"/>
            </a:endParaRPr>
          </a:p>
          <a:p>
            <a:r>
              <a:rPr lang="ru-RU" sz="1300" dirty="0" smtClean="0">
                <a:solidFill>
                  <a:schemeClr val="accent1">
                    <a:lumMod val="50000"/>
                  </a:schemeClr>
                </a:solidFill>
                <a:latin typeface="Franklin Gothic Medium Cond" panose="020B0606030402020204" pitchFamily="34" charset="0"/>
              </a:rPr>
              <a:t>Оказание </a:t>
            </a:r>
            <a:r>
              <a:rPr lang="ru-RU" sz="1300" dirty="0">
                <a:solidFill>
                  <a:schemeClr val="accent1">
                    <a:lumMod val="50000"/>
                  </a:schemeClr>
                </a:solidFill>
                <a:latin typeface="Franklin Gothic Medium Cond" panose="020B0606030402020204" pitchFamily="34" charset="0"/>
              </a:rPr>
              <a:t>государственной услуги по организации сопровождения при содействии занятости </a:t>
            </a:r>
            <a:r>
              <a:rPr lang="ru-RU" sz="1300" dirty="0" smtClean="0">
                <a:solidFill>
                  <a:schemeClr val="accent1">
                    <a:lumMod val="50000"/>
                  </a:schemeClr>
                </a:solidFill>
                <a:latin typeface="Franklin Gothic Medium Cond" panose="020B0606030402020204" pitchFamily="34" charset="0"/>
              </a:rPr>
              <a:t>инвалидов</a:t>
            </a:r>
          </a:p>
          <a:p>
            <a:endParaRPr lang="ru-RU" sz="1300" dirty="0" smtClean="0">
              <a:solidFill>
                <a:schemeClr val="accent1">
                  <a:lumMod val="50000"/>
                </a:schemeClr>
              </a:solidFill>
              <a:latin typeface="Franklin Gothic Medium Cond" panose="020B0606030402020204" pitchFamily="34" charset="0"/>
            </a:endParaRPr>
          </a:p>
          <a:p>
            <a:r>
              <a:rPr lang="ru-RU" sz="1300" dirty="0" smtClean="0">
                <a:solidFill>
                  <a:schemeClr val="accent1">
                    <a:lumMod val="50000"/>
                  </a:schemeClr>
                </a:solidFill>
                <a:latin typeface="Franklin Gothic Medium Cond" panose="020B0606030402020204" pitchFamily="34" charset="0"/>
              </a:rPr>
              <a:t>Организация </a:t>
            </a:r>
            <a:r>
              <a:rPr lang="ru-RU" sz="1300" dirty="0">
                <a:solidFill>
                  <a:schemeClr val="accent1">
                    <a:lumMod val="50000"/>
                  </a:schemeClr>
                </a:solidFill>
                <a:latin typeface="Franklin Gothic Medium Cond" panose="020B0606030402020204" pitchFamily="34" charset="0"/>
              </a:rPr>
              <a:t>стажировок инвалидов молодого возраста и инвалидов, получивших инвалидность впервые</a:t>
            </a:r>
            <a:endParaRPr lang="ru-RU" sz="1300" dirty="0" smtClean="0">
              <a:solidFill>
                <a:schemeClr val="accent1">
                  <a:lumMod val="50000"/>
                </a:schemeClr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755650" y="2999091"/>
            <a:ext cx="250427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Franklin Gothic Medium" pitchFamily="34" charset="0"/>
              </a:rPr>
              <a:t>Организация </a:t>
            </a:r>
            <a:endParaRPr lang="ru-RU" sz="1400" dirty="0" smtClean="0">
              <a:solidFill>
                <a:schemeClr val="accent6">
                  <a:lumMod val="50000"/>
                </a:schemeClr>
              </a:solidFill>
              <a:latin typeface="Franklin Gothic Medium" pitchFamily="34" charset="0"/>
            </a:endParaRPr>
          </a:p>
          <a:p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Franklin Gothic Medium" pitchFamily="34" charset="0"/>
              </a:rPr>
              <a:t>сопровождения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Franklin Gothic Medium" pitchFamily="34" charset="0"/>
              </a:rPr>
              <a:t>инвалидов, включая инвалидов молодого возраста, при трудоустройстве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396345" y="2999091"/>
            <a:ext cx="322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◌</a:t>
            </a:r>
            <a:endParaRPr lang="ru-RU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2961183" y="4190524"/>
            <a:ext cx="322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◌</a:t>
            </a:r>
            <a:endParaRPr lang="ru-RU" dirty="0"/>
          </a:p>
        </p:txBody>
      </p:sp>
      <p:sp>
        <p:nvSpPr>
          <p:cNvPr id="32" name="Пятиугольник 31"/>
          <p:cNvSpPr/>
          <p:nvPr/>
        </p:nvSpPr>
        <p:spPr>
          <a:xfrm>
            <a:off x="615950" y="5621009"/>
            <a:ext cx="8146005" cy="836761"/>
          </a:xfrm>
          <a:prstGeom prst="homePlate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" name="TextBox 3"/>
          <p:cNvSpPr txBox="1"/>
          <p:nvPr/>
        </p:nvSpPr>
        <p:spPr>
          <a:xfrm>
            <a:off x="711688" y="5621009"/>
            <a:ext cx="75941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rgbClr val="F1FCFE"/>
                </a:solidFill>
                <a:latin typeface="Franklin Gothic Heavy" panose="020B0903020102020204" pitchFamily="34" charset="0"/>
                <a:cs typeface="Times New Roman" panose="02020603050405020304" pitchFamily="18" charset="0"/>
              </a:rPr>
              <a:t>обеспечение </a:t>
            </a:r>
            <a:r>
              <a:rPr lang="ru-RU" sz="1600" dirty="0" smtClean="0">
                <a:solidFill>
                  <a:srgbClr val="F1FCFE"/>
                </a:solidFill>
                <a:latin typeface="Franklin Gothic Heavy" panose="020B0903020102020204" pitchFamily="34" charset="0"/>
                <a:cs typeface="Times New Roman" panose="02020603050405020304" pitchFamily="18" charset="0"/>
              </a:rPr>
              <a:t>к концу 2030 года доли </a:t>
            </a:r>
            <a:r>
              <a:rPr lang="ru-RU" sz="1600" dirty="0">
                <a:solidFill>
                  <a:srgbClr val="F1FCFE"/>
                </a:solidFill>
                <a:latin typeface="Franklin Gothic Heavy" panose="020B0903020102020204" pitchFamily="34" charset="0"/>
                <a:cs typeface="Times New Roman" panose="02020603050405020304" pitchFamily="18" charset="0"/>
              </a:rPr>
              <a:t>работающих инвалидов молодого возраста в общей численности молодых инвалидов </a:t>
            </a:r>
            <a:endParaRPr lang="ru-RU" sz="1600" dirty="0" smtClean="0">
              <a:solidFill>
                <a:srgbClr val="F1FCFE"/>
              </a:solidFill>
              <a:latin typeface="Franklin Gothic Heavy" panose="020B090302010202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1600" dirty="0" smtClean="0">
                <a:solidFill>
                  <a:srgbClr val="F1FCFE"/>
                </a:solidFill>
                <a:latin typeface="Franklin Gothic Heavy" panose="020B0903020102020204" pitchFamily="34" charset="0"/>
                <a:cs typeface="Times New Roman" panose="02020603050405020304" pitchFamily="18" charset="0"/>
              </a:rPr>
              <a:t>трудоспособного </a:t>
            </a:r>
            <a:r>
              <a:rPr lang="ru-RU" sz="1600" dirty="0">
                <a:solidFill>
                  <a:srgbClr val="F1FCFE"/>
                </a:solidFill>
                <a:latin typeface="Franklin Gothic Heavy" panose="020B0903020102020204" pitchFamily="34" charset="0"/>
                <a:cs typeface="Times New Roman" panose="02020603050405020304" pitchFamily="18" charset="0"/>
              </a:rPr>
              <a:t>возраста </a:t>
            </a:r>
            <a:r>
              <a:rPr lang="ru-RU" sz="1600" dirty="0" smtClean="0">
                <a:solidFill>
                  <a:srgbClr val="F1FCFE"/>
                </a:solidFill>
                <a:latin typeface="Franklin Gothic Heavy" panose="020B0903020102020204" pitchFamily="34" charset="0"/>
                <a:cs typeface="Times New Roman" panose="02020603050405020304" pitchFamily="18" charset="0"/>
              </a:rPr>
              <a:t>35,1</a:t>
            </a:r>
            <a:r>
              <a:rPr lang="ru-RU" sz="1600" dirty="0">
                <a:solidFill>
                  <a:srgbClr val="F1FCFE"/>
                </a:solidFill>
                <a:latin typeface="Franklin Gothic Heavy" panose="020B0903020102020204" pitchFamily="34" charset="0"/>
                <a:cs typeface="Times New Roman" panose="02020603050405020304" pitchFamily="18" charset="0"/>
              </a:rPr>
              <a:t>%</a:t>
            </a:r>
            <a:endParaRPr lang="ru-RU" sz="1600" dirty="0">
              <a:solidFill>
                <a:srgbClr val="F1FCFE"/>
              </a:solidFill>
              <a:latin typeface="Franklin Gothic Heavy" panose="020B0903020102020204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0" y="2053002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Franklin Gothic Book" pitchFamily="34" charset="0"/>
                <a:ea typeface="Times New Roman" panose="02020603050405020304" pitchFamily="18" charset="0"/>
              </a:rPr>
              <a:t>Задача 4: Расширение возможностей трудоустройства незанятых инвалидов </a:t>
            </a:r>
            <a:endParaRPr lang="ru-RU" sz="1600" b="1" dirty="0" smtClean="0">
              <a:solidFill>
                <a:schemeClr val="accent2">
                  <a:lumMod val="50000"/>
                </a:schemeClr>
              </a:solidFill>
              <a:latin typeface="Franklin Gothic Book" pitchFamily="34" charset="0"/>
              <a:ea typeface="Times New Roman" panose="02020603050405020304" pitchFamily="18" charset="0"/>
            </a:endParaRPr>
          </a:p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Franklin Gothic Book" pitchFamily="34" charset="0"/>
                <a:ea typeface="Times New Roman" panose="02020603050405020304" pitchFamily="18" charset="0"/>
              </a:rPr>
              <a:t>на 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Franklin Gothic Book" pitchFamily="34" charset="0"/>
                <a:ea typeface="Times New Roman" panose="02020603050405020304" pitchFamily="18" charset="0"/>
              </a:rPr>
              <a:t>рынке труда автономного округа, включая создание и развитие </a:t>
            </a:r>
            <a:endParaRPr lang="ru-RU" sz="1600" b="1" dirty="0" smtClean="0">
              <a:solidFill>
                <a:schemeClr val="accent2">
                  <a:lumMod val="50000"/>
                </a:schemeClr>
              </a:solidFill>
              <a:latin typeface="Franklin Gothic Book" pitchFamily="34" charset="0"/>
              <a:ea typeface="Times New Roman" panose="02020603050405020304" pitchFamily="18" charset="0"/>
            </a:endParaRPr>
          </a:p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Franklin Gothic Book" pitchFamily="34" charset="0"/>
                <a:ea typeface="Times New Roman" panose="02020603050405020304" pitchFamily="18" charset="0"/>
              </a:rPr>
              <a:t>системы 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Franklin Gothic Book" pitchFamily="34" charset="0"/>
                <a:ea typeface="Times New Roman" panose="02020603050405020304" pitchFamily="18" charset="0"/>
              </a:rPr>
              <a:t>сопровождения инвалидов при трудоустройстве</a:t>
            </a:r>
          </a:p>
        </p:txBody>
      </p:sp>
    </p:spTree>
    <p:extLst>
      <p:ext uri="{BB962C8B-B14F-4D97-AF65-F5344CB8AC3E}">
        <p14:creationId xmlns:p14="http://schemas.microsoft.com/office/powerpoint/2010/main" val="27927058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3131387" y="2759895"/>
            <a:ext cx="32004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Franklin Gothic Medium" panose="020B0603020102020204" pitchFamily="34" charset="0"/>
              </a:rPr>
              <a:t>Производство и размещение информационных материалов  в СМИ, на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  <a:latin typeface="Franklin Gothic Medium" panose="020B0603020102020204" pitchFamily="34" charset="0"/>
              </a:rPr>
              <a:t>интернет-ресурсах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Franklin Gothic Medium" panose="020B0603020102020204" pitchFamily="34" charset="0"/>
              </a:rPr>
              <a:t>, </a:t>
            </a:r>
          </a:p>
          <a:p>
            <a:endParaRPr lang="ru-RU" sz="1200" dirty="0" smtClean="0">
              <a:solidFill>
                <a:schemeClr val="accent1">
                  <a:lumMod val="50000"/>
                </a:schemeClr>
              </a:solidFill>
              <a:latin typeface="Franklin Gothic Medium" panose="020B0603020102020204" pitchFamily="34" charset="0"/>
            </a:endParaRPr>
          </a:p>
          <a:p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Franklin Gothic Medium" panose="020B0603020102020204" pitchFamily="34" charset="0"/>
              </a:rPr>
              <a:t>Проведение 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Franklin Gothic Medium" panose="020B0603020102020204" pitchFamily="34" charset="0"/>
              </a:rPr>
              <a:t>пресс-конференций, </a:t>
            </a: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Franklin Gothic Medium" panose="020B0603020102020204" pitchFamily="34" charset="0"/>
              </a:rPr>
              <a:t>мероприятий по 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Franklin Gothic Medium" panose="020B0603020102020204" pitchFamily="34" charset="0"/>
              </a:rPr>
              <a:t>презентации подпрограммы</a:t>
            </a:r>
          </a:p>
          <a:p>
            <a:endParaRPr lang="ru-RU" sz="1200" dirty="0" smtClean="0">
              <a:solidFill>
                <a:schemeClr val="accent1">
                  <a:lumMod val="50000"/>
                </a:schemeClr>
              </a:solidFill>
              <a:latin typeface="Franklin Gothic Medium" panose="020B0603020102020204" pitchFamily="34" charset="0"/>
            </a:endParaRPr>
          </a:p>
          <a:p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Franklin Gothic Medium" panose="020B0603020102020204" pitchFamily="34" charset="0"/>
              </a:rPr>
              <a:t>Формирование 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Franklin Gothic Medium" panose="020B0603020102020204" pitchFamily="34" charset="0"/>
              </a:rPr>
              <a:t>и обновление материалов на информационном портале АИС «Соотечественники</a:t>
            </a: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Franklin Gothic Medium" panose="020B0603020102020204" pitchFamily="34" charset="0"/>
              </a:rPr>
              <a:t>»</a:t>
            </a:r>
          </a:p>
          <a:p>
            <a:endParaRPr lang="ru-RU" sz="1200" dirty="0">
              <a:solidFill>
                <a:schemeClr val="accent1">
                  <a:lumMod val="50000"/>
                </a:schemeClr>
              </a:solidFill>
              <a:latin typeface="Franklin Gothic Medium" panose="020B0603020102020204" pitchFamily="34" charset="0"/>
            </a:endParaRPr>
          </a:p>
          <a:p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Franklin Gothic Medium" panose="020B0603020102020204" pitchFamily="34" charset="0"/>
              </a:rPr>
              <a:t>Консультации  </a:t>
            </a: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Franklin Gothic Medium" panose="020B0603020102020204" pitchFamily="34" charset="0"/>
              </a:rPr>
              <a:t>граждан  по 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Franklin Gothic Medium" panose="020B0603020102020204" pitchFamily="34" charset="0"/>
              </a:rPr>
              <a:t>вопросам участия в подпрограмме, жилищному обустройству, предоставлению услуг учреждений дошкольного воспитания, общего и профессионального образования, социального обслуживания, здравоохранения и органов службы </a:t>
            </a: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Franklin Gothic Medium" panose="020B0603020102020204" pitchFamily="34" charset="0"/>
              </a:rPr>
              <a:t>занятости</a:t>
            </a:r>
            <a:endParaRPr lang="ru-RU" sz="1200" dirty="0">
              <a:solidFill>
                <a:schemeClr val="accent1">
                  <a:lumMod val="50000"/>
                </a:schemeClr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470176" y="2718569"/>
            <a:ext cx="2467153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Заместитель директора – начальник управления труда Департамента труда и занятости населения </a:t>
            </a:r>
          </a:p>
          <a:p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Ханты-Мансийского автономного округа – Югры </a:t>
            </a:r>
          </a:p>
          <a:p>
            <a:r>
              <a:rPr lang="ru-RU" sz="1400" dirty="0" err="1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Мокринский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 А. Л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.</a:t>
            </a:r>
          </a:p>
          <a:p>
            <a:endParaRPr lang="ru-RU" sz="1400" dirty="0">
              <a:solidFill>
                <a:schemeClr val="tx2">
                  <a:lumMod val="50000"/>
                </a:schemeClr>
              </a:solidFill>
              <a:latin typeface="Franklin Gothic Medium" pitchFamily="34" charset="0"/>
            </a:endParaRPr>
          </a:p>
          <a:p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И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. о. директора Департамента общественных и внешних связей Ханты-Мансийского автономного округа – Югры </a:t>
            </a:r>
          </a:p>
          <a:p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Орлова М. В. </a:t>
            </a:r>
          </a:p>
          <a:p>
            <a:endParaRPr lang="ru-RU" sz="1400" dirty="0" smtClean="0">
              <a:solidFill>
                <a:schemeClr val="tx2">
                  <a:lumMod val="50000"/>
                </a:schemeClr>
              </a:solidFill>
              <a:latin typeface="Franklin Gothic Medium" pitchFamily="34" charset="0"/>
            </a:endParaRPr>
          </a:p>
          <a:p>
            <a:endParaRPr lang="ru-RU" sz="1400" dirty="0">
              <a:solidFill>
                <a:schemeClr val="tx2">
                  <a:lumMod val="50000"/>
                </a:schemeClr>
              </a:solidFill>
              <a:latin typeface="Franklin Gothic Medium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55650" y="2759948"/>
            <a:ext cx="250427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Franklin Gothic Medium" pitchFamily="34" charset="0"/>
              </a:rPr>
              <a:t>Информационное обеспечение реализации подпрограммы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2834387" y="4203142"/>
            <a:ext cx="322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◌</a:t>
            </a:r>
            <a:endParaRPr lang="ru-RU" dirty="0"/>
          </a:p>
        </p:txBody>
      </p:sp>
      <p:grpSp>
        <p:nvGrpSpPr>
          <p:cNvPr id="2" name="Группа 73"/>
          <p:cNvGrpSpPr/>
          <p:nvPr/>
        </p:nvGrpSpPr>
        <p:grpSpPr>
          <a:xfrm>
            <a:off x="370945" y="1268093"/>
            <a:ext cx="8383818" cy="690112"/>
            <a:chOff x="370945" y="1457865"/>
            <a:chExt cx="8383818" cy="690112"/>
          </a:xfrm>
        </p:grpSpPr>
        <p:sp>
          <p:nvSpPr>
            <p:cNvPr id="50" name="Прямоугольник 49"/>
            <p:cNvSpPr/>
            <p:nvPr/>
          </p:nvSpPr>
          <p:spPr>
            <a:xfrm>
              <a:off x="544388" y="1494660"/>
              <a:ext cx="2280293" cy="601579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Прямоугольник 50"/>
            <p:cNvSpPr/>
            <p:nvPr/>
          </p:nvSpPr>
          <p:spPr>
            <a:xfrm>
              <a:off x="3131387" y="1494658"/>
              <a:ext cx="3010619" cy="60157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Прямоугольник 51"/>
            <p:cNvSpPr/>
            <p:nvPr/>
          </p:nvSpPr>
          <p:spPr>
            <a:xfrm>
              <a:off x="6388327" y="1494658"/>
              <a:ext cx="2366436" cy="601579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Прямоугольник 52"/>
            <p:cNvSpPr/>
            <p:nvPr/>
          </p:nvSpPr>
          <p:spPr>
            <a:xfrm>
              <a:off x="1167628" y="1624964"/>
              <a:ext cx="137441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1600" b="1" dirty="0">
                  <a:solidFill>
                    <a:schemeClr val="bg1"/>
                  </a:solidFill>
                </a:rPr>
                <a:t>Направление</a:t>
              </a:r>
            </a:p>
          </p:txBody>
        </p:sp>
        <p:sp>
          <p:nvSpPr>
            <p:cNvPr id="54" name="Прямоугольник 53"/>
            <p:cNvSpPr/>
            <p:nvPr/>
          </p:nvSpPr>
          <p:spPr>
            <a:xfrm>
              <a:off x="3543861" y="1624964"/>
              <a:ext cx="142058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sz="1600" b="1" dirty="0">
                  <a:solidFill>
                    <a:schemeClr val="bg1"/>
                  </a:solidFill>
                </a:rPr>
                <a:t>Мероприятия</a:t>
              </a:r>
            </a:p>
          </p:txBody>
        </p:sp>
        <p:sp>
          <p:nvSpPr>
            <p:cNvPr id="55" name="Прямоугольник 54"/>
            <p:cNvSpPr/>
            <p:nvPr/>
          </p:nvSpPr>
          <p:spPr>
            <a:xfrm>
              <a:off x="6919346" y="1501854"/>
              <a:ext cx="157575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1600" b="1" dirty="0">
                  <a:solidFill>
                    <a:schemeClr val="bg1"/>
                  </a:solidFill>
                </a:rPr>
                <a:t>Ответственные </a:t>
              </a:r>
              <a:endParaRPr lang="en-US" sz="1600" b="1" dirty="0">
                <a:solidFill>
                  <a:schemeClr val="bg1"/>
                </a:solidFill>
              </a:endParaRPr>
            </a:p>
            <a:p>
              <a:pPr>
                <a:defRPr/>
              </a:pPr>
              <a:r>
                <a:rPr lang="ru-RU" sz="1600" b="1" dirty="0">
                  <a:solidFill>
                    <a:schemeClr val="bg1"/>
                  </a:solidFill>
                </a:rPr>
                <a:t>исполнители</a:t>
              </a:r>
            </a:p>
          </p:txBody>
        </p:sp>
        <p:sp>
          <p:nvSpPr>
            <p:cNvPr id="56" name="Овал 55"/>
            <p:cNvSpPr/>
            <p:nvPr/>
          </p:nvSpPr>
          <p:spPr>
            <a:xfrm>
              <a:off x="370945" y="1466491"/>
              <a:ext cx="681486" cy="681486"/>
            </a:xfrm>
            <a:prstGeom prst="ellipse">
              <a:avLst/>
            </a:prstGeom>
            <a:solidFill>
              <a:srgbClr val="00B05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7" name="Рисунок 5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1906" y="1577452"/>
              <a:ext cx="459564" cy="459564"/>
            </a:xfrm>
            <a:prstGeom prst="rect">
              <a:avLst/>
            </a:prstGeom>
          </p:spPr>
        </p:pic>
        <p:sp>
          <p:nvSpPr>
            <p:cNvPr id="58" name="Овал 57"/>
            <p:cNvSpPr/>
            <p:nvPr/>
          </p:nvSpPr>
          <p:spPr>
            <a:xfrm>
              <a:off x="6236907" y="1457865"/>
              <a:ext cx="681486" cy="68148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9" name="Рисунок 5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2238" y="1573196"/>
              <a:ext cx="450824" cy="450824"/>
            </a:xfrm>
            <a:prstGeom prst="rect">
              <a:avLst/>
            </a:prstGeom>
          </p:spPr>
        </p:pic>
        <p:sp>
          <p:nvSpPr>
            <p:cNvPr id="60" name="Овал 59"/>
            <p:cNvSpPr/>
            <p:nvPr/>
          </p:nvSpPr>
          <p:spPr>
            <a:xfrm>
              <a:off x="2898484" y="1457865"/>
              <a:ext cx="681486" cy="681486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1" name="Рисунок 6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2737" y="1612118"/>
              <a:ext cx="372980" cy="372980"/>
            </a:xfrm>
            <a:prstGeom prst="rect">
              <a:avLst/>
            </a:prstGeom>
          </p:spPr>
        </p:pic>
      </p:grpSp>
      <p:sp>
        <p:nvSpPr>
          <p:cNvPr id="62" name="Прямоугольник 61"/>
          <p:cNvSpPr/>
          <p:nvPr/>
        </p:nvSpPr>
        <p:spPr>
          <a:xfrm>
            <a:off x="0" y="2053002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Franklin Gothic Book" pitchFamily="34" charset="0"/>
                <a:ea typeface="Times New Roman" panose="02020603050405020304" pitchFamily="18" charset="0"/>
              </a:rPr>
              <a:t>Задача 5: Содействие обеспечению потребности экономики автономного округа в квалифицированных кадрах</a:t>
            </a:r>
          </a:p>
        </p:txBody>
      </p:sp>
      <p:sp>
        <p:nvSpPr>
          <p:cNvPr id="63" name="Прямоугольник 62"/>
          <p:cNvSpPr/>
          <p:nvPr/>
        </p:nvSpPr>
        <p:spPr>
          <a:xfrm>
            <a:off x="372139" y="2759217"/>
            <a:ext cx="322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◌</a:t>
            </a:r>
            <a:endParaRPr lang="ru-RU" dirty="0"/>
          </a:p>
        </p:txBody>
      </p:sp>
      <p:sp>
        <p:nvSpPr>
          <p:cNvPr id="64" name="Прямоугольник 63"/>
          <p:cNvSpPr/>
          <p:nvPr/>
        </p:nvSpPr>
        <p:spPr>
          <a:xfrm>
            <a:off x="2833735" y="2759948"/>
            <a:ext cx="322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◌</a:t>
            </a:r>
            <a:endParaRPr lang="ru-RU" dirty="0"/>
          </a:p>
        </p:txBody>
      </p:sp>
      <p:sp>
        <p:nvSpPr>
          <p:cNvPr id="65" name="Прямоугольник 64"/>
          <p:cNvSpPr/>
          <p:nvPr/>
        </p:nvSpPr>
        <p:spPr>
          <a:xfrm>
            <a:off x="6203202" y="2758041"/>
            <a:ext cx="322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◌</a:t>
            </a:r>
            <a:endParaRPr lang="ru-RU" dirty="0"/>
          </a:p>
        </p:txBody>
      </p:sp>
      <p:sp>
        <p:nvSpPr>
          <p:cNvPr id="73" name="TextBox 72"/>
          <p:cNvSpPr txBox="1"/>
          <p:nvPr/>
        </p:nvSpPr>
        <p:spPr>
          <a:xfrm>
            <a:off x="533401" y="103514"/>
            <a:ext cx="86105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FF0000"/>
              </a:buClr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Franklin Gothic Medium" pitchFamily="34" charset="0"/>
              </a:rPr>
              <a:t>Цель 5: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Franklin Gothic Medium" pitchFamily="34" charset="0"/>
              </a:rPr>
              <a:t>Объединение потенциала соотечественников из числа квалифицированных специалистов, проживающих за рубежом, </a:t>
            </a:r>
          </a:p>
          <a:p>
            <a:pPr lvl="0">
              <a:buClr>
                <a:srgbClr val="FF0000"/>
              </a:buClr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Franklin Gothic Medium" pitchFamily="34" charset="0"/>
              </a:rPr>
              <a:t>с потребностями развития автономного округа</a:t>
            </a:r>
          </a:p>
        </p:txBody>
      </p:sp>
      <p:grpSp>
        <p:nvGrpSpPr>
          <p:cNvPr id="3" name="Группа 40">
            <a:extLst>
              <a:ext uri="{FF2B5EF4-FFF2-40B4-BE49-F238E27FC236}">
                <a16:creationId xmlns="" xmlns:a16="http://schemas.microsoft.com/office/drawing/2014/main" id="{8E16E5EF-5174-4874-AA27-C6C775C3F1EF}"/>
              </a:ext>
            </a:extLst>
          </p:cNvPr>
          <p:cNvGrpSpPr/>
          <p:nvPr/>
        </p:nvGrpSpPr>
        <p:grpSpPr>
          <a:xfrm>
            <a:off x="-12192" y="1024906"/>
            <a:ext cx="7859486" cy="89285"/>
            <a:chOff x="947651" y="2754884"/>
            <a:chExt cx="7257566" cy="89285"/>
          </a:xfrm>
        </p:grpSpPr>
        <p:sp>
          <p:nvSpPr>
            <p:cNvPr id="42" name="Прямоугольник 41">
              <a:extLst>
                <a:ext uri="{FF2B5EF4-FFF2-40B4-BE49-F238E27FC236}">
                  <a16:creationId xmlns="" xmlns:a16="http://schemas.microsoft.com/office/drawing/2014/main" id="{4E2B5A3E-6FFC-4081-B893-B7EDC69119F8}"/>
                </a:ext>
              </a:extLst>
            </p:cNvPr>
            <p:cNvSpPr/>
            <p:nvPr/>
          </p:nvSpPr>
          <p:spPr>
            <a:xfrm>
              <a:off x="947651" y="2754884"/>
              <a:ext cx="7257565" cy="52157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Прямоугольник 42">
              <a:extLst>
                <a:ext uri="{FF2B5EF4-FFF2-40B4-BE49-F238E27FC236}">
                  <a16:creationId xmlns="" xmlns:a16="http://schemas.microsoft.com/office/drawing/2014/main" id="{BEEE3D33-4817-4C68-A88A-30ABB99DFE6B}"/>
                </a:ext>
              </a:extLst>
            </p:cNvPr>
            <p:cNvSpPr/>
            <p:nvPr/>
          </p:nvSpPr>
          <p:spPr>
            <a:xfrm flipV="1">
              <a:off x="947651" y="2798450"/>
              <a:ext cx="7257566" cy="45719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44" name="Рисунок 43">
            <a:extLst>
              <a:ext uri="{FF2B5EF4-FFF2-40B4-BE49-F238E27FC236}">
                <a16:creationId xmlns="" xmlns:a16="http://schemas.microsoft.com/office/drawing/2014/main" id="{77F6319B-6507-43D9-BB39-22E0E43247E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3816" y="197643"/>
            <a:ext cx="903513" cy="935598"/>
          </a:xfrm>
          <a:prstGeom prst="rect">
            <a:avLst/>
          </a:prstGeom>
        </p:spPr>
      </p:pic>
      <p:sp>
        <p:nvSpPr>
          <p:cNvPr id="31" name="Прямоугольник 30"/>
          <p:cNvSpPr/>
          <p:nvPr/>
        </p:nvSpPr>
        <p:spPr>
          <a:xfrm>
            <a:off x="2839124" y="3493150"/>
            <a:ext cx="322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◌</a:t>
            </a:r>
            <a:endParaRPr lang="ru-RU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2834387" y="4945853"/>
            <a:ext cx="322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◌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6230083" y="4488284"/>
            <a:ext cx="322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29714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3239227" y="2834636"/>
            <a:ext cx="32004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Franklin Gothic Medium Cond" panose="020B0606030402020204" pitchFamily="34" charset="0"/>
              </a:rPr>
              <a:t>Предоставление участникам государственной программы компенсации расходов по найму жилья</a:t>
            </a:r>
          </a:p>
          <a:p>
            <a:endParaRPr lang="ru-RU" sz="1400" dirty="0" smtClean="0">
              <a:solidFill>
                <a:schemeClr val="accent1">
                  <a:lumMod val="50000"/>
                </a:schemeClr>
              </a:solidFill>
              <a:latin typeface="Franklin Gothic Medium Cond" panose="020B0606030402020204" pitchFamily="34" charset="0"/>
            </a:endParaRPr>
          </a:p>
          <a:p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Franklin Gothic Medium Cond" panose="020B0606030402020204" pitchFamily="34" charset="0"/>
              </a:rPr>
              <a:t>Информирование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Franklin Gothic Medium Cond" panose="020B0606030402020204" pitchFamily="34" charset="0"/>
              </a:rPr>
              <a:t>участников государственной программы по механизму приобретения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Franklin Gothic Medium Cond" panose="020B0606030402020204" pitchFamily="34" charset="0"/>
              </a:rPr>
              <a:t>жилья</a:t>
            </a:r>
          </a:p>
          <a:p>
            <a:endParaRPr lang="ru-RU" sz="1400" dirty="0" smtClean="0">
              <a:solidFill>
                <a:schemeClr val="accent1">
                  <a:lumMod val="50000"/>
                </a:schemeClr>
              </a:solidFill>
              <a:latin typeface="Franklin Gothic Medium Cond" panose="020B0606030402020204" pitchFamily="34" charset="0"/>
            </a:endParaRPr>
          </a:p>
          <a:p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Franklin Gothic Medium Cond" panose="020B0606030402020204" pitchFamily="34" charset="0"/>
              </a:rPr>
              <a:t>Оказание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Franklin Gothic Medium Cond" panose="020B0606030402020204" pitchFamily="34" charset="0"/>
              </a:rPr>
              <a:t>бесплатной медицинской помощи в соответствии с Территориальной программой государственных гарантий бесплатного оказания гражданам Российской Федерации медицинской помощи в автономном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Franklin Gothic Medium Cond" panose="020B0606030402020204" pitchFamily="34" charset="0"/>
              </a:rPr>
              <a:t>округе</a:t>
            </a:r>
            <a:endParaRPr lang="ru-RU" sz="1400" dirty="0">
              <a:solidFill>
                <a:schemeClr val="accent1">
                  <a:lumMod val="50000"/>
                </a:schemeClr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577650" y="2834636"/>
            <a:ext cx="2467153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Заместитель директора – начальник управления труда Департамента труда и занятости населения Ханты-Мансийского автономного округа – </a:t>
            </a:r>
            <a:r>
              <a:rPr lang="ru-RU" sz="1400" dirty="0" err="1" smtClean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Югры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 </a:t>
            </a:r>
          </a:p>
          <a:p>
            <a:r>
              <a:rPr lang="ru-RU" sz="1400" dirty="0" err="1" smtClean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Мокринский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 А.Л.</a:t>
            </a:r>
            <a:endParaRPr lang="ru-RU" sz="1400" dirty="0">
              <a:solidFill>
                <a:schemeClr val="tx2">
                  <a:lumMod val="50000"/>
                </a:schemeClr>
              </a:solidFill>
              <a:latin typeface="Franklin Gothic Medium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11688" y="2833988"/>
            <a:ext cx="250427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Franklin Gothic Medium" pitchFamily="34" charset="0"/>
              </a:rPr>
              <a:t>Содействие обустройству участников государственной программы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2967787" y="4564669"/>
            <a:ext cx="322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◌</a:t>
            </a:r>
            <a:endParaRPr lang="ru-RU" dirty="0"/>
          </a:p>
        </p:txBody>
      </p:sp>
      <p:grpSp>
        <p:nvGrpSpPr>
          <p:cNvPr id="2" name="Группа 73"/>
          <p:cNvGrpSpPr/>
          <p:nvPr/>
        </p:nvGrpSpPr>
        <p:grpSpPr>
          <a:xfrm>
            <a:off x="370945" y="1268093"/>
            <a:ext cx="8383818" cy="690112"/>
            <a:chOff x="370945" y="1457865"/>
            <a:chExt cx="8383818" cy="690112"/>
          </a:xfrm>
        </p:grpSpPr>
        <p:sp>
          <p:nvSpPr>
            <p:cNvPr id="50" name="Прямоугольник 49"/>
            <p:cNvSpPr/>
            <p:nvPr/>
          </p:nvSpPr>
          <p:spPr>
            <a:xfrm>
              <a:off x="544388" y="1494660"/>
              <a:ext cx="2280293" cy="601579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Прямоугольник 50"/>
            <p:cNvSpPr/>
            <p:nvPr/>
          </p:nvSpPr>
          <p:spPr>
            <a:xfrm>
              <a:off x="3131387" y="1494658"/>
              <a:ext cx="3010619" cy="60157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Прямоугольник 51"/>
            <p:cNvSpPr/>
            <p:nvPr/>
          </p:nvSpPr>
          <p:spPr>
            <a:xfrm>
              <a:off x="6388327" y="1494658"/>
              <a:ext cx="2366436" cy="601579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Прямоугольник 52"/>
            <p:cNvSpPr/>
            <p:nvPr/>
          </p:nvSpPr>
          <p:spPr>
            <a:xfrm>
              <a:off x="1167628" y="1624964"/>
              <a:ext cx="137441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1600" b="1" dirty="0">
                  <a:solidFill>
                    <a:schemeClr val="bg1"/>
                  </a:solidFill>
                </a:rPr>
                <a:t>Направление</a:t>
              </a:r>
            </a:p>
          </p:txBody>
        </p:sp>
        <p:sp>
          <p:nvSpPr>
            <p:cNvPr id="54" name="Прямоугольник 53"/>
            <p:cNvSpPr/>
            <p:nvPr/>
          </p:nvSpPr>
          <p:spPr>
            <a:xfrm>
              <a:off x="3543861" y="1624964"/>
              <a:ext cx="142058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sz="1600" b="1" dirty="0">
                  <a:solidFill>
                    <a:schemeClr val="bg1"/>
                  </a:solidFill>
                </a:rPr>
                <a:t>Мероприятия</a:t>
              </a:r>
            </a:p>
          </p:txBody>
        </p:sp>
        <p:sp>
          <p:nvSpPr>
            <p:cNvPr id="55" name="Прямоугольник 54"/>
            <p:cNvSpPr/>
            <p:nvPr/>
          </p:nvSpPr>
          <p:spPr>
            <a:xfrm>
              <a:off x="6919346" y="1501854"/>
              <a:ext cx="157575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1600" b="1" dirty="0">
                  <a:solidFill>
                    <a:schemeClr val="bg1"/>
                  </a:solidFill>
                </a:rPr>
                <a:t>Ответственные </a:t>
              </a:r>
              <a:endParaRPr lang="en-US" sz="1600" b="1" dirty="0">
                <a:solidFill>
                  <a:schemeClr val="bg1"/>
                </a:solidFill>
              </a:endParaRPr>
            </a:p>
            <a:p>
              <a:pPr>
                <a:defRPr/>
              </a:pPr>
              <a:r>
                <a:rPr lang="ru-RU" sz="1600" b="1" dirty="0">
                  <a:solidFill>
                    <a:schemeClr val="bg1"/>
                  </a:solidFill>
                </a:rPr>
                <a:t>исполнители</a:t>
              </a:r>
            </a:p>
          </p:txBody>
        </p:sp>
        <p:sp>
          <p:nvSpPr>
            <p:cNvPr id="56" name="Овал 55"/>
            <p:cNvSpPr/>
            <p:nvPr/>
          </p:nvSpPr>
          <p:spPr>
            <a:xfrm>
              <a:off x="370945" y="1466491"/>
              <a:ext cx="681486" cy="681486"/>
            </a:xfrm>
            <a:prstGeom prst="ellipse">
              <a:avLst/>
            </a:prstGeom>
            <a:solidFill>
              <a:srgbClr val="00B05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7" name="Рисунок 5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1906" y="1577452"/>
              <a:ext cx="459564" cy="459564"/>
            </a:xfrm>
            <a:prstGeom prst="rect">
              <a:avLst/>
            </a:prstGeom>
          </p:spPr>
        </p:pic>
        <p:sp>
          <p:nvSpPr>
            <p:cNvPr id="58" name="Овал 57"/>
            <p:cNvSpPr/>
            <p:nvPr/>
          </p:nvSpPr>
          <p:spPr>
            <a:xfrm>
              <a:off x="6236907" y="1457865"/>
              <a:ext cx="681486" cy="68148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9" name="Рисунок 5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2238" y="1573196"/>
              <a:ext cx="450824" cy="450824"/>
            </a:xfrm>
            <a:prstGeom prst="rect">
              <a:avLst/>
            </a:prstGeom>
          </p:spPr>
        </p:pic>
        <p:sp>
          <p:nvSpPr>
            <p:cNvPr id="60" name="Овал 59"/>
            <p:cNvSpPr/>
            <p:nvPr/>
          </p:nvSpPr>
          <p:spPr>
            <a:xfrm>
              <a:off x="2898484" y="1457865"/>
              <a:ext cx="681486" cy="681486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1" name="Рисунок 6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2737" y="1612118"/>
              <a:ext cx="372980" cy="372980"/>
            </a:xfrm>
            <a:prstGeom prst="rect">
              <a:avLst/>
            </a:prstGeom>
          </p:spPr>
        </p:pic>
      </p:grpSp>
      <p:sp>
        <p:nvSpPr>
          <p:cNvPr id="62" name="Прямоугольник 61"/>
          <p:cNvSpPr/>
          <p:nvPr/>
        </p:nvSpPr>
        <p:spPr>
          <a:xfrm>
            <a:off x="0" y="2053002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Franklin Gothic Book" pitchFamily="34" charset="0"/>
                <a:ea typeface="Times New Roman" panose="02020603050405020304" pitchFamily="18" charset="0"/>
              </a:rPr>
              <a:t>Задача 5: Содействие обеспечению потребности экономики автономного округа в квалифицированных кадрах</a:t>
            </a:r>
          </a:p>
        </p:txBody>
      </p:sp>
      <p:sp>
        <p:nvSpPr>
          <p:cNvPr id="63" name="Прямоугольник 62"/>
          <p:cNvSpPr/>
          <p:nvPr/>
        </p:nvSpPr>
        <p:spPr>
          <a:xfrm>
            <a:off x="433126" y="2839699"/>
            <a:ext cx="322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◌</a:t>
            </a:r>
            <a:endParaRPr lang="ru-RU" dirty="0"/>
          </a:p>
        </p:txBody>
      </p:sp>
      <p:sp>
        <p:nvSpPr>
          <p:cNvPr id="64" name="Прямоугольник 63"/>
          <p:cNvSpPr/>
          <p:nvPr/>
        </p:nvSpPr>
        <p:spPr>
          <a:xfrm>
            <a:off x="2970125" y="2834636"/>
            <a:ext cx="322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◌</a:t>
            </a:r>
            <a:endParaRPr lang="ru-RU" dirty="0"/>
          </a:p>
        </p:txBody>
      </p:sp>
      <p:sp>
        <p:nvSpPr>
          <p:cNvPr id="65" name="Прямоугольник 64"/>
          <p:cNvSpPr/>
          <p:nvPr/>
        </p:nvSpPr>
        <p:spPr>
          <a:xfrm>
            <a:off x="6313046" y="2834636"/>
            <a:ext cx="322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◌</a:t>
            </a:r>
            <a:endParaRPr lang="ru-RU" dirty="0"/>
          </a:p>
        </p:txBody>
      </p:sp>
      <p:sp>
        <p:nvSpPr>
          <p:cNvPr id="73" name="TextBox 72"/>
          <p:cNvSpPr txBox="1"/>
          <p:nvPr/>
        </p:nvSpPr>
        <p:spPr>
          <a:xfrm>
            <a:off x="533401" y="103514"/>
            <a:ext cx="86105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FF0000"/>
              </a:buClr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Franklin Gothic Medium" pitchFamily="34" charset="0"/>
              </a:rPr>
              <a:t>Цель 5: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Franklin Gothic Medium" pitchFamily="34" charset="0"/>
              </a:rPr>
              <a:t>Объединение потенциала соотечественников из числа квалифицированных специалистов, проживающих за рубежом, </a:t>
            </a:r>
          </a:p>
          <a:p>
            <a:pPr lvl="0">
              <a:buClr>
                <a:srgbClr val="FF0000"/>
              </a:buClr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Franklin Gothic Medium" pitchFamily="34" charset="0"/>
              </a:rPr>
              <a:t>с потребностями развития автономного округа</a:t>
            </a:r>
          </a:p>
        </p:txBody>
      </p:sp>
      <p:grpSp>
        <p:nvGrpSpPr>
          <p:cNvPr id="3" name="Группа 40">
            <a:extLst>
              <a:ext uri="{FF2B5EF4-FFF2-40B4-BE49-F238E27FC236}">
                <a16:creationId xmlns="" xmlns:a16="http://schemas.microsoft.com/office/drawing/2014/main" id="{8E16E5EF-5174-4874-AA27-C6C775C3F1EF}"/>
              </a:ext>
            </a:extLst>
          </p:cNvPr>
          <p:cNvGrpSpPr/>
          <p:nvPr/>
        </p:nvGrpSpPr>
        <p:grpSpPr>
          <a:xfrm>
            <a:off x="-12192" y="1024906"/>
            <a:ext cx="7859486" cy="89285"/>
            <a:chOff x="947651" y="2754884"/>
            <a:chExt cx="7257566" cy="89285"/>
          </a:xfrm>
        </p:grpSpPr>
        <p:sp>
          <p:nvSpPr>
            <p:cNvPr id="42" name="Прямоугольник 41">
              <a:extLst>
                <a:ext uri="{FF2B5EF4-FFF2-40B4-BE49-F238E27FC236}">
                  <a16:creationId xmlns="" xmlns:a16="http://schemas.microsoft.com/office/drawing/2014/main" id="{4E2B5A3E-6FFC-4081-B893-B7EDC69119F8}"/>
                </a:ext>
              </a:extLst>
            </p:cNvPr>
            <p:cNvSpPr/>
            <p:nvPr/>
          </p:nvSpPr>
          <p:spPr>
            <a:xfrm>
              <a:off x="947651" y="2754884"/>
              <a:ext cx="7257565" cy="52157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Прямоугольник 42">
              <a:extLst>
                <a:ext uri="{FF2B5EF4-FFF2-40B4-BE49-F238E27FC236}">
                  <a16:creationId xmlns="" xmlns:a16="http://schemas.microsoft.com/office/drawing/2014/main" id="{BEEE3D33-4817-4C68-A88A-30ABB99DFE6B}"/>
                </a:ext>
              </a:extLst>
            </p:cNvPr>
            <p:cNvSpPr/>
            <p:nvPr/>
          </p:nvSpPr>
          <p:spPr>
            <a:xfrm flipV="1">
              <a:off x="947651" y="2798450"/>
              <a:ext cx="7257566" cy="45719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44" name="Рисунок 43">
            <a:extLst>
              <a:ext uri="{FF2B5EF4-FFF2-40B4-BE49-F238E27FC236}">
                <a16:creationId xmlns="" xmlns:a16="http://schemas.microsoft.com/office/drawing/2014/main" id="{77F6319B-6507-43D9-BB39-22E0E43247E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3816" y="197643"/>
            <a:ext cx="903513" cy="935598"/>
          </a:xfrm>
          <a:prstGeom prst="rect">
            <a:avLst/>
          </a:prstGeom>
        </p:spPr>
      </p:pic>
      <p:sp>
        <p:nvSpPr>
          <p:cNvPr id="31" name="Прямоугольник 30"/>
          <p:cNvSpPr/>
          <p:nvPr/>
        </p:nvSpPr>
        <p:spPr>
          <a:xfrm>
            <a:off x="2970125" y="3706174"/>
            <a:ext cx="322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◌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9714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3326101" y="2776201"/>
            <a:ext cx="3200400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Franklin Gothic Medium Cond" panose="020B0606030402020204" pitchFamily="34" charset="0"/>
              </a:rPr>
              <a:t>Формирование банка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Franklin Gothic Medium Cond" panose="020B0606030402020204" pitchFamily="34" charset="0"/>
              </a:rPr>
              <a:t>вакансий, актуализация  и размещение его на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Franklin Gothic Medium Cond" panose="020B0606030402020204" pitchFamily="34" charset="0"/>
              </a:rPr>
              <a:t>интерактивном портале 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  <a:latin typeface="Franklin Gothic Medium Cond" panose="020B0606030402020204" pitchFamily="34" charset="0"/>
              </a:rPr>
              <a:t>Дептруда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Franklin Gothic Medium Cond" panose="020B0606030402020204" pitchFamily="34" charset="0"/>
              </a:rPr>
              <a:t> и занятости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Franklin Gothic Medium Cond" panose="020B0606030402020204" pitchFamily="34" charset="0"/>
              </a:rPr>
              <a:t>Югры</a:t>
            </a:r>
          </a:p>
          <a:p>
            <a:endParaRPr lang="ru-RU" sz="1200" dirty="0" smtClean="0">
              <a:solidFill>
                <a:schemeClr val="accent1">
                  <a:lumMod val="50000"/>
                </a:schemeClr>
              </a:solidFill>
              <a:latin typeface="Franklin Gothic Medium Cond" panose="020B0606030402020204" pitchFamily="34" charset="0"/>
            </a:endParaRPr>
          </a:p>
          <a:p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Franklin Gothic Medium Cond" panose="020B0606030402020204" pitchFamily="34" charset="0"/>
              </a:rPr>
              <a:t>Предоставление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Franklin Gothic Medium Cond" panose="020B0606030402020204" pitchFamily="34" charset="0"/>
              </a:rPr>
              <a:t>государственных услуг в области содействия занятости населения</a:t>
            </a:r>
          </a:p>
          <a:p>
            <a:endParaRPr lang="ru-RU" sz="1400" dirty="0">
              <a:solidFill>
                <a:srgbClr val="FF0000"/>
              </a:solidFill>
              <a:latin typeface="Franklin Gothic Medium" pitchFamily="34" charset="0"/>
            </a:endParaRPr>
          </a:p>
          <a:p>
            <a:endParaRPr lang="ru-RU" sz="1200" dirty="0">
              <a:solidFill>
                <a:schemeClr val="accent1">
                  <a:lumMod val="50000"/>
                </a:schemeClr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577650" y="2712607"/>
            <a:ext cx="2467153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Заместитель директора – начальник управления труда Департамента труда и занятости населения </a:t>
            </a:r>
          </a:p>
          <a:p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Ханты-Мансийского автономного округа – Югры </a:t>
            </a:r>
          </a:p>
          <a:p>
            <a:r>
              <a:rPr lang="ru-RU" sz="1400" dirty="0" err="1" smtClean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Мокринский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 А.Л.</a:t>
            </a:r>
            <a:endParaRPr lang="ru-RU" sz="1400" dirty="0">
              <a:solidFill>
                <a:schemeClr val="tx2">
                  <a:lumMod val="50000"/>
                </a:schemeClr>
              </a:solidFill>
              <a:latin typeface="Franklin Gothic Medium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55650" y="2776905"/>
            <a:ext cx="250427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Franklin Gothic Medium" pitchFamily="34" charset="0"/>
              </a:rPr>
              <a:t>Предоставление участникам государственной программы и членам их семей государственных услуг в области содействия занятости населения</a:t>
            </a:r>
          </a:p>
        </p:txBody>
      </p:sp>
      <p:grpSp>
        <p:nvGrpSpPr>
          <p:cNvPr id="2" name="Группа 73"/>
          <p:cNvGrpSpPr/>
          <p:nvPr/>
        </p:nvGrpSpPr>
        <p:grpSpPr>
          <a:xfrm>
            <a:off x="370945" y="1268093"/>
            <a:ext cx="8383818" cy="690112"/>
            <a:chOff x="370945" y="1457865"/>
            <a:chExt cx="8383818" cy="690112"/>
          </a:xfrm>
        </p:grpSpPr>
        <p:sp>
          <p:nvSpPr>
            <p:cNvPr id="50" name="Прямоугольник 49"/>
            <p:cNvSpPr/>
            <p:nvPr/>
          </p:nvSpPr>
          <p:spPr>
            <a:xfrm>
              <a:off x="544388" y="1494660"/>
              <a:ext cx="2280293" cy="601579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Прямоугольник 50"/>
            <p:cNvSpPr/>
            <p:nvPr/>
          </p:nvSpPr>
          <p:spPr>
            <a:xfrm>
              <a:off x="3131387" y="1494658"/>
              <a:ext cx="3010619" cy="60157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Прямоугольник 51"/>
            <p:cNvSpPr/>
            <p:nvPr/>
          </p:nvSpPr>
          <p:spPr>
            <a:xfrm>
              <a:off x="6388327" y="1494658"/>
              <a:ext cx="2366436" cy="601579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Прямоугольник 52"/>
            <p:cNvSpPr/>
            <p:nvPr/>
          </p:nvSpPr>
          <p:spPr>
            <a:xfrm>
              <a:off x="1167628" y="1624964"/>
              <a:ext cx="137441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1600" b="1" dirty="0">
                  <a:solidFill>
                    <a:schemeClr val="bg1"/>
                  </a:solidFill>
                </a:rPr>
                <a:t>Направление</a:t>
              </a:r>
            </a:p>
          </p:txBody>
        </p:sp>
        <p:sp>
          <p:nvSpPr>
            <p:cNvPr id="54" name="Прямоугольник 53"/>
            <p:cNvSpPr/>
            <p:nvPr/>
          </p:nvSpPr>
          <p:spPr>
            <a:xfrm>
              <a:off x="3543861" y="1624964"/>
              <a:ext cx="142058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sz="1600" b="1" dirty="0">
                  <a:solidFill>
                    <a:schemeClr val="bg1"/>
                  </a:solidFill>
                </a:rPr>
                <a:t>Мероприятия</a:t>
              </a:r>
            </a:p>
          </p:txBody>
        </p:sp>
        <p:sp>
          <p:nvSpPr>
            <p:cNvPr id="55" name="Прямоугольник 54"/>
            <p:cNvSpPr/>
            <p:nvPr/>
          </p:nvSpPr>
          <p:spPr>
            <a:xfrm>
              <a:off x="6919346" y="1501854"/>
              <a:ext cx="157575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1600" b="1" dirty="0">
                  <a:solidFill>
                    <a:schemeClr val="bg1"/>
                  </a:solidFill>
                </a:rPr>
                <a:t>Ответственные </a:t>
              </a:r>
              <a:endParaRPr lang="en-US" sz="1600" b="1" dirty="0">
                <a:solidFill>
                  <a:schemeClr val="bg1"/>
                </a:solidFill>
              </a:endParaRPr>
            </a:p>
            <a:p>
              <a:pPr>
                <a:defRPr/>
              </a:pPr>
              <a:r>
                <a:rPr lang="ru-RU" sz="1600" b="1" dirty="0">
                  <a:solidFill>
                    <a:schemeClr val="bg1"/>
                  </a:solidFill>
                </a:rPr>
                <a:t>исполнители</a:t>
              </a:r>
            </a:p>
          </p:txBody>
        </p:sp>
        <p:sp>
          <p:nvSpPr>
            <p:cNvPr id="56" name="Овал 55"/>
            <p:cNvSpPr/>
            <p:nvPr/>
          </p:nvSpPr>
          <p:spPr>
            <a:xfrm>
              <a:off x="370945" y="1466491"/>
              <a:ext cx="681486" cy="681486"/>
            </a:xfrm>
            <a:prstGeom prst="ellipse">
              <a:avLst/>
            </a:prstGeom>
            <a:solidFill>
              <a:srgbClr val="00B05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7" name="Рисунок 5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1906" y="1577452"/>
              <a:ext cx="459564" cy="459564"/>
            </a:xfrm>
            <a:prstGeom prst="rect">
              <a:avLst/>
            </a:prstGeom>
          </p:spPr>
        </p:pic>
        <p:sp>
          <p:nvSpPr>
            <p:cNvPr id="58" name="Овал 57"/>
            <p:cNvSpPr/>
            <p:nvPr/>
          </p:nvSpPr>
          <p:spPr>
            <a:xfrm>
              <a:off x="6236907" y="1457865"/>
              <a:ext cx="681486" cy="68148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9" name="Рисунок 5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2238" y="1573196"/>
              <a:ext cx="450824" cy="450824"/>
            </a:xfrm>
            <a:prstGeom prst="rect">
              <a:avLst/>
            </a:prstGeom>
          </p:spPr>
        </p:pic>
        <p:sp>
          <p:nvSpPr>
            <p:cNvPr id="60" name="Овал 59"/>
            <p:cNvSpPr/>
            <p:nvPr/>
          </p:nvSpPr>
          <p:spPr>
            <a:xfrm>
              <a:off x="2898484" y="1457865"/>
              <a:ext cx="681486" cy="681486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1" name="Рисунок 6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2737" y="1612118"/>
              <a:ext cx="372980" cy="372980"/>
            </a:xfrm>
            <a:prstGeom prst="rect">
              <a:avLst/>
            </a:prstGeom>
          </p:spPr>
        </p:pic>
      </p:grpSp>
      <p:sp>
        <p:nvSpPr>
          <p:cNvPr id="62" name="Прямоугольник 61"/>
          <p:cNvSpPr/>
          <p:nvPr/>
        </p:nvSpPr>
        <p:spPr>
          <a:xfrm>
            <a:off x="0" y="2053002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Franklin Gothic Book" pitchFamily="34" charset="0"/>
                <a:ea typeface="Times New Roman" panose="02020603050405020304" pitchFamily="18" charset="0"/>
              </a:rPr>
              <a:t>Задача 5: Содействие обеспечению потребности экономики автономного округа в квалифицированных кадрах</a:t>
            </a:r>
          </a:p>
        </p:txBody>
      </p:sp>
      <p:sp>
        <p:nvSpPr>
          <p:cNvPr id="63" name="Прямоугольник 62"/>
          <p:cNvSpPr/>
          <p:nvPr/>
        </p:nvSpPr>
        <p:spPr>
          <a:xfrm>
            <a:off x="395131" y="2795128"/>
            <a:ext cx="322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◌</a:t>
            </a:r>
            <a:endParaRPr lang="ru-RU" dirty="0"/>
          </a:p>
        </p:txBody>
      </p:sp>
      <p:sp>
        <p:nvSpPr>
          <p:cNvPr id="64" name="Прямоугольник 63"/>
          <p:cNvSpPr/>
          <p:nvPr/>
        </p:nvSpPr>
        <p:spPr>
          <a:xfrm>
            <a:off x="3077965" y="2797739"/>
            <a:ext cx="322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◌</a:t>
            </a:r>
            <a:endParaRPr lang="ru-RU" dirty="0"/>
          </a:p>
        </p:txBody>
      </p:sp>
      <p:sp>
        <p:nvSpPr>
          <p:cNvPr id="65" name="Прямоугольник 64"/>
          <p:cNvSpPr/>
          <p:nvPr/>
        </p:nvSpPr>
        <p:spPr>
          <a:xfrm>
            <a:off x="6255126" y="2776201"/>
            <a:ext cx="322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◌</a:t>
            </a:r>
            <a:endParaRPr lang="ru-RU" dirty="0"/>
          </a:p>
        </p:txBody>
      </p:sp>
      <p:sp>
        <p:nvSpPr>
          <p:cNvPr id="73" name="TextBox 72"/>
          <p:cNvSpPr txBox="1"/>
          <p:nvPr/>
        </p:nvSpPr>
        <p:spPr>
          <a:xfrm>
            <a:off x="533401" y="103514"/>
            <a:ext cx="86105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FF0000"/>
              </a:buClr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Franklin Gothic Medium" pitchFamily="34" charset="0"/>
              </a:rPr>
              <a:t>Цель 5: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Franklin Gothic Medium" pitchFamily="34" charset="0"/>
              </a:rPr>
              <a:t>Объединение потенциала соотечественников из числа квалифицированных специалистов, проживающих за рубежом, </a:t>
            </a:r>
          </a:p>
          <a:p>
            <a:pPr lvl="0">
              <a:buClr>
                <a:srgbClr val="FF0000"/>
              </a:buClr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Franklin Gothic Medium" pitchFamily="34" charset="0"/>
              </a:rPr>
              <a:t>с потребностями развития автономного округа</a:t>
            </a:r>
          </a:p>
        </p:txBody>
      </p:sp>
      <p:grpSp>
        <p:nvGrpSpPr>
          <p:cNvPr id="3" name="Группа 40">
            <a:extLst>
              <a:ext uri="{FF2B5EF4-FFF2-40B4-BE49-F238E27FC236}">
                <a16:creationId xmlns="" xmlns:a16="http://schemas.microsoft.com/office/drawing/2014/main" id="{8E16E5EF-5174-4874-AA27-C6C775C3F1EF}"/>
              </a:ext>
            </a:extLst>
          </p:cNvPr>
          <p:cNvGrpSpPr/>
          <p:nvPr/>
        </p:nvGrpSpPr>
        <p:grpSpPr>
          <a:xfrm>
            <a:off x="-12192" y="1024906"/>
            <a:ext cx="7859486" cy="89285"/>
            <a:chOff x="947651" y="2754884"/>
            <a:chExt cx="7257566" cy="89285"/>
          </a:xfrm>
        </p:grpSpPr>
        <p:sp>
          <p:nvSpPr>
            <p:cNvPr id="42" name="Прямоугольник 41">
              <a:extLst>
                <a:ext uri="{FF2B5EF4-FFF2-40B4-BE49-F238E27FC236}">
                  <a16:creationId xmlns="" xmlns:a16="http://schemas.microsoft.com/office/drawing/2014/main" id="{4E2B5A3E-6FFC-4081-B893-B7EDC69119F8}"/>
                </a:ext>
              </a:extLst>
            </p:cNvPr>
            <p:cNvSpPr/>
            <p:nvPr/>
          </p:nvSpPr>
          <p:spPr>
            <a:xfrm>
              <a:off x="947651" y="2754884"/>
              <a:ext cx="7257565" cy="52157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Прямоугольник 42">
              <a:extLst>
                <a:ext uri="{FF2B5EF4-FFF2-40B4-BE49-F238E27FC236}">
                  <a16:creationId xmlns="" xmlns:a16="http://schemas.microsoft.com/office/drawing/2014/main" id="{BEEE3D33-4817-4C68-A88A-30ABB99DFE6B}"/>
                </a:ext>
              </a:extLst>
            </p:cNvPr>
            <p:cNvSpPr/>
            <p:nvPr/>
          </p:nvSpPr>
          <p:spPr>
            <a:xfrm flipV="1">
              <a:off x="947651" y="2798450"/>
              <a:ext cx="7257566" cy="45719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44" name="Рисунок 43">
            <a:extLst>
              <a:ext uri="{FF2B5EF4-FFF2-40B4-BE49-F238E27FC236}">
                <a16:creationId xmlns="" xmlns:a16="http://schemas.microsoft.com/office/drawing/2014/main" id="{77F6319B-6507-43D9-BB39-22E0E43247E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3816" y="197643"/>
            <a:ext cx="903513" cy="935598"/>
          </a:xfrm>
          <a:prstGeom prst="rect">
            <a:avLst/>
          </a:prstGeom>
        </p:spPr>
      </p:pic>
      <p:sp>
        <p:nvSpPr>
          <p:cNvPr id="30" name="Прямоугольник 29"/>
          <p:cNvSpPr/>
          <p:nvPr/>
        </p:nvSpPr>
        <p:spPr>
          <a:xfrm>
            <a:off x="3052737" y="3800794"/>
            <a:ext cx="322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◌</a:t>
            </a:r>
            <a:endParaRPr lang="ru-RU" dirty="0"/>
          </a:p>
        </p:txBody>
      </p:sp>
      <p:sp>
        <p:nvSpPr>
          <p:cNvPr id="31" name="Пятиугольник 30"/>
          <p:cNvSpPr/>
          <p:nvPr/>
        </p:nvSpPr>
        <p:spPr>
          <a:xfrm>
            <a:off x="615950" y="5621009"/>
            <a:ext cx="8146005" cy="836761"/>
          </a:xfrm>
          <a:prstGeom prst="homePlate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" name="TextBox 3"/>
          <p:cNvSpPr txBox="1"/>
          <p:nvPr/>
        </p:nvSpPr>
        <p:spPr>
          <a:xfrm>
            <a:off x="717655" y="5621009"/>
            <a:ext cx="75902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F1FCFE"/>
                </a:solidFill>
                <a:latin typeface="Franklin Gothic Heavy" panose="020B0903020102020204" pitchFamily="34" charset="0"/>
              </a:rPr>
              <a:t>Переселение в автономный округ за 2019-2020 годы </a:t>
            </a:r>
          </a:p>
          <a:p>
            <a:pPr algn="ctr"/>
            <a:r>
              <a:rPr lang="ru-RU" sz="1600" dirty="0" smtClean="0">
                <a:solidFill>
                  <a:srgbClr val="F1FCFE"/>
                </a:solidFill>
                <a:latin typeface="Franklin Gothic Heavy" panose="020B0903020102020204" pitchFamily="34" charset="0"/>
              </a:rPr>
              <a:t>560 соотечественников и членов их семей </a:t>
            </a:r>
          </a:p>
          <a:p>
            <a:pPr algn="ctr"/>
            <a:r>
              <a:rPr lang="ru-RU" sz="1600" dirty="0" smtClean="0">
                <a:solidFill>
                  <a:srgbClr val="F1FCFE"/>
                </a:solidFill>
                <a:latin typeface="Franklin Gothic Heavy" panose="020B0903020102020204" pitchFamily="34" charset="0"/>
              </a:rPr>
              <a:t>(ежегодно 200 участников и 80 членов семей)</a:t>
            </a:r>
            <a:endParaRPr lang="ru-RU" sz="1600" dirty="0">
              <a:solidFill>
                <a:srgbClr val="F1FCFE"/>
              </a:solidFill>
              <a:latin typeface="Franklin Gothic Heavy" panose="020B0903020102020204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9714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655608" y="1751162"/>
            <a:ext cx="7867290" cy="108692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655608" y="3171826"/>
            <a:ext cx="7867290" cy="131101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539750" y="236190"/>
            <a:ext cx="9144000" cy="89620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</a:rPr>
              <a:t>Участие в портфелях проектов, </a:t>
            </a:r>
            <a:b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</a:rPr>
            </a:b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</a:rPr>
              <a:t>направленных на достижение целей </a:t>
            </a:r>
          </a:p>
          <a:p>
            <a:pPr algn="l"/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</a:rPr>
              <a:t>и показателей указа Президента РФ № 204</a:t>
            </a:r>
            <a:endParaRPr lang="en-US" sz="2400" b="1" dirty="0">
              <a:solidFill>
                <a:schemeClr val="accent5">
                  <a:lumMod val="50000"/>
                </a:schemeClr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812147" y="1741109"/>
            <a:ext cx="723119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rgbClr val="F1FCFE"/>
                </a:solidFill>
                <a:latin typeface="Franklin Gothic Heavy" panose="020B0903020102020204" pitchFamily="34" charset="0"/>
              </a:rPr>
              <a:t>Приоритетное направление </a:t>
            </a:r>
            <a:r>
              <a:rPr lang="ru-RU" sz="1600" dirty="0" smtClean="0">
                <a:solidFill>
                  <a:srgbClr val="F1FCFE"/>
                </a:solidFill>
                <a:latin typeface="Franklin Gothic Heavy" panose="020B0903020102020204" pitchFamily="34" charset="0"/>
              </a:rPr>
              <a:t>«Демография»:</a:t>
            </a:r>
            <a:r>
              <a:rPr lang="ru-RU" sz="1600" dirty="0">
                <a:solidFill>
                  <a:srgbClr val="F1FCFE"/>
                </a:solidFill>
                <a:latin typeface="Franklin Gothic Heavy" panose="020B0903020102020204" pitchFamily="34" charset="0"/>
              </a:rPr>
              <a:t/>
            </a:r>
            <a:br>
              <a:rPr lang="ru-RU" sz="1600" dirty="0">
                <a:solidFill>
                  <a:srgbClr val="F1FCFE"/>
                </a:solidFill>
                <a:latin typeface="Franklin Gothic Heavy" panose="020B0903020102020204" pitchFamily="34" charset="0"/>
              </a:rPr>
            </a:br>
            <a:r>
              <a:rPr lang="ru-RU" sz="1600" dirty="0">
                <a:solidFill>
                  <a:srgbClr val="F1FCFE"/>
                </a:solidFill>
                <a:latin typeface="Franklin Gothic Heavy" panose="020B0903020102020204" pitchFamily="34" charset="0"/>
              </a:rPr>
              <a:t>проект </a:t>
            </a:r>
            <a:r>
              <a:rPr lang="ru-RU" sz="1600" dirty="0" smtClean="0">
                <a:solidFill>
                  <a:srgbClr val="F1FCFE"/>
                </a:solidFill>
                <a:latin typeface="Franklin Gothic Heavy" panose="020B0903020102020204" pitchFamily="34" charset="0"/>
              </a:rPr>
              <a:t>«</a:t>
            </a:r>
            <a:r>
              <a:rPr lang="ru-RU" sz="1600" dirty="0">
                <a:solidFill>
                  <a:srgbClr val="F1FCFE"/>
                </a:solidFill>
                <a:latin typeface="Franklin Gothic Heavy" panose="020B0903020102020204" pitchFamily="34" charset="0"/>
              </a:rPr>
              <a:t>Создание условий для осуществления трудовой деятельности женщин с детьми, включая ликвидацию очереди </a:t>
            </a:r>
            <a:endParaRPr lang="ru-RU" sz="1600" dirty="0" smtClean="0">
              <a:solidFill>
                <a:srgbClr val="F1FCFE"/>
              </a:solidFill>
              <a:latin typeface="Franklin Gothic Heavy" panose="020B0903020102020204" pitchFamily="34" charset="0"/>
            </a:endParaRPr>
          </a:p>
          <a:p>
            <a:pPr algn="ctr"/>
            <a:r>
              <a:rPr lang="ru-RU" sz="1600" dirty="0" smtClean="0">
                <a:solidFill>
                  <a:srgbClr val="F1FCFE"/>
                </a:solidFill>
                <a:latin typeface="Franklin Gothic Heavy" panose="020B0903020102020204" pitchFamily="34" charset="0"/>
              </a:rPr>
              <a:t>в </a:t>
            </a:r>
            <a:r>
              <a:rPr lang="ru-RU" sz="1600" dirty="0">
                <a:solidFill>
                  <a:srgbClr val="F1FCFE"/>
                </a:solidFill>
                <a:latin typeface="Franklin Gothic Heavy" panose="020B0903020102020204" pitchFamily="34" charset="0"/>
              </a:rPr>
              <a:t>ясли для детей трех лет</a:t>
            </a:r>
            <a:r>
              <a:rPr lang="ru-RU" sz="1600" dirty="0" smtClean="0">
                <a:solidFill>
                  <a:srgbClr val="F1FCFE"/>
                </a:solidFill>
                <a:latin typeface="Franklin Gothic Heavy" panose="020B0903020102020204" pitchFamily="34" charset="0"/>
              </a:rPr>
              <a:t>»</a:t>
            </a:r>
            <a:endParaRPr lang="ru-RU" sz="1600" dirty="0">
              <a:solidFill>
                <a:srgbClr val="F1FCFE"/>
              </a:solidFill>
              <a:latin typeface="Franklin Gothic Heavy" panose="020B0903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655608" y="3211364"/>
            <a:ext cx="7710751" cy="1146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600" dirty="0" smtClean="0">
                <a:solidFill>
                  <a:srgbClr val="F1FCFE"/>
                </a:solidFill>
                <a:latin typeface="Franklin Gothic Heavy" panose="020B0903020102020204" pitchFamily="34" charset="0"/>
              </a:rPr>
              <a:t>Приоритетное направление  «Повышение производительности труда и поддержка занятости»: портфель проектов «Повышение </a:t>
            </a:r>
            <a:r>
              <a:rPr lang="ru-RU" sz="1600" dirty="0">
                <a:solidFill>
                  <a:srgbClr val="F1FCFE"/>
                </a:solidFill>
                <a:latin typeface="Franklin Gothic Heavy" panose="020B0903020102020204" pitchFamily="34" charset="0"/>
              </a:rPr>
              <a:t>производительности труда и поддержка занятости в Ханты-Мансийском автономном округе – </a:t>
            </a:r>
            <a:r>
              <a:rPr lang="ru-RU" sz="1600" dirty="0" smtClean="0">
                <a:solidFill>
                  <a:srgbClr val="F1FCFE"/>
                </a:solidFill>
                <a:latin typeface="Franklin Gothic Heavy" panose="020B0903020102020204" pitchFamily="34" charset="0"/>
              </a:rPr>
              <a:t>Югре»</a:t>
            </a:r>
            <a:endParaRPr lang="ru-RU" sz="1600" dirty="0">
              <a:solidFill>
                <a:srgbClr val="F1FCFE"/>
              </a:solidFill>
              <a:latin typeface="Franklin Gothic Heavy" panose="020B0903020102020204" pitchFamily="34" charset="0"/>
            </a:endParaRPr>
          </a:p>
        </p:txBody>
      </p:sp>
      <p:grpSp>
        <p:nvGrpSpPr>
          <p:cNvPr id="16" name="Группа 15">
            <a:extLst>
              <a:ext uri="{FF2B5EF4-FFF2-40B4-BE49-F238E27FC236}">
                <a16:creationId xmlns="" xmlns:a16="http://schemas.microsoft.com/office/drawing/2014/main" id="{027F8DED-ABDF-4062-96B2-263C340542B8}"/>
              </a:ext>
            </a:extLst>
          </p:cNvPr>
          <p:cNvGrpSpPr/>
          <p:nvPr/>
        </p:nvGrpSpPr>
        <p:grpSpPr>
          <a:xfrm>
            <a:off x="-12192" y="1209967"/>
            <a:ext cx="7859486" cy="89285"/>
            <a:chOff x="947651" y="2754884"/>
            <a:chExt cx="7257566" cy="89285"/>
          </a:xfrm>
        </p:grpSpPr>
        <p:sp>
          <p:nvSpPr>
            <p:cNvPr id="17" name="Прямоугольник 16">
              <a:extLst>
                <a:ext uri="{FF2B5EF4-FFF2-40B4-BE49-F238E27FC236}">
                  <a16:creationId xmlns="" xmlns:a16="http://schemas.microsoft.com/office/drawing/2014/main" id="{18223DB2-1937-4FB8-B66B-6003CA9703C7}"/>
                </a:ext>
              </a:extLst>
            </p:cNvPr>
            <p:cNvSpPr/>
            <p:nvPr/>
          </p:nvSpPr>
          <p:spPr>
            <a:xfrm>
              <a:off x="947651" y="2754884"/>
              <a:ext cx="7257565" cy="52157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>
              <a:extLst>
                <a:ext uri="{FF2B5EF4-FFF2-40B4-BE49-F238E27FC236}">
                  <a16:creationId xmlns="" xmlns:a16="http://schemas.microsoft.com/office/drawing/2014/main" id="{5E5A9F21-B096-473F-BF75-74072B04A96E}"/>
                </a:ext>
              </a:extLst>
            </p:cNvPr>
            <p:cNvSpPr/>
            <p:nvPr/>
          </p:nvSpPr>
          <p:spPr>
            <a:xfrm flipV="1">
              <a:off x="947651" y="2798450"/>
              <a:ext cx="7257566" cy="45719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3C18D54C-0883-4BD7-A57F-5AA4BF64610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341" y="373179"/>
            <a:ext cx="903513" cy="935598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8037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647701" y="5161088"/>
            <a:ext cx="2262553" cy="1125415"/>
          </a:xfrm>
          <a:prstGeom prst="rect">
            <a:avLst/>
          </a:pr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647701" y="3789493"/>
            <a:ext cx="2262553" cy="1274880"/>
          </a:xfrm>
          <a:prstGeom prst="rect">
            <a:avLst/>
          </a:pr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647701" y="2354014"/>
            <a:ext cx="2262553" cy="1355345"/>
          </a:xfrm>
          <a:prstGeom prst="rect">
            <a:avLst/>
          </a:pr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647701" y="1336433"/>
            <a:ext cx="2262553" cy="932313"/>
          </a:xfrm>
          <a:prstGeom prst="rect">
            <a:avLst/>
          </a:pr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97147" y="61938"/>
            <a:ext cx="8646853" cy="896209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Franklin Gothic Medium" pitchFamily="34" charset="0"/>
              </a:rPr>
              <a:t>Ответственные за реализацию</a:t>
            </a:r>
          </a:p>
          <a:p>
            <a:pPr algn="l"/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Franklin Gothic Medium" pitchFamily="34" charset="0"/>
              </a:rPr>
              <a:t>государственной программы</a:t>
            </a:r>
            <a:endParaRPr lang="en-US" sz="2800" b="1" dirty="0">
              <a:solidFill>
                <a:schemeClr val="accent1">
                  <a:lumMod val="50000"/>
                </a:schemeClr>
              </a:solidFill>
              <a:latin typeface="Franklin Gothic Medium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85801" y="1421825"/>
            <a:ext cx="17207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 smtClean="0">
                <a:solidFill>
                  <a:schemeClr val="tx2">
                    <a:lumMod val="50000"/>
                  </a:schemeClr>
                </a:solidFill>
                <a:latin typeface="Franklin Gothic Book" pitchFamily="34" charset="0"/>
              </a:rPr>
              <a:t>Бухтин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Franklin Gothic Book" pitchFamily="34" charset="0"/>
              </a:rPr>
              <a:t> Г.Ф.</a:t>
            </a:r>
            <a:endParaRPr lang="ru-RU" sz="2000" b="1" dirty="0">
              <a:solidFill>
                <a:schemeClr val="tx2">
                  <a:lumMod val="50000"/>
                </a:schemeClr>
              </a:solidFill>
              <a:latin typeface="Franklin Gothic Book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045962" y="1336433"/>
            <a:ext cx="51189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первый заместитель Губернатора Ханты-Мансийского автономного округа –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Югры</a:t>
            </a:r>
            <a:endParaRPr lang="ru-RU" dirty="0">
              <a:solidFill>
                <a:schemeClr val="tx2">
                  <a:lumMod val="50000"/>
                </a:schemeClr>
              </a:solidFill>
              <a:latin typeface="Franklin Gothic Medium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66750" y="2430691"/>
            <a:ext cx="202882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 smtClean="0">
                <a:solidFill>
                  <a:schemeClr val="tx2">
                    <a:lumMod val="50000"/>
                  </a:schemeClr>
                </a:solidFill>
                <a:latin typeface="Franklin Gothic Book" pitchFamily="34" charset="0"/>
              </a:rPr>
              <a:t>Варлаков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Franklin Gothic Book" pitchFamily="34" charset="0"/>
              </a:rPr>
              <a:t> А.П.</a:t>
            </a:r>
            <a:endParaRPr lang="ru-RU" sz="2000" b="1" dirty="0">
              <a:solidFill>
                <a:schemeClr val="tx2">
                  <a:lumMod val="50000"/>
                </a:schemeClr>
              </a:solidFill>
              <a:latin typeface="Franklin Gothic Book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045962" y="2268746"/>
            <a:ext cx="521383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директор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Департамента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труда и занятости населения Ханты-Мансийского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автономного округа –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Югры</a:t>
            </a:r>
            <a:endParaRPr lang="ru-RU" dirty="0">
              <a:solidFill>
                <a:schemeClr val="tx2">
                  <a:lumMod val="50000"/>
                </a:schemeClr>
              </a:solidFill>
              <a:latin typeface="Franklin Gothic Medium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32766" y="3874545"/>
            <a:ext cx="184768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2000" b="1" dirty="0" err="1" smtClean="0">
                <a:solidFill>
                  <a:schemeClr val="tx2">
                    <a:lumMod val="50000"/>
                  </a:schemeClr>
                </a:solidFill>
                <a:latin typeface="Franklin Gothic Book" pitchFamily="34" charset="0"/>
              </a:rPr>
              <a:t>Беспояско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Franklin Gothic Book" pitchFamily="34" charset="0"/>
              </a:rPr>
              <a:t> В.Л.</a:t>
            </a:r>
            <a:endParaRPr lang="ru-RU" sz="2000" b="1" dirty="0">
              <a:solidFill>
                <a:schemeClr val="tx2">
                  <a:lumMod val="50000"/>
                </a:schemeClr>
              </a:solidFill>
              <a:latin typeface="Franklin Gothic Book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063215" y="3612935"/>
            <a:ext cx="517932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первый заместитель директора Департамента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труда и занятости населения Ханты-Мансийского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автономного округа – Югры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47701" y="5244546"/>
            <a:ext cx="13989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err="1" smtClean="0">
                <a:solidFill>
                  <a:schemeClr val="tx2">
                    <a:lumMod val="50000"/>
                  </a:schemeClr>
                </a:solidFill>
                <a:latin typeface="Franklin Gothic Book" pitchFamily="34" charset="0"/>
              </a:rPr>
              <a:t>Лотова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Franklin Gothic Book" pitchFamily="34" charset="0"/>
              </a:rPr>
              <a:t> С.Т.</a:t>
            </a:r>
            <a:endParaRPr lang="ru-RU" sz="2000" b="1" dirty="0">
              <a:solidFill>
                <a:schemeClr val="tx2">
                  <a:lumMod val="50000"/>
                </a:schemeClr>
              </a:solidFill>
              <a:latin typeface="Franklin Gothic Book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015768" y="4982936"/>
            <a:ext cx="527421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заместитель директора – начальник управления Департамента труда и занятости населения Ханты-Мансийского автономного округа –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Югры</a:t>
            </a:r>
            <a:endParaRPr lang="ru-RU" dirty="0">
              <a:solidFill>
                <a:schemeClr val="tx2">
                  <a:lumMod val="50000"/>
                </a:schemeClr>
              </a:solidFill>
              <a:latin typeface="Franklin Gothic Medium" pitchFamily="34" charset="0"/>
            </a:endParaRPr>
          </a:p>
        </p:txBody>
      </p:sp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AD612274-ED00-4DD9-AC41-35C7C6C672D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1963" y="124514"/>
            <a:ext cx="903513" cy="935598"/>
          </a:xfrm>
          <a:prstGeom prst="rect">
            <a:avLst/>
          </a:prstGeom>
        </p:spPr>
      </p:pic>
      <p:grpSp>
        <p:nvGrpSpPr>
          <p:cNvPr id="35" name="Группа 34">
            <a:extLst>
              <a:ext uri="{FF2B5EF4-FFF2-40B4-BE49-F238E27FC236}">
                <a16:creationId xmlns="" xmlns:a16="http://schemas.microsoft.com/office/drawing/2014/main" id="{ECF62C37-E2BB-4DBB-8005-DED4B6C3F29B}"/>
              </a:ext>
            </a:extLst>
          </p:cNvPr>
          <p:cNvGrpSpPr/>
          <p:nvPr/>
        </p:nvGrpSpPr>
        <p:grpSpPr>
          <a:xfrm>
            <a:off x="0" y="959530"/>
            <a:ext cx="7859486" cy="89285"/>
            <a:chOff x="947651" y="2754884"/>
            <a:chExt cx="7257566" cy="89285"/>
          </a:xfrm>
        </p:grpSpPr>
        <p:sp>
          <p:nvSpPr>
            <p:cNvPr id="36" name="Прямоугольник 35">
              <a:extLst>
                <a:ext uri="{FF2B5EF4-FFF2-40B4-BE49-F238E27FC236}">
                  <a16:creationId xmlns="" xmlns:a16="http://schemas.microsoft.com/office/drawing/2014/main" id="{046A3631-639E-466D-8A77-3657DE9080D8}"/>
                </a:ext>
              </a:extLst>
            </p:cNvPr>
            <p:cNvSpPr/>
            <p:nvPr/>
          </p:nvSpPr>
          <p:spPr>
            <a:xfrm>
              <a:off x="947651" y="2754884"/>
              <a:ext cx="7257565" cy="52157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Прямоугольник 36">
              <a:extLst>
                <a:ext uri="{FF2B5EF4-FFF2-40B4-BE49-F238E27FC236}">
                  <a16:creationId xmlns="" xmlns:a16="http://schemas.microsoft.com/office/drawing/2014/main" id="{E49B628D-02C5-4A3B-B622-8A9166518EC3}"/>
                </a:ext>
              </a:extLst>
            </p:cNvPr>
            <p:cNvSpPr/>
            <p:nvPr/>
          </p:nvSpPr>
          <p:spPr>
            <a:xfrm flipV="1">
              <a:off x="947651" y="2798450"/>
              <a:ext cx="7257566" cy="45719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9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30837FF7-5919-41BF-8DD0-96FAEA1BD99B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9746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613195" y="5295590"/>
            <a:ext cx="2262553" cy="1079327"/>
          </a:xfrm>
          <a:prstGeom prst="rect">
            <a:avLst/>
          </a:pr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13195" y="3855335"/>
            <a:ext cx="2262553" cy="1337767"/>
          </a:xfrm>
          <a:prstGeom prst="rect">
            <a:avLst/>
          </a:pr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58750" y="126920"/>
            <a:ext cx="9144000" cy="89620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600" b="1" dirty="0" smtClean="0">
                <a:solidFill>
                  <a:srgbClr val="002060"/>
                </a:solidFill>
                <a:latin typeface="Franklin Gothic Medium" panose="020B0603020102020204" pitchFamily="34" charset="0"/>
              </a:rPr>
              <a:t>Приоритетное направление</a:t>
            </a:r>
          </a:p>
          <a:p>
            <a:pPr algn="l"/>
            <a:r>
              <a:rPr lang="ru-RU" sz="1600" b="1" dirty="0" smtClean="0">
                <a:solidFill>
                  <a:srgbClr val="002060"/>
                </a:solidFill>
                <a:latin typeface="Franklin Gothic Medium" panose="020B0603020102020204" pitchFamily="34" charset="0"/>
              </a:rPr>
              <a:t>«Демография»: проект «</a:t>
            </a:r>
            <a:r>
              <a:rPr lang="ru-RU" sz="1600" b="1" dirty="0">
                <a:solidFill>
                  <a:srgbClr val="002060"/>
                </a:solidFill>
                <a:latin typeface="Franklin Gothic Medium" panose="020B0603020102020204" pitchFamily="34" charset="0"/>
              </a:rPr>
              <a:t>Создание условий для осуществления </a:t>
            </a:r>
            <a:r>
              <a:rPr lang="ru-RU" sz="1600" b="1" dirty="0" smtClean="0">
                <a:solidFill>
                  <a:srgbClr val="002060"/>
                </a:solidFill>
                <a:latin typeface="Franklin Gothic Medium" panose="020B0603020102020204" pitchFamily="34" charset="0"/>
              </a:rPr>
              <a:t>трудовой</a:t>
            </a:r>
          </a:p>
          <a:p>
            <a:pPr algn="l"/>
            <a:r>
              <a:rPr lang="ru-RU" sz="1600" b="1" dirty="0" smtClean="0">
                <a:solidFill>
                  <a:srgbClr val="002060"/>
                </a:solidFill>
                <a:latin typeface="Franklin Gothic Medium" panose="020B0603020102020204" pitchFamily="34" charset="0"/>
              </a:rPr>
              <a:t>деятельности женщин </a:t>
            </a:r>
            <a:r>
              <a:rPr lang="ru-RU" sz="1600" b="1" dirty="0">
                <a:solidFill>
                  <a:srgbClr val="002060"/>
                </a:solidFill>
                <a:latin typeface="Franklin Gothic Medium" panose="020B0603020102020204" pitchFamily="34" charset="0"/>
              </a:rPr>
              <a:t>с детьми, включая ликвидацию очереди  </a:t>
            </a:r>
            <a:endParaRPr lang="ru-RU" sz="1600" b="1" dirty="0" smtClean="0">
              <a:solidFill>
                <a:srgbClr val="002060"/>
              </a:solidFill>
              <a:latin typeface="Franklin Gothic Medium" panose="020B0603020102020204" pitchFamily="34" charset="0"/>
            </a:endParaRPr>
          </a:p>
          <a:p>
            <a:pPr algn="l"/>
            <a:r>
              <a:rPr lang="ru-RU" sz="1600" b="1" dirty="0" smtClean="0">
                <a:solidFill>
                  <a:srgbClr val="002060"/>
                </a:solidFill>
                <a:latin typeface="Franklin Gothic Medium" panose="020B0603020102020204" pitchFamily="34" charset="0"/>
              </a:rPr>
              <a:t>в </a:t>
            </a:r>
            <a:r>
              <a:rPr lang="ru-RU" sz="1600" b="1" dirty="0">
                <a:solidFill>
                  <a:srgbClr val="002060"/>
                </a:solidFill>
                <a:latin typeface="Franklin Gothic Medium" panose="020B0603020102020204" pitchFamily="34" charset="0"/>
              </a:rPr>
              <a:t>ясли для детей трех лет</a:t>
            </a:r>
            <a:r>
              <a:rPr lang="ru-RU" sz="1600" b="1" dirty="0" smtClean="0">
                <a:solidFill>
                  <a:srgbClr val="002060"/>
                </a:solidFill>
                <a:latin typeface="Franklin Gothic Medium" panose="020B0603020102020204" pitchFamily="34" charset="0"/>
              </a:rPr>
              <a:t>»</a:t>
            </a:r>
            <a:endParaRPr lang="ru-RU" sz="1600" b="1" dirty="0">
              <a:solidFill>
                <a:srgbClr val="002060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47701" y="2776688"/>
            <a:ext cx="2262553" cy="855039"/>
          </a:xfrm>
          <a:prstGeom prst="rect">
            <a:avLst/>
          </a:pr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647701" y="1500327"/>
            <a:ext cx="2262553" cy="1104859"/>
          </a:xfrm>
          <a:prstGeom prst="rect">
            <a:avLst/>
          </a:pr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755650" y="1599547"/>
            <a:ext cx="141372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Руководитель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755650" y="2708505"/>
            <a:ext cx="91300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Куратор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755650" y="3785554"/>
            <a:ext cx="220952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500" dirty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Участники от Департамента </a:t>
            </a:r>
            <a:r>
              <a:rPr lang="ru-RU" sz="1500" dirty="0" smtClean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труда и занятости населения </a:t>
            </a:r>
            <a:r>
              <a:rPr lang="ru-RU" sz="1500" dirty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Ханты-Мансийского автономного округа - Югры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755649" y="5556110"/>
            <a:ext cx="2518913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500" dirty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Общее количество участников проектной команды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3106948" y="1569383"/>
            <a:ext cx="517584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Варлаков Алексей Петрович, 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/>
            </a:r>
            <a:br>
              <a:rPr lang="ru-RU" sz="1600" dirty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</a:b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директор Департамента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труда и занятости населения 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Ханты-Мансийского автономного округа – Югры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3106948" y="2665598"/>
            <a:ext cx="532249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Кольцов Всеволод Станиславович, </a:t>
            </a:r>
            <a:endParaRPr lang="ru-RU" sz="1600" dirty="0">
              <a:solidFill>
                <a:schemeClr val="tx2">
                  <a:lumMod val="50000"/>
                </a:schemeClr>
              </a:solidFill>
              <a:latin typeface="Franklin Gothic Medium" pitchFamily="34" charset="0"/>
            </a:endParaRPr>
          </a:p>
          <a:p>
            <a:pPr lvl="0"/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заместитель Губернатора Ханты-Мансийского 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автономного округа – Югры </a:t>
            </a:r>
            <a:br>
              <a:rPr lang="ru-RU" sz="1600" dirty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</a:br>
            <a:endParaRPr lang="ru-RU" sz="1600" dirty="0">
              <a:solidFill>
                <a:schemeClr val="tx2">
                  <a:lumMod val="50000"/>
                </a:schemeClr>
              </a:solidFill>
              <a:latin typeface="Franklin Gothic Medium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106947" y="3811983"/>
            <a:ext cx="538814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dirty="0" err="1" smtClean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Лотова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 Светлана Тимофеевна, </a:t>
            </a:r>
            <a:endParaRPr lang="ru-RU" sz="1600" dirty="0">
              <a:solidFill>
                <a:schemeClr val="tx2">
                  <a:lumMod val="50000"/>
                </a:schemeClr>
              </a:solidFill>
              <a:latin typeface="Franklin Gothic Medium" pitchFamily="34" charset="0"/>
            </a:endParaRPr>
          </a:p>
          <a:p>
            <a:pPr lvl="0"/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заместитель директора – начальник управления отраслевого планирования, анализа и прогнозирования  Департамента труда и занятости населения  </a:t>
            </a:r>
          </a:p>
          <a:p>
            <a:pPr lvl="0"/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Ханты-Мансийского 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автономного округа – Югры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3138298" y="5609971"/>
            <a:ext cx="564167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18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участников</a:t>
            </a:r>
            <a:endParaRPr lang="ru-RU" sz="1600" dirty="0">
              <a:solidFill>
                <a:schemeClr val="tx2">
                  <a:lumMod val="50000"/>
                </a:schemeClr>
              </a:solidFill>
              <a:latin typeface="Franklin Gothic Medium" pitchFamily="34" charset="0"/>
            </a:endParaRPr>
          </a:p>
        </p:txBody>
      </p:sp>
      <p:grpSp>
        <p:nvGrpSpPr>
          <p:cNvPr id="27" name="Группа 26">
            <a:extLst>
              <a:ext uri="{FF2B5EF4-FFF2-40B4-BE49-F238E27FC236}">
                <a16:creationId xmlns="" xmlns:a16="http://schemas.microsoft.com/office/drawing/2014/main" id="{27A159BC-E518-490E-90B9-2F3D9C20E9E2}"/>
              </a:ext>
            </a:extLst>
          </p:cNvPr>
          <p:cNvGrpSpPr/>
          <p:nvPr/>
        </p:nvGrpSpPr>
        <p:grpSpPr>
          <a:xfrm>
            <a:off x="-12192" y="1177310"/>
            <a:ext cx="7859486" cy="89285"/>
            <a:chOff x="947651" y="2754884"/>
            <a:chExt cx="7257566" cy="89285"/>
          </a:xfrm>
        </p:grpSpPr>
        <p:sp>
          <p:nvSpPr>
            <p:cNvPr id="28" name="Прямоугольник 27">
              <a:extLst>
                <a:ext uri="{FF2B5EF4-FFF2-40B4-BE49-F238E27FC236}">
                  <a16:creationId xmlns="" xmlns:a16="http://schemas.microsoft.com/office/drawing/2014/main" id="{0E055511-A177-4EAA-8A2F-8E1AE4694796}"/>
                </a:ext>
              </a:extLst>
            </p:cNvPr>
            <p:cNvSpPr/>
            <p:nvPr/>
          </p:nvSpPr>
          <p:spPr>
            <a:xfrm>
              <a:off x="947651" y="2754884"/>
              <a:ext cx="7257565" cy="52157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Прямоугольник 28">
              <a:extLst>
                <a:ext uri="{FF2B5EF4-FFF2-40B4-BE49-F238E27FC236}">
                  <a16:creationId xmlns="" xmlns:a16="http://schemas.microsoft.com/office/drawing/2014/main" id="{68C3D988-E9E1-4904-A245-EC9E1C37D2AC}"/>
                </a:ext>
              </a:extLst>
            </p:cNvPr>
            <p:cNvSpPr/>
            <p:nvPr/>
          </p:nvSpPr>
          <p:spPr>
            <a:xfrm flipV="1">
              <a:off x="947651" y="2798450"/>
              <a:ext cx="7257566" cy="45719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30" name="Рисунок 29">
            <a:extLst>
              <a:ext uri="{FF2B5EF4-FFF2-40B4-BE49-F238E27FC236}">
                <a16:creationId xmlns="" xmlns:a16="http://schemas.microsoft.com/office/drawing/2014/main" id="{66858A09-C902-406E-8BC0-C5A676AFB3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341" y="340522"/>
            <a:ext cx="903513" cy="935598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0114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5945EF98-32AA-4B1E-B1FB-563E1A873DE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341" y="416719"/>
            <a:ext cx="903513" cy="935598"/>
          </a:xfrm>
          <a:prstGeom prst="rect">
            <a:avLst/>
          </a:prstGeom>
        </p:spPr>
      </p:pic>
      <p:sp>
        <p:nvSpPr>
          <p:cNvPr id="25" name="Прямоугольник 24"/>
          <p:cNvSpPr/>
          <p:nvPr/>
        </p:nvSpPr>
        <p:spPr>
          <a:xfrm>
            <a:off x="613195" y="5295590"/>
            <a:ext cx="2262553" cy="1079327"/>
          </a:xfrm>
          <a:prstGeom prst="rect">
            <a:avLst/>
          </a:pr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613195" y="3855335"/>
            <a:ext cx="2262553" cy="1337767"/>
          </a:xfrm>
          <a:prstGeom prst="rect">
            <a:avLst/>
          </a:pr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647701" y="2776688"/>
            <a:ext cx="2262553" cy="855039"/>
          </a:xfrm>
          <a:prstGeom prst="rect">
            <a:avLst/>
          </a:pr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647701" y="1500327"/>
            <a:ext cx="2262553" cy="1104859"/>
          </a:xfrm>
          <a:prstGeom prst="rect">
            <a:avLst/>
          </a:pr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755650" y="1569384"/>
            <a:ext cx="141372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Руководитель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755650" y="2750630"/>
            <a:ext cx="91300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Куратор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755650" y="4002507"/>
            <a:ext cx="227737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500" dirty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Участники от Департамента труда и занятости населения Ханты-Мансийского автономного округа - Югры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755650" y="5613816"/>
            <a:ext cx="251891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Общее количество участников проектной команды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3166612" y="1569384"/>
            <a:ext cx="517584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Варлаков Алексей Петрович, </a:t>
            </a:r>
            <a:br>
              <a:rPr lang="ru-RU" sz="1600" dirty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</a:b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директор Департамента труда и занятости населения Ханты-Мансийского автономного округа – Югры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3166612" y="2665598"/>
            <a:ext cx="532249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dirty="0" err="1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Милькис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 Николай Александрович, </a:t>
            </a:r>
            <a:br>
              <a:rPr lang="ru-RU" sz="1600" dirty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</a:b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директор Департамента экономического развития – заместитель Губернатора Ханты-Мансийского автономного округа – Югры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3166613" y="4002507"/>
            <a:ext cx="564167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dirty="0" err="1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Лотова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 Светлана Тимофеевна, </a:t>
            </a:r>
          </a:p>
          <a:p>
            <a:pPr lvl="0"/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заместитель директора – начальник управления отраслевого планирования, анализа и прогнозирования  Департамента труда и занятости населения  </a:t>
            </a:r>
            <a:endParaRPr lang="ru-RU" sz="1600" dirty="0" smtClean="0">
              <a:solidFill>
                <a:schemeClr val="tx2">
                  <a:lumMod val="50000"/>
                </a:schemeClr>
              </a:solidFill>
              <a:latin typeface="Franklin Gothic Medium" pitchFamily="34" charset="0"/>
            </a:endParaRPr>
          </a:p>
          <a:p>
            <a:pPr lvl="0"/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Ханты-Мансийского 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автономного округа – Югры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3166612" y="5690760"/>
            <a:ext cx="564167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11 участников</a:t>
            </a:r>
            <a:endParaRPr lang="ru-RU" sz="1600" dirty="0">
              <a:solidFill>
                <a:schemeClr val="tx2">
                  <a:lumMod val="50000"/>
                </a:schemeClr>
              </a:solidFill>
              <a:latin typeface="Franklin Gothic Medium" pitchFamily="34" charset="0"/>
            </a:endParaRPr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111125" y="263365"/>
            <a:ext cx="9144000" cy="89620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1600" b="1" dirty="0">
                <a:solidFill>
                  <a:srgbClr val="002060"/>
                </a:solidFill>
                <a:latin typeface="Franklin Gothic Medium" panose="020B0603020102020204" pitchFamily="34" charset="0"/>
              </a:rPr>
              <a:t>Приоритетное направление </a:t>
            </a:r>
            <a:r>
              <a:rPr lang="ru-RU" sz="1600" b="1" dirty="0" smtClean="0">
                <a:solidFill>
                  <a:srgbClr val="002060"/>
                </a:solidFill>
                <a:latin typeface="Franklin Gothic Medium" panose="020B0603020102020204" pitchFamily="34" charset="0"/>
              </a:rPr>
              <a:t>«Повышение производительности труда и поддержка занятости»:</a:t>
            </a:r>
            <a:r>
              <a:rPr lang="ru-RU" sz="1600" b="1" dirty="0">
                <a:solidFill>
                  <a:srgbClr val="002060"/>
                </a:solidFill>
                <a:latin typeface="Franklin Gothic Medium" panose="020B0603020102020204" pitchFamily="34" charset="0"/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  <a:latin typeface="Franklin Gothic Medium" panose="020B0603020102020204" pitchFamily="34" charset="0"/>
              </a:rPr>
              <a:t>портфель проектов «</a:t>
            </a:r>
            <a:r>
              <a:rPr lang="ru-RU" sz="1600" b="1" dirty="0">
                <a:solidFill>
                  <a:srgbClr val="002060"/>
                </a:solidFill>
                <a:latin typeface="Franklin Gothic Medium" panose="020B0603020102020204" pitchFamily="34" charset="0"/>
              </a:rPr>
              <a:t>Повышение производительности труда и поддержка </a:t>
            </a:r>
            <a:r>
              <a:rPr lang="ru-RU" sz="1600" b="1" dirty="0" smtClean="0">
                <a:solidFill>
                  <a:srgbClr val="002060"/>
                </a:solidFill>
                <a:latin typeface="Franklin Gothic Medium" panose="020B0603020102020204" pitchFamily="34" charset="0"/>
              </a:rPr>
              <a:t>занятости </a:t>
            </a:r>
          </a:p>
          <a:p>
            <a:pPr algn="l">
              <a:lnSpc>
                <a:spcPct val="100000"/>
              </a:lnSpc>
            </a:pPr>
            <a:r>
              <a:rPr lang="ru-RU" sz="1600" b="1" dirty="0" smtClean="0">
                <a:solidFill>
                  <a:srgbClr val="002060"/>
                </a:solidFill>
                <a:latin typeface="Franklin Gothic Medium" panose="020B0603020102020204" pitchFamily="34" charset="0"/>
              </a:rPr>
              <a:t>в </a:t>
            </a:r>
            <a:r>
              <a:rPr lang="ru-RU" sz="1600" b="1" dirty="0">
                <a:solidFill>
                  <a:srgbClr val="002060"/>
                </a:solidFill>
                <a:latin typeface="Franklin Gothic Medium" panose="020B0603020102020204" pitchFamily="34" charset="0"/>
              </a:rPr>
              <a:t>Ханты-Мансийском автономном округе – Югре</a:t>
            </a:r>
            <a:r>
              <a:rPr lang="ru-RU" sz="1600" b="1" dirty="0" smtClean="0">
                <a:solidFill>
                  <a:srgbClr val="002060"/>
                </a:solidFill>
                <a:latin typeface="Franklin Gothic Medium" panose="020B0603020102020204" pitchFamily="34" charset="0"/>
              </a:rPr>
              <a:t>»</a:t>
            </a:r>
            <a:endParaRPr lang="ru-RU" sz="1600" b="1" dirty="0">
              <a:solidFill>
                <a:srgbClr val="002060"/>
              </a:solidFill>
              <a:latin typeface="Franklin Gothic Medium" panose="020B0603020102020204" pitchFamily="34" charset="0"/>
            </a:endParaRPr>
          </a:p>
        </p:txBody>
      </p:sp>
      <p:grpSp>
        <p:nvGrpSpPr>
          <p:cNvPr id="28" name="Группа 27">
            <a:extLst>
              <a:ext uri="{FF2B5EF4-FFF2-40B4-BE49-F238E27FC236}">
                <a16:creationId xmlns="" xmlns:a16="http://schemas.microsoft.com/office/drawing/2014/main" id="{3FF5FCDD-D075-487A-84CD-5F7E099E2BD7}"/>
              </a:ext>
            </a:extLst>
          </p:cNvPr>
          <p:cNvGrpSpPr/>
          <p:nvPr/>
        </p:nvGrpSpPr>
        <p:grpSpPr>
          <a:xfrm>
            <a:off x="-12192" y="1253507"/>
            <a:ext cx="7859486" cy="89285"/>
            <a:chOff x="947651" y="2754884"/>
            <a:chExt cx="7257566" cy="89285"/>
          </a:xfrm>
        </p:grpSpPr>
        <p:sp>
          <p:nvSpPr>
            <p:cNvPr id="29" name="Прямоугольник 28">
              <a:extLst>
                <a:ext uri="{FF2B5EF4-FFF2-40B4-BE49-F238E27FC236}">
                  <a16:creationId xmlns="" xmlns:a16="http://schemas.microsoft.com/office/drawing/2014/main" id="{4D8EEAF3-CECB-4A01-9B1B-F656288B19D7}"/>
                </a:ext>
              </a:extLst>
            </p:cNvPr>
            <p:cNvSpPr/>
            <p:nvPr/>
          </p:nvSpPr>
          <p:spPr>
            <a:xfrm>
              <a:off x="947651" y="2754884"/>
              <a:ext cx="7257565" cy="52157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Прямоугольник 29">
              <a:extLst>
                <a:ext uri="{FF2B5EF4-FFF2-40B4-BE49-F238E27FC236}">
                  <a16:creationId xmlns="" xmlns:a16="http://schemas.microsoft.com/office/drawing/2014/main" id="{1569BA18-5E00-472A-9352-B1F58A3BB159}"/>
                </a:ext>
              </a:extLst>
            </p:cNvPr>
            <p:cNvSpPr/>
            <p:nvPr/>
          </p:nvSpPr>
          <p:spPr>
            <a:xfrm flipV="1">
              <a:off x="947651" y="2798450"/>
              <a:ext cx="7257566" cy="45719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0114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 25"/>
          <p:cNvSpPr/>
          <p:nvPr/>
        </p:nvSpPr>
        <p:spPr>
          <a:xfrm>
            <a:off x="742591" y="3632687"/>
            <a:ext cx="3105509" cy="226328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>
                <a:latin typeface="Franklin Gothic Medium" panose="020B0603020102020204" pitchFamily="34" charset="0"/>
              </a:rPr>
              <a:t>Стимулирование работодателей за счет предоставления субсидии на организацию рабочих мест на дому для женщин с ребенком в возрасте до 3 лет (дистанционная занятость, семейные детские сады)</a:t>
            </a:r>
            <a:endParaRPr lang="ru-RU" sz="1600" dirty="0">
              <a:solidFill>
                <a:schemeClr val="bg1"/>
              </a:solidFill>
              <a:latin typeface="Franklin Gothic Medium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55650" y="1957892"/>
            <a:ext cx="3092450" cy="110485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>
                <a:latin typeface="Franklin Gothic Medium" panose="020B0603020102020204" pitchFamily="34" charset="0"/>
              </a:rPr>
              <a:t>Создание на базе портала «</a:t>
            </a:r>
            <a:r>
              <a:rPr lang="ru-RU" sz="1600" dirty="0" err="1">
                <a:latin typeface="Franklin Gothic Medium" panose="020B0603020102020204" pitchFamily="34" charset="0"/>
              </a:rPr>
              <a:t>Уберизация</a:t>
            </a:r>
            <a:r>
              <a:rPr lang="ru-RU" sz="1600" dirty="0">
                <a:latin typeface="Franklin Gothic Medium" panose="020B0603020102020204" pitchFamily="34" charset="0"/>
              </a:rPr>
              <a:t>» форума вакансий для дистанционной занятости «</a:t>
            </a:r>
            <a:r>
              <a:rPr lang="ru-RU" sz="1600" dirty="0" err="1">
                <a:latin typeface="Franklin Gothic Medium" panose="020B0603020102020204" pitchFamily="34" charset="0"/>
              </a:rPr>
              <a:t>декретниц</a:t>
            </a:r>
            <a:r>
              <a:rPr lang="ru-RU" sz="1600" dirty="0">
                <a:latin typeface="Franklin Gothic Medium" panose="020B0603020102020204" pitchFamily="34" charset="0"/>
              </a:rPr>
              <a:t>»</a:t>
            </a:r>
            <a:endParaRPr lang="ru-RU" sz="1600" dirty="0">
              <a:solidFill>
                <a:schemeClr val="bg1"/>
              </a:solidFill>
              <a:latin typeface="Franklin Gothic Medium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217776" y="1957892"/>
            <a:ext cx="481192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16000">
              <a:buFont typeface="Wingdings" pitchFamily="2" charset="2"/>
              <a:buChar char="§"/>
            </a:pP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Автор: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Шишкина Ирина Николаевна </a:t>
            </a:r>
          </a:p>
          <a:p>
            <a:pPr lvl="0"/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(г. Ханты-Мансийск), </a:t>
            </a:r>
            <a:r>
              <a:rPr lang="ru-RU" sz="1600" dirty="0" err="1" smtClean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Монахова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 Кира Михайловна (г. </a:t>
            </a:r>
            <a:r>
              <a:rPr lang="ru-RU" sz="1600" dirty="0" err="1" smtClean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Югорск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)</a:t>
            </a:r>
            <a:endParaRPr lang="ru-RU" sz="1600" dirty="0">
              <a:solidFill>
                <a:schemeClr val="tx2">
                  <a:lumMod val="50000"/>
                </a:schemeClr>
              </a:solidFill>
              <a:latin typeface="Franklin Gothic Medium" pitchFamily="34" charset="0"/>
            </a:endParaRPr>
          </a:p>
          <a:p>
            <a:pPr lvl="0" indent="216000">
              <a:buFont typeface="Wingdings" pitchFamily="2" charset="2"/>
              <a:buChar char="§"/>
            </a:pP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Мероприятие: </a:t>
            </a:r>
          </a:p>
          <a:p>
            <a:pPr lvl="0"/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Стратегические 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сессии «Югра – 2024».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4218679" y="3832905"/>
            <a:ext cx="471865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16000">
              <a:buFont typeface="Wingdings" pitchFamily="2" charset="2"/>
              <a:buChar char="§"/>
            </a:pP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Автор: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Рыбальченко Сергей Игоревич </a:t>
            </a:r>
          </a:p>
          <a:p>
            <a:pPr lvl="0"/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(г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.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Москва)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Мероприятие: </a:t>
            </a:r>
          </a:p>
          <a:p>
            <a:pPr lvl="0"/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Стратегические 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сессии «Югра – 2024».</a:t>
            </a:r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539750" y="296572"/>
            <a:ext cx="7508695" cy="89620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</a:rPr>
              <a:t>Предложения представителей общественных организаций и активных граждан, </a:t>
            </a:r>
          </a:p>
          <a:p>
            <a:pPr algn="l">
              <a:lnSpc>
                <a:spcPct val="100000"/>
              </a:lnSpc>
            </a:pP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</a:rPr>
              <a:t>включенные в государственную программу</a:t>
            </a:r>
          </a:p>
        </p:txBody>
      </p:sp>
      <p:grpSp>
        <p:nvGrpSpPr>
          <p:cNvPr id="18" name="Группа 17">
            <a:extLst>
              <a:ext uri="{FF2B5EF4-FFF2-40B4-BE49-F238E27FC236}">
                <a16:creationId xmlns="" xmlns:a16="http://schemas.microsoft.com/office/drawing/2014/main" id="{539571B3-3FBA-438F-AC7B-9E1211B172E6}"/>
              </a:ext>
            </a:extLst>
          </p:cNvPr>
          <p:cNvGrpSpPr/>
          <p:nvPr/>
        </p:nvGrpSpPr>
        <p:grpSpPr>
          <a:xfrm>
            <a:off x="-12192" y="1242619"/>
            <a:ext cx="7859486" cy="89285"/>
            <a:chOff x="947651" y="2754884"/>
            <a:chExt cx="7257566" cy="89285"/>
          </a:xfrm>
        </p:grpSpPr>
        <p:sp>
          <p:nvSpPr>
            <p:cNvPr id="19" name="Прямоугольник 18">
              <a:extLst>
                <a:ext uri="{FF2B5EF4-FFF2-40B4-BE49-F238E27FC236}">
                  <a16:creationId xmlns="" xmlns:a16="http://schemas.microsoft.com/office/drawing/2014/main" id="{6FBFECCB-F5F9-4F64-BC02-FE4F41DE2980}"/>
                </a:ext>
              </a:extLst>
            </p:cNvPr>
            <p:cNvSpPr/>
            <p:nvPr/>
          </p:nvSpPr>
          <p:spPr>
            <a:xfrm>
              <a:off x="947651" y="2754884"/>
              <a:ext cx="7257565" cy="52157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>
              <a:extLst>
                <a:ext uri="{FF2B5EF4-FFF2-40B4-BE49-F238E27FC236}">
                  <a16:creationId xmlns="" xmlns:a16="http://schemas.microsoft.com/office/drawing/2014/main" id="{D7EC49FC-0C34-486F-9ABA-0D826A6E5AE5}"/>
                </a:ext>
              </a:extLst>
            </p:cNvPr>
            <p:cNvSpPr/>
            <p:nvPr/>
          </p:nvSpPr>
          <p:spPr>
            <a:xfrm flipV="1">
              <a:off x="947651" y="2798450"/>
              <a:ext cx="7257566" cy="45719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C876E07B-913F-4EDC-A7BB-F31D060340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3816" y="405831"/>
            <a:ext cx="903513" cy="935598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0114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кругленный прямоугольник 12"/>
          <p:cNvSpPr/>
          <p:nvPr/>
        </p:nvSpPr>
        <p:spPr>
          <a:xfrm>
            <a:off x="2846716" y="2773722"/>
            <a:ext cx="3329797" cy="1944927"/>
          </a:xfrm>
          <a:prstGeom prst="roundRect">
            <a:avLst>
              <a:gd name="adj" fmla="val 1297"/>
            </a:avLst>
          </a:prstGeom>
          <a:solidFill>
            <a:schemeClr val="lt1">
              <a:alpha val="71000"/>
            </a:schemeClr>
          </a:solidFill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atin typeface="Franklin Gothic Medium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79167" y="27941"/>
            <a:ext cx="8204895" cy="89620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</a:rPr>
              <a:t>Карта результатов</a:t>
            </a:r>
            <a:endParaRPr lang="en-US" sz="2400" b="1" dirty="0">
              <a:solidFill>
                <a:schemeClr val="accent5">
                  <a:lumMod val="50000"/>
                </a:schemeClr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626011" y="2978731"/>
            <a:ext cx="373973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Franklin Gothic Medium" pitchFamily="34" charset="0"/>
              </a:rPr>
              <a:t>Общий объём финансирования</a:t>
            </a:r>
          </a:p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Franklin Gothic Medium" pitchFamily="34" charset="0"/>
              </a:rPr>
              <a:t>на период до 2030 года, тыс. рублей: </a:t>
            </a:r>
          </a:p>
          <a:p>
            <a:pPr algn="ctr"/>
            <a:r>
              <a:rPr lang="ru-RU" sz="3400" dirty="0" smtClean="0">
                <a:solidFill>
                  <a:srgbClr val="00B050"/>
                </a:solidFill>
                <a:latin typeface="Franklin Gothic Medium" pitchFamily="34" charset="0"/>
              </a:rPr>
              <a:t>16 037 573,8</a:t>
            </a:r>
            <a:endParaRPr lang="ru-RU" sz="3400" dirty="0">
              <a:solidFill>
                <a:srgbClr val="00B050"/>
              </a:solidFill>
              <a:latin typeface="Franklin Gothic Medium" pitchFamily="34" charset="0"/>
            </a:endParaRPr>
          </a:p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Franklin Gothic Medium" pitchFamily="34" charset="0"/>
              </a:rPr>
              <a:t>из них:</a:t>
            </a:r>
          </a:p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Franklin Gothic Medium" pitchFamily="34" charset="0"/>
              </a:rPr>
              <a:t>2019 год – </a:t>
            </a:r>
            <a:r>
              <a:rPr lang="ru-RU" sz="1400" b="1" dirty="0" smtClean="0">
                <a:solidFill>
                  <a:srgbClr val="00B050"/>
                </a:solidFill>
                <a:latin typeface="Franklin Gothic Medium" pitchFamily="34" charset="0"/>
              </a:rPr>
              <a:t>1 992 574,3 </a:t>
            </a: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Franklin Gothic Medium" pitchFamily="34" charset="0"/>
              </a:rPr>
              <a:t>тыс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Franklin Gothic Medium" pitchFamily="34" charset="0"/>
              </a:rPr>
              <a:t>. рублей;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297569" y="1595944"/>
            <a:ext cx="2338964" cy="1205511"/>
          </a:xfrm>
          <a:prstGeom prst="roundRect">
            <a:avLst>
              <a:gd name="adj" fmla="val 0"/>
            </a:avLst>
          </a:prstGeom>
          <a:solidFill>
            <a:schemeClr val="lt1">
              <a:alpha val="71000"/>
            </a:schemeClr>
          </a:solidFill>
          <a:ln w="28575"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atin typeface="Franklin Gothic Medium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80467" y="1625391"/>
            <a:ext cx="23390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Franklin Gothic Medium" pitchFamily="34" charset="0"/>
              </a:rPr>
              <a:t>Уровень регистрируемой безработицы</a:t>
            </a:r>
            <a:endParaRPr lang="ru-RU" sz="1400" dirty="0">
              <a:solidFill>
                <a:schemeClr val="accent5">
                  <a:lumMod val="50000"/>
                </a:schemeClr>
              </a:solidFill>
              <a:latin typeface="Franklin Gothic Medium" pitchFamily="34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2855344" y="1595887"/>
            <a:ext cx="6005002" cy="1020957"/>
          </a:xfrm>
          <a:prstGeom prst="roundRect">
            <a:avLst>
              <a:gd name="adj" fmla="val 0"/>
            </a:avLst>
          </a:prstGeom>
          <a:solidFill>
            <a:schemeClr val="lt1">
              <a:alpha val="71000"/>
            </a:schemeClr>
          </a:solidFill>
          <a:ln w="28575"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atin typeface="Franklin Gothic Medium" pitchFamily="34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287683" y="3112224"/>
            <a:ext cx="2338964" cy="1332605"/>
          </a:xfrm>
          <a:prstGeom prst="roundRect">
            <a:avLst>
              <a:gd name="adj" fmla="val 0"/>
            </a:avLst>
          </a:prstGeom>
          <a:solidFill>
            <a:schemeClr val="lt1">
              <a:alpha val="71000"/>
            </a:schemeClr>
          </a:solidFill>
          <a:ln w="28575"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atin typeface="Franklin Gothic Medium" pitchFamily="34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6392928" y="2839273"/>
            <a:ext cx="2478992" cy="1878505"/>
          </a:xfrm>
          <a:prstGeom prst="roundRect">
            <a:avLst>
              <a:gd name="adj" fmla="val 0"/>
            </a:avLst>
          </a:prstGeom>
          <a:solidFill>
            <a:schemeClr val="lt1">
              <a:alpha val="71000"/>
            </a:schemeClr>
          </a:solidFill>
          <a:ln w="28575"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atin typeface="Franklin Gothic Medium" pitchFamily="34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6381696" y="4898346"/>
            <a:ext cx="2478650" cy="1751395"/>
          </a:xfrm>
          <a:prstGeom prst="roundRect">
            <a:avLst>
              <a:gd name="adj" fmla="val 0"/>
            </a:avLst>
          </a:prstGeom>
          <a:solidFill>
            <a:schemeClr val="lt1">
              <a:alpha val="71000"/>
            </a:schemeClr>
          </a:solidFill>
          <a:ln w="28575"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atin typeface="Franklin Gothic Medium" pitchFamily="34" charset="0"/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2846717" y="4937397"/>
            <a:ext cx="3347050" cy="1720577"/>
          </a:xfrm>
          <a:prstGeom prst="roundRect">
            <a:avLst>
              <a:gd name="adj" fmla="val 0"/>
            </a:avLst>
          </a:prstGeom>
          <a:solidFill>
            <a:schemeClr val="lt1">
              <a:alpha val="71000"/>
            </a:schemeClr>
          </a:solidFill>
          <a:ln w="28575"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280285" y="4679960"/>
            <a:ext cx="2338964" cy="1548128"/>
          </a:xfrm>
          <a:prstGeom prst="roundRect">
            <a:avLst>
              <a:gd name="adj" fmla="val 0"/>
            </a:avLst>
          </a:prstGeom>
          <a:solidFill>
            <a:schemeClr val="lt1">
              <a:alpha val="71000"/>
            </a:schemeClr>
          </a:solidFill>
          <a:ln w="28575"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atin typeface="Franklin Gothic Medium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6392928" y="4934683"/>
            <a:ext cx="249547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</a:rPr>
              <a:t>Переселение в автономный округ за 2019-2020 годы соотечественников, проживающих за рубежом, и членов их семей</a:t>
            </a:r>
            <a:endParaRPr lang="ru-RU" sz="1400" dirty="0">
              <a:solidFill>
                <a:schemeClr val="accent5">
                  <a:lumMod val="50000"/>
                </a:schemeClr>
              </a:solidFill>
              <a:latin typeface="Franklin Gothic Medium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2812718" y="4996982"/>
            <a:ext cx="338488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</a:rPr>
              <a:t>Удельный вес численности высококвалифицированных работников в общей численности квалифицированных работников в автономном округе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371474" y="4757437"/>
            <a:ext cx="212407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</a:rPr>
              <a:t>Уровень занятости женщин, имеющих детей дошкольного возраста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6476285" y="2901589"/>
            <a:ext cx="231708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</a:rPr>
              <a:t>Доля  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</a:rPr>
              <a:t>трудоустроенных работников 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</a:rPr>
              <a:t>–участников мероприятий по 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</a:rPr>
              <a:t>повышению производительности 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</a:rPr>
              <a:t>труда</a:t>
            </a:r>
            <a:endParaRPr lang="ru-RU" sz="1400" dirty="0">
              <a:solidFill>
                <a:schemeClr val="accent5">
                  <a:lumMod val="50000"/>
                </a:schemeClr>
              </a:solidFill>
              <a:latin typeface="Franklin Gothic Medium" pitchFamily="34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2963174" y="1647370"/>
            <a:ext cx="58301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/>
              <a:t> 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</a:rPr>
              <a:t>Численность  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</a:rPr>
              <a:t>пострадавших в результате несчастных случаев на производстве с утратой трудоспособности на 1 рабочий день и более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255454" y="3117033"/>
            <a:ext cx="2393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</a:rPr>
              <a:t>Доля 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</a:rPr>
              <a:t>работающих инвалидов трудоспособного 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</a:rPr>
              <a:t>возраста</a:t>
            </a:r>
            <a:endParaRPr lang="ru-RU" sz="1400" dirty="0">
              <a:solidFill>
                <a:schemeClr val="accent5">
                  <a:lumMod val="50000"/>
                </a:schemeClr>
              </a:solidFill>
              <a:latin typeface="Franklin Gothic Medium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448255" y="2346444"/>
            <a:ext cx="6832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Franklin Gothic Medium" pitchFamily="34" charset="0"/>
              </a:rPr>
              <a:t>0,50%</a:t>
            </a:r>
            <a:endParaRPr lang="ru-RU" sz="1400" dirty="0">
              <a:solidFill>
                <a:schemeClr val="accent5">
                  <a:lumMod val="50000"/>
                </a:schemeClr>
              </a:solidFill>
              <a:latin typeface="Franklin Gothic Medium" pitchFamily="34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1669049" y="2247390"/>
            <a:ext cx="10223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00B050"/>
                </a:solidFill>
                <a:latin typeface="Franklin Gothic Medium" pitchFamily="34" charset="0"/>
              </a:rPr>
              <a:t>0,47%</a:t>
            </a:r>
            <a:endParaRPr lang="ru-RU" sz="2400" dirty="0">
              <a:solidFill>
                <a:srgbClr val="00B050"/>
              </a:solidFill>
              <a:latin typeface="Franklin Gothic Medium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371474" y="3977096"/>
            <a:ext cx="6832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Franklin Gothic Medium" pitchFamily="34" charset="0"/>
              </a:rPr>
              <a:t>33,2%</a:t>
            </a:r>
            <a:endParaRPr lang="ru-RU" sz="1400" dirty="0">
              <a:solidFill>
                <a:schemeClr val="accent5">
                  <a:lumMod val="50000"/>
                </a:schemeClr>
              </a:solidFill>
              <a:latin typeface="Franklin Gothic Medium" pitchFamily="34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1669049" y="3892803"/>
            <a:ext cx="10304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00B050"/>
                </a:solidFill>
                <a:latin typeface="Franklin Gothic Medium" pitchFamily="34" charset="0"/>
              </a:rPr>
              <a:t>37,0%</a:t>
            </a:r>
            <a:endParaRPr lang="ru-RU" sz="2400" dirty="0">
              <a:solidFill>
                <a:srgbClr val="00B050"/>
              </a:solidFill>
              <a:latin typeface="Franklin Gothic Medium" pitchFamily="34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371474" y="5859733"/>
            <a:ext cx="6832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Franklin Gothic Medium" pitchFamily="34" charset="0"/>
              </a:rPr>
              <a:t>65,8%</a:t>
            </a:r>
            <a:endParaRPr lang="ru-RU" sz="1400" dirty="0">
              <a:solidFill>
                <a:schemeClr val="accent5">
                  <a:lumMod val="50000"/>
                </a:schemeClr>
              </a:solidFill>
              <a:latin typeface="Franklin Gothic Medium" pitchFamily="34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1660457" y="5761921"/>
            <a:ext cx="10390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00B050"/>
                </a:solidFill>
                <a:latin typeface="Franklin Gothic Medium" pitchFamily="34" charset="0"/>
              </a:rPr>
              <a:t>68,5%</a:t>
            </a:r>
            <a:endParaRPr lang="ru-RU" sz="2400" dirty="0">
              <a:solidFill>
                <a:srgbClr val="00B050"/>
              </a:solidFill>
              <a:latin typeface="Franklin Gothic Medium" pitchFamily="34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2963174" y="6329377"/>
            <a:ext cx="6832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Franklin Gothic Medium" pitchFamily="34" charset="0"/>
              </a:rPr>
              <a:t>36,8%</a:t>
            </a:r>
            <a:endParaRPr lang="ru-RU" sz="1400" dirty="0">
              <a:solidFill>
                <a:schemeClr val="accent5">
                  <a:lumMod val="50000"/>
                </a:schemeClr>
              </a:solidFill>
              <a:latin typeface="Franklin Gothic Medium" pitchFamily="34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4913818" y="6175489"/>
            <a:ext cx="10390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00B050"/>
                </a:solidFill>
                <a:latin typeface="Franklin Gothic Medium" pitchFamily="34" charset="0"/>
              </a:rPr>
              <a:t>36,8%</a:t>
            </a:r>
            <a:endParaRPr lang="ru-RU" sz="2400" dirty="0">
              <a:solidFill>
                <a:srgbClr val="00B050"/>
              </a:solidFill>
              <a:latin typeface="Franklin Gothic Medium" pitchFamily="34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6574091" y="6252432"/>
            <a:ext cx="29046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Franklin Gothic Medium" pitchFamily="34" charset="0"/>
              </a:rPr>
              <a:t>0</a:t>
            </a:r>
            <a:endParaRPr lang="ru-RU" sz="1400" dirty="0">
              <a:solidFill>
                <a:schemeClr val="accent5">
                  <a:lumMod val="50000"/>
                </a:schemeClr>
              </a:solidFill>
              <a:latin typeface="Franklin Gothic Medium" pitchFamily="34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8008548" y="6152809"/>
            <a:ext cx="7280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00B050"/>
                </a:solidFill>
                <a:latin typeface="Franklin Gothic Medium" pitchFamily="34" charset="0"/>
              </a:rPr>
              <a:t>560</a:t>
            </a:r>
            <a:endParaRPr lang="ru-RU" sz="2400" dirty="0">
              <a:solidFill>
                <a:srgbClr val="00B050"/>
              </a:solidFill>
              <a:latin typeface="Franklin Gothic Medium" pitchFamily="34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6497148" y="4352479"/>
            <a:ext cx="29046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Franklin Gothic Medium" pitchFamily="34" charset="0"/>
              </a:rPr>
              <a:t>0</a:t>
            </a:r>
          </a:p>
        </p:txBody>
      </p:sp>
      <p:sp>
        <p:nvSpPr>
          <p:cNvPr id="60" name="Прямоугольник 59"/>
          <p:cNvSpPr/>
          <p:nvPr/>
        </p:nvSpPr>
        <p:spPr>
          <a:xfrm>
            <a:off x="7980495" y="4202636"/>
            <a:ext cx="7841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00B050"/>
                </a:solidFill>
                <a:latin typeface="Franklin Gothic Medium" pitchFamily="34" charset="0"/>
              </a:rPr>
              <a:t>90%</a:t>
            </a:r>
            <a:endParaRPr lang="ru-RU" sz="2400" dirty="0">
              <a:solidFill>
                <a:srgbClr val="00B050"/>
              </a:solidFill>
              <a:latin typeface="Franklin Gothic Medium" pitchFamily="34" charset="0"/>
            </a:endParaRPr>
          </a:p>
        </p:txBody>
      </p:sp>
      <p:pic>
        <p:nvPicPr>
          <p:cNvPr id="69" name="Рисунок 6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2449" y="6167509"/>
            <a:ext cx="446965" cy="446965"/>
          </a:xfrm>
          <a:prstGeom prst="rect">
            <a:avLst/>
          </a:prstGeom>
        </p:spPr>
      </p:pic>
      <p:pic>
        <p:nvPicPr>
          <p:cNvPr id="71" name="Рисунок 7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261" y="4209987"/>
            <a:ext cx="446965" cy="446965"/>
          </a:xfrm>
          <a:prstGeom prst="rect">
            <a:avLst/>
          </a:prstGeom>
        </p:spPr>
      </p:pic>
      <p:pic>
        <p:nvPicPr>
          <p:cNvPr id="73" name="Рисунок 7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354" y="6167510"/>
            <a:ext cx="446965" cy="446965"/>
          </a:xfrm>
          <a:prstGeom prst="rect">
            <a:avLst/>
          </a:prstGeom>
        </p:spPr>
      </p:pic>
      <p:grpSp>
        <p:nvGrpSpPr>
          <p:cNvPr id="104" name="Группа 103"/>
          <p:cNvGrpSpPr/>
          <p:nvPr/>
        </p:nvGrpSpPr>
        <p:grpSpPr>
          <a:xfrm>
            <a:off x="4495878" y="2132480"/>
            <a:ext cx="2786572" cy="461665"/>
            <a:chOff x="3804344" y="2085274"/>
            <a:chExt cx="1737083" cy="461665"/>
          </a:xfrm>
        </p:grpSpPr>
        <p:sp>
          <p:nvSpPr>
            <p:cNvPr id="62" name="Прямоугольник 61"/>
            <p:cNvSpPr/>
            <p:nvPr/>
          </p:nvSpPr>
          <p:spPr>
            <a:xfrm>
              <a:off x="3804344" y="2162217"/>
              <a:ext cx="30326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400" dirty="0" smtClean="0">
                  <a:solidFill>
                    <a:schemeClr val="accent5">
                      <a:lumMod val="50000"/>
                    </a:schemeClr>
                  </a:solidFill>
                  <a:latin typeface="Franklin Gothic Medium" pitchFamily="34" charset="0"/>
                </a:rPr>
                <a:t>749</a:t>
              </a:r>
              <a:endParaRPr lang="ru-RU" sz="1400" dirty="0">
                <a:solidFill>
                  <a:schemeClr val="accent5">
                    <a:lumMod val="50000"/>
                  </a:schemeClr>
                </a:solidFill>
                <a:latin typeface="Franklin Gothic Medium" pitchFamily="34" charset="0"/>
              </a:endParaRPr>
            </a:p>
          </p:txBody>
        </p:sp>
        <p:sp>
          <p:nvSpPr>
            <p:cNvPr id="63" name="Прямоугольник 62"/>
            <p:cNvSpPr/>
            <p:nvPr/>
          </p:nvSpPr>
          <p:spPr>
            <a:xfrm>
              <a:off x="4813343" y="2085274"/>
              <a:ext cx="72808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dirty="0" smtClean="0">
                  <a:solidFill>
                    <a:srgbClr val="00B050"/>
                  </a:solidFill>
                  <a:latin typeface="Franklin Gothic Medium" pitchFamily="34" charset="0"/>
                </a:rPr>
                <a:t>690</a:t>
              </a:r>
              <a:endParaRPr lang="ru-RU" sz="2400" dirty="0">
                <a:solidFill>
                  <a:srgbClr val="00B050"/>
                </a:solidFill>
                <a:latin typeface="Franklin Gothic Medium" pitchFamily="34" charset="0"/>
              </a:endParaRPr>
            </a:p>
          </p:txBody>
        </p:sp>
      </p:grpSp>
      <p:pic>
        <p:nvPicPr>
          <p:cNvPr id="76" name="Рисунок 7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295" y="5711544"/>
            <a:ext cx="446965" cy="446965"/>
          </a:xfrm>
          <a:prstGeom prst="rect">
            <a:avLst/>
          </a:prstGeom>
        </p:spPr>
      </p:pic>
      <p:pic>
        <p:nvPicPr>
          <p:cNvPr id="78" name="Рисунок 7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455" y="3907503"/>
            <a:ext cx="446965" cy="446965"/>
          </a:xfrm>
          <a:prstGeom prst="rect">
            <a:avLst/>
          </a:prstGeom>
        </p:spPr>
      </p:pic>
      <p:grpSp>
        <p:nvGrpSpPr>
          <p:cNvPr id="55" name="Группа 54">
            <a:extLst>
              <a:ext uri="{FF2B5EF4-FFF2-40B4-BE49-F238E27FC236}">
                <a16:creationId xmlns="" xmlns:a16="http://schemas.microsoft.com/office/drawing/2014/main" id="{2EA95D50-85BF-4E5B-A1B6-16FB428D6EBE}"/>
              </a:ext>
            </a:extLst>
          </p:cNvPr>
          <p:cNvGrpSpPr/>
          <p:nvPr/>
        </p:nvGrpSpPr>
        <p:grpSpPr>
          <a:xfrm>
            <a:off x="-12192" y="1024906"/>
            <a:ext cx="7859486" cy="89285"/>
            <a:chOff x="947651" y="2754884"/>
            <a:chExt cx="7257566" cy="89285"/>
          </a:xfrm>
        </p:grpSpPr>
        <p:sp>
          <p:nvSpPr>
            <p:cNvPr id="58" name="Прямоугольник 57">
              <a:extLst>
                <a:ext uri="{FF2B5EF4-FFF2-40B4-BE49-F238E27FC236}">
                  <a16:creationId xmlns="" xmlns:a16="http://schemas.microsoft.com/office/drawing/2014/main" id="{1CF208F2-9143-4141-AC47-A0AB4967D7DF}"/>
                </a:ext>
              </a:extLst>
            </p:cNvPr>
            <p:cNvSpPr/>
            <p:nvPr/>
          </p:nvSpPr>
          <p:spPr>
            <a:xfrm>
              <a:off x="947651" y="2754884"/>
              <a:ext cx="7257565" cy="52157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1" name="Прямоугольник 60">
              <a:extLst>
                <a:ext uri="{FF2B5EF4-FFF2-40B4-BE49-F238E27FC236}">
                  <a16:creationId xmlns="" xmlns:a16="http://schemas.microsoft.com/office/drawing/2014/main" id="{FC32EAD5-2317-47E3-9632-A20E23416470}"/>
                </a:ext>
              </a:extLst>
            </p:cNvPr>
            <p:cNvSpPr/>
            <p:nvPr/>
          </p:nvSpPr>
          <p:spPr>
            <a:xfrm flipV="1">
              <a:off x="947651" y="2798450"/>
              <a:ext cx="7257566" cy="45719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64" name="Рисунок 63">
            <a:extLst>
              <a:ext uri="{FF2B5EF4-FFF2-40B4-BE49-F238E27FC236}">
                <a16:creationId xmlns="" xmlns:a16="http://schemas.microsoft.com/office/drawing/2014/main" id="{23F48ABF-8026-4673-AC14-205B9D6133B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341" y="197643"/>
            <a:ext cx="903513" cy="935598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673" y="2273583"/>
            <a:ext cx="447675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3" y="2132480"/>
            <a:ext cx="447675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865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Прямоугольник 93"/>
          <p:cNvSpPr/>
          <p:nvPr/>
        </p:nvSpPr>
        <p:spPr>
          <a:xfrm>
            <a:off x="755650" y="6098321"/>
            <a:ext cx="1446803" cy="36933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>
                <a:latin typeface="Franklin Gothic Medium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7 333,7</a:t>
            </a:r>
            <a:endParaRPr lang="ru-RU" dirty="0">
              <a:latin typeface="Franklin Gothic Medium" pitchFamily="34" charset="0"/>
              <a:cs typeface="Calibri" panose="020F0502020204030204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513408" y="31138"/>
            <a:ext cx="8204895" cy="89620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</a:rPr>
              <a:t>Финансирование госпрограммы, тыс. 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</a:rPr>
              <a:t>рублей</a:t>
            </a:r>
            <a:endParaRPr lang="en-US" sz="2400" b="1" dirty="0">
              <a:solidFill>
                <a:schemeClr val="accent5">
                  <a:lumMod val="50000"/>
                </a:schemeClr>
              </a:solidFill>
              <a:latin typeface="Franklin Gothic Medium" panose="020B0603020102020204" pitchFamily="34" charset="0"/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2515779993"/>
              </p:ext>
            </p:extLst>
          </p:nvPr>
        </p:nvGraphicFramePr>
        <p:xfrm>
          <a:off x="3917550" y="2026105"/>
          <a:ext cx="5218027" cy="46695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6382001"/>
              </p:ext>
            </p:extLst>
          </p:nvPr>
        </p:nvGraphicFramePr>
        <p:xfrm>
          <a:off x="2016390" y="1329731"/>
          <a:ext cx="2679435" cy="524251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7943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79434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500" b="0" dirty="0" smtClean="0"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  <a:cs typeface="Times New Roman" panose="02020603050405020304" pitchFamily="18" charset="0"/>
                        </a:rPr>
                        <a:t>Поддержка занятости населения</a:t>
                      </a:r>
                      <a:endParaRPr lang="ru-RU" sz="1500" b="0" dirty="0">
                        <a:solidFill>
                          <a:schemeClr val="tx1"/>
                        </a:solidFill>
                        <a:effectLst/>
                        <a:latin typeface="Franklin Gothic Medium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2865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500" b="0" dirty="0" smtClean="0"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Предоставление социальных выплат</a:t>
                      </a:r>
                      <a:endParaRPr lang="ru-RU" sz="1500" b="0" dirty="0">
                        <a:solidFill>
                          <a:schemeClr val="tx1"/>
                        </a:solidFill>
                        <a:effectLst/>
                        <a:latin typeface="Franklin Gothic Medium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591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500" b="0" dirty="0" smtClean="0"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Предоставление услуг, исполнение полномочий в сфере труда и занятости населения</a:t>
                      </a:r>
                      <a:endParaRPr lang="ru-RU" sz="1500" b="0" dirty="0">
                        <a:solidFill>
                          <a:schemeClr val="tx1"/>
                        </a:solidFill>
                        <a:effectLst/>
                        <a:latin typeface="Franklin Gothic Medium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2865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500" b="0" dirty="0" smtClean="0"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  <a:cs typeface="Times New Roman" panose="02020603050405020304" pitchFamily="18" charset="0"/>
                        </a:rPr>
                        <a:t>Охрана труда</a:t>
                      </a:r>
                      <a:endParaRPr lang="ru-RU" sz="1500" b="0" dirty="0">
                        <a:solidFill>
                          <a:schemeClr val="tx1"/>
                        </a:solidFill>
                        <a:effectLst/>
                        <a:latin typeface="Franklin Gothic Medium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500" b="0" dirty="0" smtClean="0"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  <a:cs typeface="Times New Roman" panose="02020603050405020304" pitchFamily="18" charset="0"/>
                        </a:rPr>
                        <a:t>Трудовая</a:t>
                      </a:r>
                      <a:r>
                        <a:rPr lang="ru-RU" sz="1500" b="0" baseline="0" dirty="0" smtClean="0"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  <a:cs typeface="Times New Roman" panose="02020603050405020304" pitchFamily="18" charset="0"/>
                        </a:rPr>
                        <a:t> мобильность</a:t>
                      </a:r>
                      <a:endParaRPr lang="ru-RU" sz="1500" b="0" dirty="0">
                        <a:solidFill>
                          <a:schemeClr val="tx1"/>
                        </a:solidFill>
                        <a:effectLst/>
                        <a:latin typeface="Franklin Gothic Medium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1912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500" b="0" dirty="0" smtClean="0"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  <a:ea typeface="+mn-ea"/>
                          <a:cs typeface="Times New Roman" panose="02020603050405020304" pitchFamily="18" charset="0"/>
                        </a:rPr>
                        <a:t>Содействие</a:t>
                      </a:r>
                      <a:r>
                        <a:rPr lang="ru-RU" sz="1500" b="0" baseline="0" dirty="0" smtClean="0"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  <a:ea typeface="+mn-ea"/>
                          <a:cs typeface="Times New Roman" panose="02020603050405020304" pitchFamily="18" charset="0"/>
                        </a:rPr>
                        <a:t> трудоустройству инвалидов</a:t>
                      </a:r>
                      <a:endParaRPr lang="ru-RU" sz="1500" b="0" dirty="0">
                        <a:solidFill>
                          <a:schemeClr val="tx1"/>
                        </a:solidFill>
                        <a:effectLst/>
                        <a:latin typeface="Franklin Gothic Medium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8102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500" b="0" dirty="0" smtClean="0"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  <a:cs typeface="Times New Roman" panose="02020603050405020304" pitchFamily="18" charset="0"/>
                        </a:rPr>
                        <a:t>Переселение соотечественников</a:t>
                      </a:r>
                      <a:endParaRPr lang="ru-RU" sz="1500" b="0" dirty="0">
                        <a:solidFill>
                          <a:schemeClr val="tx1"/>
                        </a:solidFill>
                        <a:effectLst/>
                        <a:latin typeface="Franklin Gothic Medium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8102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500" b="0" dirty="0" smtClean="0"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  <a:cs typeface="Times New Roman" panose="02020603050405020304" pitchFamily="18" charset="0"/>
                        </a:rPr>
                        <a:t>Портфели проектов</a:t>
                      </a:r>
                      <a:endParaRPr lang="ru-RU" sz="1500" b="0" dirty="0">
                        <a:solidFill>
                          <a:schemeClr val="tx1"/>
                        </a:solidFill>
                        <a:effectLst/>
                        <a:latin typeface="Franklin Gothic Medium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17" name="Прямоугольник 16"/>
          <p:cNvSpPr/>
          <p:nvPr/>
        </p:nvSpPr>
        <p:spPr>
          <a:xfrm>
            <a:off x="241540" y="1484564"/>
            <a:ext cx="327804" cy="334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Прямоугольник 82"/>
          <p:cNvSpPr/>
          <p:nvPr/>
        </p:nvSpPr>
        <p:spPr>
          <a:xfrm>
            <a:off x="241497" y="2255739"/>
            <a:ext cx="336430" cy="334002"/>
          </a:xfrm>
          <a:prstGeom prst="rect">
            <a:avLst/>
          </a:prstGeom>
          <a:solidFill>
            <a:srgbClr val="E28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Прямоугольник 83"/>
          <p:cNvSpPr/>
          <p:nvPr/>
        </p:nvSpPr>
        <p:spPr>
          <a:xfrm>
            <a:off x="234354" y="3016465"/>
            <a:ext cx="329778" cy="334002"/>
          </a:xfrm>
          <a:prstGeom prst="rect">
            <a:avLst/>
          </a:prstGeom>
          <a:solidFill>
            <a:srgbClr val="FF33CC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Прямоугольник 84"/>
          <p:cNvSpPr/>
          <p:nvPr/>
        </p:nvSpPr>
        <p:spPr>
          <a:xfrm>
            <a:off x="234354" y="3788736"/>
            <a:ext cx="336430" cy="33400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Прямоугольник 85"/>
          <p:cNvSpPr/>
          <p:nvPr/>
        </p:nvSpPr>
        <p:spPr>
          <a:xfrm>
            <a:off x="235431" y="5485868"/>
            <a:ext cx="328701" cy="334002"/>
          </a:xfrm>
          <a:prstGeom prst="rect">
            <a:avLst/>
          </a:prstGeom>
          <a:solidFill>
            <a:srgbClr val="993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Прямоугольник 86"/>
          <p:cNvSpPr/>
          <p:nvPr/>
        </p:nvSpPr>
        <p:spPr>
          <a:xfrm>
            <a:off x="241497" y="6133651"/>
            <a:ext cx="328701" cy="334002"/>
          </a:xfrm>
          <a:prstGeom prst="rect">
            <a:avLst/>
          </a:prstGeom>
          <a:solidFill>
            <a:srgbClr val="FF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Прямоугольник 89"/>
          <p:cNvSpPr/>
          <p:nvPr/>
        </p:nvSpPr>
        <p:spPr>
          <a:xfrm>
            <a:off x="750804" y="1466182"/>
            <a:ext cx="12355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Franklin Gothic Medium" pitchFamily="34" charset="0"/>
                <a:cs typeface="Calibri" panose="020F0502020204030204" pitchFamily="34" charset="0"/>
              </a:rPr>
              <a:t>358 813,7</a:t>
            </a:r>
            <a:endParaRPr lang="ru-RU" dirty="0">
              <a:latin typeface="Franklin Gothic Medium" pitchFamily="34" charset="0"/>
              <a:cs typeface="Calibri" panose="020F0502020204030204" pitchFamily="34" charset="0"/>
            </a:endParaRPr>
          </a:p>
        </p:txBody>
      </p:sp>
      <p:sp>
        <p:nvSpPr>
          <p:cNvPr id="91" name="Прямоугольник 90"/>
          <p:cNvSpPr/>
          <p:nvPr/>
        </p:nvSpPr>
        <p:spPr>
          <a:xfrm>
            <a:off x="750800" y="4350874"/>
            <a:ext cx="14468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Franklin Gothic Medium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9 319,7</a:t>
            </a:r>
            <a:endParaRPr lang="ru-RU" dirty="0">
              <a:latin typeface="Franklin Gothic Medium" pitchFamily="34" charset="0"/>
              <a:cs typeface="Calibri" panose="020F0502020204030204" pitchFamily="34" charset="0"/>
            </a:endParaRPr>
          </a:p>
        </p:txBody>
      </p:sp>
      <p:sp>
        <p:nvSpPr>
          <p:cNvPr id="92" name="Прямоугольник 91"/>
          <p:cNvSpPr/>
          <p:nvPr/>
        </p:nvSpPr>
        <p:spPr>
          <a:xfrm>
            <a:off x="750799" y="3785560"/>
            <a:ext cx="14468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Franklin Gothic Medium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648 018,1</a:t>
            </a:r>
            <a:endParaRPr lang="ru-RU" dirty="0">
              <a:latin typeface="Franklin Gothic Medium" pitchFamily="34" charset="0"/>
              <a:cs typeface="Calibri" panose="020F0502020204030204" pitchFamily="34" charset="0"/>
            </a:endParaRPr>
          </a:p>
        </p:txBody>
      </p:sp>
      <p:sp>
        <p:nvSpPr>
          <p:cNvPr id="93" name="Прямоугольник 92"/>
          <p:cNvSpPr/>
          <p:nvPr/>
        </p:nvSpPr>
        <p:spPr>
          <a:xfrm>
            <a:off x="750801" y="4920145"/>
            <a:ext cx="14468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Franklin Gothic Medium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28 418,7</a:t>
            </a:r>
            <a:endParaRPr lang="ru-RU" dirty="0">
              <a:latin typeface="Franklin Gothic Medium" pitchFamily="34" charset="0"/>
              <a:cs typeface="Calibri" panose="020F0502020204030204" pitchFamily="34" charset="0"/>
            </a:endParaRPr>
          </a:p>
        </p:txBody>
      </p:sp>
      <p:sp>
        <p:nvSpPr>
          <p:cNvPr id="96" name="Прямоугольник 95"/>
          <p:cNvSpPr/>
          <p:nvPr/>
        </p:nvSpPr>
        <p:spPr>
          <a:xfrm>
            <a:off x="755650" y="5485868"/>
            <a:ext cx="14468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Franklin Gothic Medium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11 086,7</a:t>
            </a:r>
            <a:endParaRPr lang="ru-RU" dirty="0">
              <a:latin typeface="Franklin Gothic Medium" pitchFamily="34" charset="0"/>
              <a:cs typeface="Calibri" panose="020F0502020204030204" pitchFamily="34" charset="0"/>
            </a:endParaRPr>
          </a:p>
        </p:txBody>
      </p: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xmlns="" id="{C7C6CE0A-E69F-4027-BF8B-B33274183080}"/>
              </a:ext>
            </a:extLst>
          </p:cNvPr>
          <p:cNvGrpSpPr/>
          <p:nvPr/>
        </p:nvGrpSpPr>
        <p:grpSpPr>
          <a:xfrm>
            <a:off x="-12192" y="1024906"/>
            <a:ext cx="7859486" cy="89285"/>
            <a:chOff x="947651" y="2754884"/>
            <a:chExt cx="7257566" cy="89285"/>
          </a:xfrm>
        </p:grpSpPr>
        <p:sp>
          <p:nvSpPr>
            <p:cNvPr id="30" name="Прямоугольник 29">
              <a:extLst>
                <a:ext uri="{FF2B5EF4-FFF2-40B4-BE49-F238E27FC236}">
                  <a16:creationId xmlns:a16="http://schemas.microsoft.com/office/drawing/2014/main" xmlns="" id="{5BCF956B-8B98-4760-9B8B-8D944EFE084A}"/>
                </a:ext>
              </a:extLst>
            </p:cNvPr>
            <p:cNvSpPr/>
            <p:nvPr/>
          </p:nvSpPr>
          <p:spPr>
            <a:xfrm>
              <a:off x="947651" y="2754884"/>
              <a:ext cx="7257565" cy="52157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Прямоугольник 30">
              <a:extLst>
                <a:ext uri="{FF2B5EF4-FFF2-40B4-BE49-F238E27FC236}">
                  <a16:creationId xmlns:a16="http://schemas.microsoft.com/office/drawing/2014/main" xmlns="" id="{16E1AAD6-6A42-4921-8BE0-C3245A6BD813}"/>
                </a:ext>
              </a:extLst>
            </p:cNvPr>
            <p:cNvSpPr/>
            <p:nvPr/>
          </p:nvSpPr>
          <p:spPr>
            <a:xfrm flipV="1">
              <a:off x="947651" y="2798450"/>
              <a:ext cx="7257566" cy="45719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aphicFrame>
        <p:nvGraphicFramePr>
          <p:cNvPr id="40" name="Диаграмма 39">
            <a:extLst>
              <a:ext uri="{FF2B5EF4-FFF2-40B4-BE49-F238E27FC236}">
                <a16:creationId xmlns:a16="http://schemas.microsoft.com/office/drawing/2014/main" xmlns="" id="{422B0A89-D7F0-4A1C-8806-D4ABFB9F814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44853753"/>
              </p:ext>
            </p:extLst>
          </p:nvPr>
        </p:nvGraphicFramePr>
        <p:xfrm>
          <a:off x="4031877" y="1133241"/>
          <a:ext cx="5409744" cy="47318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39" name="Рисунок 38">
            <a:extLst>
              <a:ext uri="{FF2B5EF4-FFF2-40B4-BE49-F238E27FC236}">
                <a16:creationId xmlns:a16="http://schemas.microsoft.com/office/drawing/2014/main" xmlns="" id="{D4AFA578-3E5B-4ADD-BE63-A95E94B1D6A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341" y="197643"/>
            <a:ext cx="903513" cy="935598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5804472" y="3430356"/>
            <a:ext cx="18269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B050"/>
                </a:solidFill>
                <a:latin typeface="Franklin Gothic Medium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1 992 574,3</a:t>
            </a:r>
            <a:endParaRPr lang="ru-RU" sz="2400" b="1" dirty="0">
              <a:solidFill>
                <a:srgbClr val="00B050"/>
              </a:solidFill>
              <a:latin typeface="Franklin Gothic Medium" pitchFamily="34" charset="0"/>
              <a:cs typeface="Calibri" panose="020F050202020403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24" name="Прямоугольник 23"/>
          <p:cNvSpPr/>
          <p:nvPr/>
        </p:nvSpPr>
        <p:spPr>
          <a:xfrm>
            <a:off x="235431" y="4350874"/>
            <a:ext cx="336430" cy="33400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241540" y="4955475"/>
            <a:ext cx="336430" cy="33400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750799" y="2255739"/>
            <a:ext cx="12355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Franklin Gothic Medium" pitchFamily="34" charset="0"/>
                <a:cs typeface="Calibri" panose="020F0502020204030204" pitchFamily="34" charset="0"/>
              </a:rPr>
              <a:t>425 072,5</a:t>
            </a:r>
            <a:endParaRPr lang="ru-RU" dirty="0">
              <a:latin typeface="Franklin Gothic Medium" pitchFamily="34" charset="0"/>
              <a:cs typeface="Calibri" panose="020F050202020403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755650" y="3006897"/>
            <a:ext cx="12355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Franklin Gothic Medium" pitchFamily="34" charset="0"/>
                <a:cs typeface="Calibri" panose="020F0502020204030204" pitchFamily="34" charset="0"/>
              </a:rPr>
              <a:t>504 511,2</a:t>
            </a:r>
            <a:endParaRPr lang="ru-RU" dirty="0">
              <a:latin typeface="Franklin Gothic Medium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8612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497147" y="-14262"/>
            <a:ext cx="8646853" cy="89620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Franklin Gothic Medium" pitchFamily="34" charset="0"/>
              </a:rPr>
              <a:t>Цели государственной программы</a:t>
            </a:r>
            <a:endParaRPr lang="en-US" sz="2800" b="1" dirty="0">
              <a:solidFill>
                <a:schemeClr val="accent1">
                  <a:lumMod val="50000"/>
                </a:schemeClr>
              </a:solidFill>
              <a:latin typeface="Franklin Gothic Medium" pitchFamily="34" charset="0"/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2847638" y="1141043"/>
            <a:ext cx="5477774" cy="90244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>
              <a:lnSpc>
                <a:spcPct val="100000"/>
              </a:lnSpc>
              <a:buClr>
                <a:srgbClr val="FF0000"/>
              </a:buClr>
            </a:pP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</a:rPr>
              <a:t>обеспечение в автономном округе государственных гарантий гражданам в области содействия занятости населения и защиты от безработицы</a:t>
            </a:r>
            <a:endParaRPr lang="ru-RU" sz="1800" dirty="0">
              <a:solidFill>
                <a:schemeClr val="tx2">
                  <a:lumMod val="50000"/>
                </a:schemeClr>
              </a:solidFill>
              <a:latin typeface="Franklin Gothic Medium" pitchFamily="34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2213450" y="1458335"/>
            <a:ext cx="336492" cy="299892"/>
            <a:chOff x="2147276" y="1700808"/>
            <a:chExt cx="336492" cy="299892"/>
          </a:xfrm>
          <a:solidFill>
            <a:srgbClr val="00B050"/>
          </a:solidFill>
        </p:grpSpPr>
        <p:sp>
          <p:nvSpPr>
            <p:cNvPr id="10" name="Нашивка 65"/>
            <p:cNvSpPr/>
            <p:nvPr/>
          </p:nvSpPr>
          <p:spPr>
            <a:xfrm>
              <a:off x="2147276" y="1700808"/>
              <a:ext cx="192476" cy="299892"/>
            </a:xfrm>
            <a:prstGeom prst="chevron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4900" tIns="42450" rIns="84900" bIns="42450"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1" name="Нашивка 66"/>
            <p:cNvSpPr/>
            <p:nvPr/>
          </p:nvSpPr>
          <p:spPr>
            <a:xfrm>
              <a:off x="2291292" y="1700808"/>
              <a:ext cx="192476" cy="299892"/>
            </a:xfrm>
            <a:prstGeom prst="chevron">
              <a:avLst/>
            </a:prstGeom>
            <a:grp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4900" tIns="42450" rIns="84900" bIns="42450"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Овал 1"/>
          <p:cNvSpPr/>
          <p:nvPr/>
        </p:nvSpPr>
        <p:spPr>
          <a:xfrm>
            <a:off x="759769" y="1324322"/>
            <a:ext cx="545182" cy="545182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B050"/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Franklin Gothic Heavy" panose="020B0903020102020204" pitchFamily="34" charset="0"/>
              </a:rPr>
              <a:t>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48885" y="1408226"/>
            <a:ext cx="8210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Franklin Gothic Heavy" panose="020B0903020102020204" pitchFamily="34" charset="0"/>
              </a:rPr>
              <a:t>ЦЕЛЬ</a:t>
            </a:r>
          </a:p>
        </p:txBody>
      </p:sp>
      <p:grpSp>
        <p:nvGrpSpPr>
          <p:cNvPr id="21" name="Группа 20"/>
          <p:cNvGrpSpPr/>
          <p:nvPr/>
        </p:nvGrpSpPr>
        <p:grpSpPr>
          <a:xfrm>
            <a:off x="2213450" y="2417292"/>
            <a:ext cx="336492" cy="299892"/>
            <a:chOff x="2147276" y="1700808"/>
            <a:chExt cx="336492" cy="299892"/>
          </a:xfrm>
          <a:solidFill>
            <a:schemeClr val="accent1">
              <a:lumMod val="75000"/>
            </a:schemeClr>
          </a:solidFill>
        </p:grpSpPr>
        <p:sp>
          <p:nvSpPr>
            <p:cNvPr id="22" name="Нашивка 65"/>
            <p:cNvSpPr/>
            <p:nvPr/>
          </p:nvSpPr>
          <p:spPr>
            <a:xfrm>
              <a:off x="2147276" y="1700808"/>
              <a:ext cx="192476" cy="299892"/>
            </a:xfrm>
            <a:prstGeom prst="chevron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4900" tIns="42450" rIns="84900" bIns="42450" rtlCol="0" anchor="ctr"/>
            <a:lstStyle/>
            <a:p>
              <a:pPr algn="ctr"/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23" name="Нашивка 66"/>
            <p:cNvSpPr/>
            <p:nvPr/>
          </p:nvSpPr>
          <p:spPr>
            <a:xfrm>
              <a:off x="2291292" y="1700808"/>
              <a:ext cx="192476" cy="299892"/>
            </a:xfrm>
            <a:prstGeom prst="chevron">
              <a:avLst/>
            </a:prstGeom>
            <a:grp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4900" tIns="42450" rIns="84900" bIns="42450" rtlCol="0" anchor="ctr"/>
            <a:lstStyle/>
            <a:p>
              <a:pPr algn="ctr"/>
              <a:endParaRPr lang="ru-RU" dirty="0">
                <a:solidFill>
                  <a:schemeClr val="bg1"/>
                </a:solidFill>
              </a:endParaRPr>
            </a:p>
          </p:txBody>
        </p:sp>
      </p:grpSp>
      <p:sp>
        <p:nvSpPr>
          <p:cNvPr id="24" name="Овал 23"/>
          <p:cNvSpPr/>
          <p:nvPr/>
        </p:nvSpPr>
        <p:spPr>
          <a:xfrm>
            <a:off x="760828" y="2279877"/>
            <a:ext cx="545182" cy="54518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Franklin Gothic Heavy" panose="020B0903020102020204" pitchFamily="34" charset="0"/>
              </a:rPr>
              <a:t>2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401259" y="2342247"/>
            <a:ext cx="8210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Franklin Gothic Heavy" panose="020B0903020102020204" pitchFamily="34" charset="0"/>
              </a:rPr>
              <a:t>ЦЕЛЬ</a:t>
            </a:r>
          </a:p>
        </p:txBody>
      </p:sp>
      <p:grpSp>
        <p:nvGrpSpPr>
          <p:cNvPr id="31" name="Группа 30"/>
          <p:cNvGrpSpPr/>
          <p:nvPr/>
        </p:nvGrpSpPr>
        <p:grpSpPr>
          <a:xfrm>
            <a:off x="2269944" y="3278862"/>
            <a:ext cx="336492" cy="299892"/>
            <a:chOff x="2147276" y="1700808"/>
            <a:chExt cx="336492" cy="299892"/>
          </a:xfrm>
          <a:solidFill>
            <a:srgbClr val="7030A0"/>
          </a:solidFill>
        </p:grpSpPr>
        <p:sp>
          <p:nvSpPr>
            <p:cNvPr id="32" name="Нашивка 65"/>
            <p:cNvSpPr/>
            <p:nvPr/>
          </p:nvSpPr>
          <p:spPr>
            <a:xfrm>
              <a:off x="2147276" y="1700808"/>
              <a:ext cx="192476" cy="299892"/>
            </a:xfrm>
            <a:prstGeom prst="chevron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4900" tIns="42450" rIns="84900" bIns="42450" rtlCol="0" anchor="ctr"/>
            <a:lstStyle/>
            <a:p>
              <a:pPr algn="ctr"/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33" name="Нашивка 66"/>
            <p:cNvSpPr/>
            <p:nvPr/>
          </p:nvSpPr>
          <p:spPr>
            <a:xfrm>
              <a:off x="2291292" y="1700808"/>
              <a:ext cx="192476" cy="299892"/>
            </a:xfrm>
            <a:prstGeom prst="chevron">
              <a:avLst/>
            </a:prstGeom>
            <a:grpFill/>
            <a:ln w="31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4900" tIns="42450" rIns="84900" bIns="42450" rtlCol="0" anchor="ctr"/>
            <a:lstStyle/>
            <a:p>
              <a:pPr algn="ctr"/>
              <a:endParaRPr lang="ru-RU" dirty="0">
                <a:solidFill>
                  <a:schemeClr val="bg1"/>
                </a:solidFill>
              </a:endParaRPr>
            </a:p>
          </p:txBody>
        </p:sp>
      </p:grpSp>
      <p:sp>
        <p:nvSpPr>
          <p:cNvPr id="34" name="Овал 33"/>
          <p:cNvSpPr/>
          <p:nvPr/>
        </p:nvSpPr>
        <p:spPr>
          <a:xfrm>
            <a:off x="764575" y="3156217"/>
            <a:ext cx="545182" cy="545182"/>
          </a:xfrm>
          <a:prstGeom prst="ellipse">
            <a:avLst/>
          </a:prstGeom>
          <a:solidFill>
            <a:schemeClr val="bg1"/>
          </a:solidFill>
          <a:ln w="28575">
            <a:solidFill>
              <a:srgbClr val="7030A0"/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Franklin Gothic Heavy" panose="020B0903020102020204" pitchFamily="34" charset="0"/>
              </a:rPr>
              <a:t>3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387988" y="3258308"/>
            <a:ext cx="8210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Franklin Gothic Heavy" panose="020B0903020102020204" pitchFamily="34" charset="0"/>
              </a:rPr>
              <a:t>ЦЕЛЬ</a:t>
            </a:r>
          </a:p>
        </p:txBody>
      </p:sp>
      <p:sp>
        <p:nvSpPr>
          <p:cNvPr id="28" name="Объект 2"/>
          <p:cNvSpPr txBox="1">
            <a:spLocks/>
          </p:cNvSpPr>
          <p:nvPr/>
        </p:nvSpPr>
        <p:spPr>
          <a:xfrm>
            <a:off x="2902968" y="2214225"/>
            <a:ext cx="5529532" cy="67648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buClr>
                <a:srgbClr val="FF0000"/>
              </a:buClr>
            </a:pP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</a:rPr>
              <a:t>снижение уровней производственного травматизма и профессиональной заболеваемости</a:t>
            </a:r>
            <a:endParaRPr lang="ru-RU" sz="1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9" name="Объект 2"/>
          <p:cNvSpPr txBox="1">
            <a:spLocks/>
          </p:cNvSpPr>
          <p:nvPr/>
        </p:nvSpPr>
        <p:spPr>
          <a:xfrm>
            <a:off x="2902968" y="2966457"/>
            <a:ext cx="5443221" cy="8662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lnSpc>
                <a:spcPct val="100000"/>
              </a:lnSpc>
              <a:buClr>
                <a:srgbClr val="FF0000"/>
              </a:buClr>
            </a:pP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</a:rPr>
              <a:t>повышение профессиональной конкурентоспособности и трудовой мобильности населения на рынке труда автономного округа</a:t>
            </a:r>
          </a:p>
          <a:p>
            <a:pPr lvl="0" algn="l">
              <a:lnSpc>
                <a:spcPct val="100000"/>
              </a:lnSpc>
              <a:buClr>
                <a:srgbClr val="FF0000"/>
              </a:buClr>
            </a:pPr>
            <a:endParaRPr lang="ru-RU" sz="1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42" name="Группа 41">
            <a:extLst>
              <a:ext uri="{FF2B5EF4-FFF2-40B4-BE49-F238E27FC236}">
                <a16:creationId xmlns="" xmlns:a16="http://schemas.microsoft.com/office/drawing/2014/main" id="{D1C832A0-B704-4DAC-A887-33C365C9CC61}"/>
              </a:ext>
            </a:extLst>
          </p:cNvPr>
          <p:cNvGrpSpPr/>
          <p:nvPr/>
        </p:nvGrpSpPr>
        <p:grpSpPr>
          <a:xfrm>
            <a:off x="0" y="959530"/>
            <a:ext cx="7859486" cy="89285"/>
            <a:chOff x="947651" y="2754884"/>
            <a:chExt cx="7257566" cy="89285"/>
          </a:xfrm>
        </p:grpSpPr>
        <p:sp>
          <p:nvSpPr>
            <p:cNvPr id="43" name="Прямоугольник 42">
              <a:extLst>
                <a:ext uri="{FF2B5EF4-FFF2-40B4-BE49-F238E27FC236}">
                  <a16:creationId xmlns="" xmlns:a16="http://schemas.microsoft.com/office/drawing/2014/main" id="{07582EAA-751A-47BF-9A96-FE8787FF747A}"/>
                </a:ext>
              </a:extLst>
            </p:cNvPr>
            <p:cNvSpPr/>
            <p:nvPr/>
          </p:nvSpPr>
          <p:spPr>
            <a:xfrm>
              <a:off x="947651" y="2754884"/>
              <a:ext cx="7257565" cy="52157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Прямоугольник 43">
              <a:extLst>
                <a:ext uri="{FF2B5EF4-FFF2-40B4-BE49-F238E27FC236}">
                  <a16:creationId xmlns="" xmlns:a16="http://schemas.microsoft.com/office/drawing/2014/main" id="{1DDBB906-6737-434B-986D-5731AE3FD97B}"/>
                </a:ext>
              </a:extLst>
            </p:cNvPr>
            <p:cNvSpPr/>
            <p:nvPr/>
          </p:nvSpPr>
          <p:spPr>
            <a:xfrm flipV="1">
              <a:off x="947651" y="2798450"/>
              <a:ext cx="7257566" cy="45719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45" name="Рисунок 44">
            <a:extLst>
              <a:ext uri="{FF2B5EF4-FFF2-40B4-BE49-F238E27FC236}">
                <a16:creationId xmlns="" xmlns:a16="http://schemas.microsoft.com/office/drawing/2014/main" id="{528A159D-596E-4A6E-9E8E-672D8C2BD6E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232" y="127855"/>
            <a:ext cx="903513" cy="935598"/>
          </a:xfrm>
          <a:prstGeom prst="rect">
            <a:avLst/>
          </a:prstGeom>
        </p:spPr>
      </p:pic>
      <p:sp>
        <p:nvSpPr>
          <p:cNvPr id="26" name="Овал 25"/>
          <p:cNvSpPr/>
          <p:nvPr/>
        </p:nvSpPr>
        <p:spPr>
          <a:xfrm>
            <a:off x="764575" y="4178834"/>
            <a:ext cx="545182" cy="54518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6">
                <a:lumMod val="50000"/>
              </a:schemeClr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Franklin Gothic Heavy" panose="020B0903020102020204" pitchFamily="34" charset="0"/>
              </a:rPr>
              <a:t>4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Franklin Gothic Heavy" panose="020B09030201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358636" y="4251370"/>
            <a:ext cx="8210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Franklin Gothic Heavy" panose="020B0903020102020204" pitchFamily="34" charset="0"/>
              </a:rPr>
              <a:t>ЦЕЛЬ</a:t>
            </a:r>
          </a:p>
        </p:txBody>
      </p:sp>
      <p:sp>
        <p:nvSpPr>
          <p:cNvPr id="30" name="Овал 29"/>
          <p:cNvSpPr/>
          <p:nvPr/>
        </p:nvSpPr>
        <p:spPr>
          <a:xfrm>
            <a:off x="764575" y="5308867"/>
            <a:ext cx="545182" cy="545182"/>
          </a:xfrm>
          <a:prstGeom prst="ellipse">
            <a:avLst/>
          </a:prstGeom>
          <a:solidFill>
            <a:schemeClr val="bg1"/>
          </a:solidFill>
          <a:ln w="28575">
            <a:solidFill>
              <a:srgbClr val="2B7885"/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Franklin Gothic Heavy" panose="020B0903020102020204" pitchFamily="34" charset="0"/>
              </a:rPr>
              <a:t>5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Franklin Gothic Heavy" panose="020B09030201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387988" y="5361712"/>
            <a:ext cx="8210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Franklin Gothic Heavy" panose="020B0903020102020204" pitchFamily="34" charset="0"/>
              </a:rPr>
              <a:t>ЦЕЛЬ</a:t>
            </a:r>
          </a:p>
        </p:txBody>
      </p:sp>
      <p:grpSp>
        <p:nvGrpSpPr>
          <p:cNvPr id="37" name="Группа 36"/>
          <p:cNvGrpSpPr/>
          <p:nvPr/>
        </p:nvGrpSpPr>
        <p:grpSpPr>
          <a:xfrm>
            <a:off x="2256017" y="4301479"/>
            <a:ext cx="336492" cy="299892"/>
            <a:chOff x="2147276" y="1700808"/>
            <a:chExt cx="336492" cy="299892"/>
          </a:xfrm>
          <a:solidFill>
            <a:schemeClr val="accent6">
              <a:lumMod val="50000"/>
            </a:schemeClr>
          </a:solidFill>
        </p:grpSpPr>
        <p:sp>
          <p:nvSpPr>
            <p:cNvPr id="38" name="Нашивка 65"/>
            <p:cNvSpPr/>
            <p:nvPr/>
          </p:nvSpPr>
          <p:spPr>
            <a:xfrm>
              <a:off x="2147276" y="1700808"/>
              <a:ext cx="192476" cy="299892"/>
            </a:xfrm>
            <a:prstGeom prst="chevron">
              <a:avLst/>
            </a:prstGeom>
            <a:grpFill/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4900" tIns="42450" rIns="84900" bIns="42450" rtlCol="0" anchor="ctr"/>
            <a:lstStyle/>
            <a:p>
              <a:pPr algn="ctr"/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39" name="Нашивка 66"/>
            <p:cNvSpPr/>
            <p:nvPr/>
          </p:nvSpPr>
          <p:spPr>
            <a:xfrm>
              <a:off x="2291292" y="1700808"/>
              <a:ext cx="192476" cy="299892"/>
            </a:xfrm>
            <a:prstGeom prst="chevron">
              <a:avLst/>
            </a:prstGeom>
            <a:grpFill/>
            <a:ln w="3175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4900" tIns="42450" rIns="84900" bIns="42450" rtlCol="0" anchor="ctr"/>
            <a:lstStyle/>
            <a:p>
              <a:pPr algn="ctr"/>
              <a:endParaRPr lang="ru-RU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0" name="Группа 39"/>
          <p:cNvGrpSpPr/>
          <p:nvPr/>
        </p:nvGrpSpPr>
        <p:grpSpPr>
          <a:xfrm>
            <a:off x="2214648" y="5411821"/>
            <a:ext cx="336492" cy="299892"/>
            <a:chOff x="2147276" y="1700808"/>
            <a:chExt cx="336492" cy="299892"/>
          </a:xfrm>
          <a:solidFill>
            <a:srgbClr val="2B7885"/>
          </a:solidFill>
        </p:grpSpPr>
        <p:sp>
          <p:nvSpPr>
            <p:cNvPr id="41" name="Нашивка 65"/>
            <p:cNvSpPr/>
            <p:nvPr/>
          </p:nvSpPr>
          <p:spPr>
            <a:xfrm>
              <a:off x="2147276" y="1700808"/>
              <a:ext cx="192476" cy="299892"/>
            </a:xfrm>
            <a:prstGeom prst="chevron">
              <a:avLst/>
            </a:prstGeom>
            <a:grpFill/>
            <a:ln>
              <a:solidFill>
                <a:srgbClr val="2B788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4900" tIns="42450" rIns="84900" bIns="42450" rtlCol="0" anchor="ctr"/>
            <a:lstStyle/>
            <a:p>
              <a:pPr algn="ctr"/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46" name="Нашивка 66"/>
            <p:cNvSpPr/>
            <p:nvPr/>
          </p:nvSpPr>
          <p:spPr>
            <a:xfrm>
              <a:off x="2291292" y="1700808"/>
              <a:ext cx="192476" cy="299892"/>
            </a:xfrm>
            <a:prstGeom prst="chevron">
              <a:avLst/>
            </a:prstGeom>
            <a:grpFill/>
            <a:ln w="3175">
              <a:solidFill>
                <a:srgbClr val="2B788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4900" tIns="42450" rIns="84900" bIns="42450" rtlCol="0" anchor="ctr"/>
            <a:lstStyle/>
            <a:p>
              <a:pPr algn="ctr"/>
              <a:endParaRPr lang="ru-RU" dirty="0">
                <a:solidFill>
                  <a:schemeClr val="bg1"/>
                </a:solidFill>
              </a:endParaRPr>
            </a:p>
          </p:txBody>
        </p:sp>
      </p:grpSp>
      <p:sp>
        <p:nvSpPr>
          <p:cNvPr id="47" name="Объект 2"/>
          <p:cNvSpPr txBox="1">
            <a:spLocks/>
          </p:cNvSpPr>
          <p:nvPr/>
        </p:nvSpPr>
        <p:spPr>
          <a:xfrm>
            <a:off x="2902968" y="3956020"/>
            <a:ext cx="5529532" cy="9908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buClr>
                <a:srgbClr val="FF0000"/>
              </a:buClr>
            </a:pP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</a:rPr>
              <a:t>увеличение численности работающих инвалидов трудоспособного возраста, проживающих в автономном округе</a:t>
            </a:r>
          </a:p>
        </p:txBody>
      </p:sp>
      <p:sp>
        <p:nvSpPr>
          <p:cNvPr id="48" name="Объект 2"/>
          <p:cNvSpPr txBox="1">
            <a:spLocks/>
          </p:cNvSpPr>
          <p:nvPr/>
        </p:nvSpPr>
        <p:spPr>
          <a:xfrm>
            <a:off x="2902968" y="4962228"/>
            <a:ext cx="5529532" cy="12384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buClr>
                <a:srgbClr val="FF0000"/>
              </a:buClr>
            </a:pP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</a:rPr>
              <a:t>объединение потенциала соотечественников из числа квалифицированных специалистов, проживающих за рубежом, с потребностями развития автономного округа</a:t>
            </a:r>
          </a:p>
        </p:txBody>
      </p:sp>
      <p:sp>
        <p:nvSpPr>
          <p:cNvPr id="49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30837FF7-5919-41BF-8DD0-96FAEA1BD99B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6632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09339" y="24086"/>
            <a:ext cx="86105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Franklin Gothic Medium" panose="020B0603020102020204" pitchFamily="34" charset="0"/>
              </a:rPr>
              <a:t>Цель 1: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Franklin Gothic Medium" panose="020B0603020102020204" pitchFamily="34" charset="0"/>
              </a:rPr>
              <a:t>Обеспечение в автономном округе государственных гарантий гражданам в области содействия занятости населения и защиты от безработицы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31787" y="2808734"/>
            <a:ext cx="224609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Franklin Gothic Medium" pitchFamily="34" charset="0"/>
              </a:rPr>
              <a:t>Предупреждение безработицы в автономном округе</a:t>
            </a:r>
            <a:endParaRPr lang="ru-RU" sz="1400" dirty="0">
              <a:solidFill>
                <a:schemeClr val="accent6">
                  <a:lumMod val="50000"/>
                </a:schemeClr>
              </a:solidFill>
              <a:latin typeface="Franklin Gothic Medium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129957" y="2811780"/>
            <a:ext cx="309688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Franklin Gothic Medium" pitchFamily="34" charset="0"/>
              </a:rPr>
              <a:t>Оказание государственных  услуг в области содействия занятости населения</a:t>
            </a:r>
            <a:endParaRPr lang="ru-RU" sz="1400" dirty="0">
              <a:solidFill>
                <a:schemeClr val="accent5">
                  <a:lumMod val="50000"/>
                </a:schemeClr>
              </a:solidFill>
              <a:latin typeface="Franklin Gothic Medium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514437" y="2811780"/>
            <a:ext cx="2320506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dirty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Первый заместитель директора Департамента </a:t>
            </a:r>
            <a:r>
              <a:rPr lang="ru-RU" sz="1300" dirty="0" smtClean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труда и занятости населения  </a:t>
            </a:r>
          </a:p>
          <a:p>
            <a:r>
              <a:rPr lang="ru-RU" sz="1300" dirty="0" smtClean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Ханты-Мансийского </a:t>
            </a:r>
            <a:r>
              <a:rPr lang="ru-RU" sz="1300" dirty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автономного округа – Югры </a:t>
            </a:r>
            <a:r>
              <a:rPr lang="ru-RU" sz="1300" dirty="0" smtClean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 </a:t>
            </a:r>
            <a:r>
              <a:rPr lang="ru-RU" sz="1300" dirty="0" err="1" smtClean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Беспояско</a:t>
            </a:r>
            <a:r>
              <a:rPr lang="ru-RU" sz="1300" dirty="0" smtClean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 В. Л.</a:t>
            </a:r>
          </a:p>
          <a:p>
            <a:endParaRPr lang="ru-RU" sz="1300" dirty="0" smtClean="0">
              <a:solidFill>
                <a:schemeClr val="tx2">
                  <a:lumMod val="50000"/>
                </a:schemeClr>
              </a:solidFill>
              <a:latin typeface="Franklin Gothic Medium" pitchFamily="34" charset="0"/>
            </a:endParaRPr>
          </a:p>
          <a:p>
            <a:endParaRPr lang="ru-RU" sz="1300" dirty="0">
              <a:solidFill>
                <a:schemeClr val="tx2">
                  <a:lumMod val="50000"/>
                </a:schemeClr>
              </a:solidFill>
              <a:latin typeface="Franklin Gothic Medium" pitchFamily="34" charset="0"/>
            </a:endParaRPr>
          </a:p>
          <a:p>
            <a:r>
              <a:rPr lang="ru-RU" sz="1300" dirty="0" smtClean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Первый </a:t>
            </a:r>
            <a:r>
              <a:rPr lang="ru-RU" sz="1300" dirty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заместитель директора Департамента труда и занятости населения  </a:t>
            </a:r>
            <a:endParaRPr lang="ru-RU" sz="1300" dirty="0" smtClean="0">
              <a:solidFill>
                <a:schemeClr val="tx2">
                  <a:lumMod val="50000"/>
                </a:schemeClr>
              </a:solidFill>
              <a:latin typeface="Franklin Gothic Medium" pitchFamily="34" charset="0"/>
            </a:endParaRPr>
          </a:p>
          <a:p>
            <a:r>
              <a:rPr lang="ru-RU" sz="1300" dirty="0" smtClean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Ханты-Мансийского </a:t>
            </a:r>
            <a:r>
              <a:rPr lang="ru-RU" sz="1300" dirty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автономного округа – Югры  </a:t>
            </a:r>
            <a:r>
              <a:rPr lang="ru-RU" sz="1300" dirty="0" err="1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Беспояско</a:t>
            </a:r>
            <a:r>
              <a:rPr lang="ru-RU" sz="1300" dirty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 В</a:t>
            </a:r>
            <a:r>
              <a:rPr lang="ru-RU" sz="1300" dirty="0" smtClean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. Л</a:t>
            </a:r>
            <a:r>
              <a:rPr lang="ru-RU" sz="1300" dirty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.</a:t>
            </a:r>
          </a:p>
          <a:p>
            <a:endParaRPr lang="ru-RU" sz="1300" dirty="0">
              <a:solidFill>
                <a:schemeClr val="tx2">
                  <a:lumMod val="50000"/>
                </a:schemeClr>
              </a:solidFill>
              <a:latin typeface="Franklin Gothic Medium" pitchFamily="34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585153117"/>
              </p:ext>
            </p:extLst>
          </p:nvPr>
        </p:nvGraphicFramePr>
        <p:xfrm>
          <a:off x="3131387" y="3607591"/>
          <a:ext cx="2644794" cy="3627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5" name="Прямоугольник 24"/>
          <p:cNvSpPr/>
          <p:nvPr/>
        </p:nvSpPr>
        <p:spPr>
          <a:xfrm>
            <a:off x="3144843" y="4376153"/>
            <a:ext cx="298370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Franklin Gothic Medium" pitchFamily="34" charset="0"/>
              </a:rPr>
              <a:t>Профессиональное обучение и дополнительное профессиональное образование отдельных категорий граждан</a:t>
            </a:r>
            <a:endParaRPr lang="ru-RU" sz="1400" dirty="0">
              <a:solidFill>
                <a:schemeClr val="accent5">
                  <a:lumMod val="50000"/>
                </a:schemeClr>
              </a:solidFill>
              <a:latin typeface="Franklin Gothic Medium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806140" y="4373265"/>
            <a:ext cx="322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◌</a:t>
            </a:r>
            <a:endParaRPr lang="ru-RU" dirty="0"/>
          </a:p>
        </p:txBody>
      </p:sp>
      <p:graphicFrame>
        <p:nvGraphicFramePr>
          <p:cNvPr id="31" name="Схема 30"/>
          <p:cNvGraphicFramePr/>
          <p:nvPr>
            <p:extLst>
              <p:ext uri="{D42A27DB-BD31-4B8C-83A1-F6EECF244321}">
                <p14:modId xmlns:p14="http://schemas.microsoft.com/office/powerpoint/2010/main" val="3141694168"/>
              </p:ext>
            </p:extLst>
          </p:nvPr>
        </p:nvGraphicFramePr>
        <p:xfrm>
          <a:off x="3131387" y="5534860"/>
          <a:ext cx="2549904" cy="3627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42" name="Прямоугольник 41"/>
          <p:cNvSpPr/>
          <p:nvPr/>
        </p:nvSpPr>
        <p:spPr>
          <a:xfrm>
            <a:off x="544388" y="1494660"/>
            <a:ext cx="2280293" cy="60157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3131387" y="1494658"/>
            <a:ext cx="3010619" cy="60157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6388327" y="1494658"/>
            <a:ext cx="2366436" cy="60157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1167628" y="1624964"/>
            <a:ext cx="137441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chemeClr val="bg1"/>
                </a:solidFill>
              </a:rPr>
              <a:t>Направление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3543861" y="1624964"/>
            <a:ext cx="142058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chemeClr val="bg1"/>
                </a:solidFill>
              </a:rPr>
              <a:t>Мероприятия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6919346" y="1501854"/>
            <a:ext cx="15757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chemeClr val="bg1"/>
                </a:solidFill>
              </a:rPr>
              <a:t>Ответственные </a:t>
            </a:r>
            <a:endParaRPr lang="en-US" sz="1600" b="1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ru-RU" sz="1600" b="1" dirty="0">
                <a:solidFill>
                  <a:schemeClr val="bg1"/>
                </a:solidFill>
              </a:rPr>
              <a:t>исполнители</a:t>
            </a:r>
          </a:p>
        </p:txBody>
      </p:sp>
      <p:sp>
        <p:nvSpPr>
          <p:cNvPr id="48" name="Овал 47"/>
          <p:cNvSpPr/>
          <p:nvPr/>
        </p:nvSpPr>
        <p:spPr>
          <a:xfrm>
            <a:off x="370945" y="1466491"/>
            <a:ext cx="681486" cy="681486"/>
          </a:xfrm>
          <a:prstGeom prst="ellipse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9" name="Рисунок 4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906" y="1577452"/>
            <a:ext cx="459564" cy="459564"/>
          </a:xfrm>
          <a:prstGeom prst="rect">
            <a:avLst/>
          </a:prstGeom>
        </p:spPr>
      </p:pic>
      <p:sp>
        <p:nvSpPr>
          <p:cNvPr id="50" name="Овал 49"/>
          <p:cNvSpPr/>
          <p:nvPr/>
        </p:nvSpPr>
        <p:spPr>
          <a:xfrm>
            <a:off x="6236907" y="1457865"/>
            <a:ext cx="681486" cy="681486"/>
          </a:xfrm>
          <a:prstGeom prst="ellipse">
            <a:avLst/>
          </a:prstGeom>
          <a:solidFill>
            <a:schemeClr val="accent5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" name="Рисунок 5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2238" y="1573196"/>
            <a:ext cx="450824" cy="450824"/>
          </a:xfrm>
          <a:prstGeom prst="rect">
            <a:avLst/>
          </a:prstGeom>
        </p:spPr>
      </p:pic>
      <p:sp>
        <p:nvSpPr>
          <p:cNvPr id="52" name="Овал 51"/>
          <p:cNvSpPr/>
          <p:nvPr/>
        </p:nvSpPr>
        <p:spPr>
          <a:xfrm>
            <a:off x="2898484" y="1457865"/>
            <a:ext cx="681486" cy="681486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3" name="Рисунок 5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737" y="1612118"/>
            <a:ext cx="372980" cy="372980"/>
          </a:xfrm>
          <a:prstGeom prst="rect">
            <a:avLst/>
          </a:prstGeom>
        </p:spPr>
      </p:pic>
      <p:sp>
        <p:nvSpPr>
          <p:cNvPr id="54" name="Прямоугольник 53"/>
          <p:cNvSpPr/>
          <p:nvPr/>
        </p:nvSpPr>
        <p:spPr>
          <a:xfrm>
            <a:off x="0" y="2222279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Franklin Gothic Book" pitchFamily="34" charset="0"/>
                <a:ea typeface="Times New Roman" panose="02020603050405020304" pitchFamily="18" charset="0"/>
              </a:rPr>
              <a:t>Задача 1: 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Franklin Gothic Book" pitchFamily="34" charset="0"/>
              </a:rPr>
              <a:t>Сохранение стабильной и управляемой ситуации на рынке труда автономного округа</a:t>
            </a:r>
            <a:endParaRPr lang="ru-RU" sz="1600" b="1" dirty="0">
              <a:solidFill>
                <a:schemeClr val="accent2">
                  <a:lumMod val="50000"/>
                </a:schemeClr>
              </a:solidFill>
              <a:latin typeface="Franklin Gothic Book" pitchFamily="34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389164" y="2783205"/>
            <a:ext cx="322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◌</a:t>
            </a:r>
            <a:endParaRPr lang="ru-RU" dirty="0"/>
          </a:p>
        </p:txBody>
      </p:sp>
      <p:sp>
        <p:nvSpPr>
          <p:cNvPr id="56" name="Прямоугольник 55"/>
          <p:cNvSpPr/>
          <p:nvPr/>
        </p:nvSpPr>
        <p:spPr>
          <a:xfrm>
            <a:off x="2806140" y="2793613"/>
            <a:ext cx="322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◌</a:t>
            </a:r>
            <a:endParaRPr lang="ru-RU" dirty="0"/>
          </a:p>
        </p:txBody>
      </p:sp>
      <p:sp>
        <p:nvSpPr>
          <p:cNvPr id="57" name="Прямоугольник 56"/>
          <p:cNvSpPr/>
          <p:nvPr/>
        </p:nvSpPr>
        <p:spPr>
          <a:xfrm>
            <a:off x="6191913" y="2840375"/>
            <a:ext cx="322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◌</a:t>
            </a:r>
            <a:endParaRPr lang="ru-RU" dirty="0"/>
          </a:p>
        </p:txBody>
      </p:sp>
      <p:grpSp>
        <p:nvGrpSpPr>
          <p:cNvPr id="34" name="Группа 33">
            <a:extLst>
              <a:ext uri="{FF2B5EF4-FFF2-40B4-BE49-F238E27FC236}">
                <a16:creationId xmlns="" xmlns:a16="http://schemas.microsoft.com/office/drawing/2014/main" id="{1E7A8EA8-48FA-43F3-8FE3-6FA1BB797EF9}"/>
              </a:ext>
            </a:extLst>
          </p:cNvPr>
          <p:cNvGrpSpPr/>
          <p:nvPr/>
        </p:nvGrpSpPr>
        <p:grpSpPr>
          <a:xfrm>
            <a:off x="-12192" y="1242626"/>
            <a:ext cx="7859486" cy="89285"/>
            <a:chOff x="947651" y="2754884"/>
            <a:chExt cx="7257566" cy="89285"/>
          </a:xfrm>
        </p:grpSpPr>
        <p:sp>
          <p:nvSpPr>
            <p:cNvPr id="58" name="Прямоугольник 57">
              <a:extLst>
                <a:ext uri="{FF2B5EF4-FFF2-40B4-BE49-F238E27FC236}">
                  <a16:creationId xmlns="" xmlns:a16="http://schemas.microsoft.com/office/drawing/2014/main" id="{F5DDBDC1-897C-409D-9489-D84754F16302}"/>
                </a:ext>
              </a:extLst>
            </p:cNvPr>
            <p:cNvSpPr/>
            <p:nvPr/>
          </p:nvSpPr>
          <p:spPr>
            <a:xfrm>
              <a:off x="947651" y="2754884"/>
              <a:ext cx="7257565" cy="52157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Прямоугольник 58">
              <a:extLst>
                <a:ext uri="{FF2B5EF4-FFF2-40B4-BE49-F238E27FC236}">
                  <a16:creationId xmlns="" xmlns:a16="http://schemas.microsoft.com/office/drawing/2014/main" id="{E5438E87-10CD-40F7-8670-18A129432887}"/>
                </a:ext>
              </a:extLst>
            </p:cNvPr>
            <p:cNvSpPr/>
            <p:nvPr/>
          </p:nvSpPr>
          <p:spPr>
            <a:xfrm flipV="1">
              <a:off x="947651" y="2798450"/>
              <a:ext cx="7257566" cy="45719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60" name="Рисунок 59">
            <a:extLst>
              <a:ext uri="{FF2B5EF4-FFF2-40B4-BE49-F238E27FC236}">
                <a16:creationId xmlns="" xmlns:a16="http://schemas.microsoft.com/office/drawing/2014/main" id="{018EA010-1D77-4A6F-89EA-98E75BCFFC2A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5241" y="405838"/>
            <a:ext cx="903513" cy="935598"/>
          </a:xfrm>
          <a:prstGeom prst="rect">
            <a:avLst/>
          </a:prstGeom>
        </p:spPr>
      </p:pic>
      <p:sp>
        <p:nvSpPr>
          <p:cNvPr id="37" name="Прямоугольник 36"/>
          <p:cNvSpPr/>
          <p:nvPr/>
        </p:nvSpPr>
        <p:spPr>
          <a:xfrm>
            <a:off x="6191913" y="4384076"/>
            <a:ext cx="322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◌</a:t>
            </a: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250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0" y="2222279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Franklin Gothic Book" pitchFamily="34" charset="0"/>
                <a:ea typeface="Times New Roman" panose="02020603050405020304" pitchFamily="18" charset="0"/>
              </a:rPr>
              <a:t>Задача 1: 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Franklin Gothic Book" pitchFamily="34" charset="0"/>
              </a:rPr>
              <a:t>Сохранение стабильной и управляемой ситуации на рынке труда автономного округа</a:t>
            </a:r>
            <a:endParaRPr lang="ru-RU" sz="1600" b="1" dirty="0">
              <a:solidFill>
                <a:schemeClr val="accent2">
                  <a:lumMod val="50000"/>
                </a:schemeClr>
              </a:solidFill>
              <a:latin typeface="Franklin Gothic Book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64953" y="2692333"/>
            <a:ext cx="211446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Franklin Gothic Medium" pitchFamily="34" charset="0"/>
              </a:rPr>
              <a:t>Содействие улучшению положения на рынке труда не занятых трудовой деятельностью и безработных граждан</a:t>
            </a:r>
            <a:endParaRPr lang="ru-RU" sz="1400" dirty="0">
              <a:solidFill>
                <a:schemeClr val="accent6">
                  <a:lumMod val="50000"/>
                </a:schemeClr>
              </a:solidFill>
              <a:latin typeface="Franklin Gothic Medium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045996" y="2692333"/>
            <a:ext cx="3354804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dirty="0" smtClean="0">
                <a:solidFill>
                  <a:schemeClr val="accent5">
                    <a:lumMod val="50000"/>
                  </a:schemeClr>
                </a:solidFill>
                <a:latin typeface="Franklin Gothic Medium" pitchFamily="34" charset="0"/>
              </a:rPr>
              <a:t>Организация временного трудоустройства </a:t>
            </a:r>
          </a:p>
          <a:p>
            <a:r>
              <a:rPr lang="ru-RU" sz="1300" dirty="0" smtClean="0">
                <a:solidFill>
                  <a:schemeClr val="accent5">
                    <a:lumMod val="50000"/>
                  </a:schemeClr>
                </a:solidFill>
                <a:latin typeface="Franklin Gothic Medium" pitchFamily="34" charset="0"/>
              </a:rPr>
              <a:t>не занятых трудовой деятельностью и безработных граждан</a:t>
            </a:r>
            <a:endParaRPr lang="ru-RU" sz="1300" dirty="0">
              <a:solidFill>
                <a:schemeClr val="accent5">
                  <a:lumMod val="50000"/>
                </a:schemeClr>
              </a:solidFill>
              <a:latin typeface="Franklin Gothic Medium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44388" y="1494660"/>
            <a:ext cx="2280293" cy="60157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3131387" y="1494658"/>
            <a:ext cx="3010619" cy="60157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6388327" y="1494658"/>
            <a:ext cx="2366436" cy="60157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434680" y="2665913"/>
            <a:ext cx="322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◌</a:t>
            </a:r>
            <a:endParaRPr lang="ru-RU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2779415" y="2681721"/>
            <a:ext cx="322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◌</a:t>
            </a:r>
            <a:endParaRPr lang="ru-RU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6236907" y="2692333"/>
            <a:ext cx="3754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◌ </a:t>
            </a:r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3044740" y="4247241"/>
            <a:ext cx="2852124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dirty="0" smtClean="0">
                <a:solidFill>
                  <a:schemeClr val="accent5">
                    <a:lumMod val="50000"/>
                  </a:schemeClr>
                </a:solidFill>
                <a:latin typeface="Franklin Gothic Medium" pitchFamily="34" charset="0"/>
              </a:rPr>
              <a:t>Содействие трудоустройству граждан пенсионного и </a:t>
            </a:r>
            <a:r>
              <a:rPr lang="ru-RU" sz="1300" dirty="0" err="1" smtClean="0">
                <a:solidFill>
                  <a:schemeClr val="accent5">
                    <a:lumMod val="50000"/>
                  </a:schemeClr>
                </a:solidFill>
                <a:latin typeface="Franklin Gothic Medium" pitchFamily="34" charset="0"/>
              </a:rPr>
              <a:t>предпенсионного</a:t>
            </a:r>
            <a:r>
              <a:rPr lang="ru-RU" sz="1300" dirty="0" smtClean="0">
                <a:solidFill>
                  <a:schemeClr val="accent5">
                    <a:lumMod val="50000"/>
                  </a:schemeClr>
                </a:solidFill>
                <a:latin typeface="Franklin Gothic Medium" pitchFamily="34" charset="0"/>
              </a:rPr>
              <a:t> возраста</a:t>
            </a:r>
            <a:endParaRPr lang="ru-RU" sz="1300" dirty="0">
              <a:solidFill>
                <a:schemeClr val="accent5">
                  <a:lumMod val="50000"/>
                </a:schemeClr>
              </a:solidFill>
              <a:latin typeface="Franklin Gothic Medium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045996" y="3464630"/>
            <a:ext cx="3354804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dirty="0" smtClean="0">
                <a:solidFill>
                  <a:schemeClr val="accent5">
                    <a:lumMod val="50000"/>
                  </a:schemeClr>
                </a:solidFill>
                <a:latin typeface="Franklin Gothic Medium" pitchFamily="34" charset="0"/>
              </a:rPr>
              <a:t>Содействие </a:t>
            </a:r>
            <a:r>
              <a:rPr lang="ru-RU" sz="1300" dirty="0" err="1" smtClean="0">
                <a:solidFill>
                  <a:schemeClr val="accent5">
                    <a:lumMod val="50000"/>
                  </a:schemeClr>
                </a:solidFill>
                <a:latin typeface="Franklin Gothic Medium" pitchFamily="34" charset="0"/>
              </a:rPr>
              <a:t>самозанятости</a:t>
            </a:r>
            <a:r>
              <a:rPr lang="ru-RU" sz="1300" dirty="0" smtClean="0">
                <a:solidFill>
                  <a:schemeClr val="accent5">
                    <a:lumMod val="50000"/>
                  </a:schemeClr>
                </a:solidFill>
                <a:latin typeface="Franklin Gothic Medium" pitchFamily="34" charset="0"/>
              </a:rPr>
              <a:t> безработных граждан, граждан пенсионного и </a:t>
            </a:r>
            <a:r>
              <a:rPr lang="ru-RU" sz="1300" dirty="0" err="1" smtClean="0">
                <a:solidFill>
                  <a:schemeClr val="accent5">
                    <a:lumMod val="50000"/>
                  </a:schemeClr>
                </a:solidFill>
                <a:latin typeface="Franklin Gothic Medium" pitchFamily="34" charset="0"/>
              </a:rPr>
              <a:t>предпенсионного</a:t>
            </a:r>
            <a:r>
              <a:rPr lang="ru-RU" sz="1300" dirty="0" smtClean="0">
                <a:solidFill>
                  <a:schemeClr val="accent5">
                    <a:lumMod val="50000"/>
                  </a:schemeClr>
                </a:solidFill>
                <a:latin typeface="Franklin Gothic Medium" pitchFamily="34" charset="0"/>
              </a:rPr>
              <a:t> возраста</a:t>
            </a:r>
            <a:endParaRPr lang="ru-RU" sz="1300" dirty="0">
              <a:solidFill>
                <a:schemeClr val="accent5">
                  <a:lumMod val="50000"/>
                </a:schemeClr>
              </a:solidFill>
              <a:latin typeface="Franklin Gothic Medium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2781612" y="3371447"/>
            <a:ext cx="322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◌</a:t>
            </a:r>
            <a:endParaRPr lang="ru-RU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762752" y="4062575"/>
            <a:ext cx="322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◌</a:t>
            </a:r>
            <a:endParaRPr lang="ru-RU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2831681" y="467881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1167628" y="1624964"/>
            <a:ext cx="137441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chemeClr val="bg1"/>
                </a:solidFill>
              </a:rPr>
              <a:t>Направление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3543861" y="1624964"/>
            <a:ext cx="142058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chemeClr val="bg1"/>
                </a:solidFill>
              </a:rPr>
              <a:t>Мероприятия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6919346" y="1501854"/>
            <a:ext cx="15757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chemeClr val="bg1"/>
                </a:solidFill>
              </a:rPr>
              <a:t>Ответственные </a:t>
            </a:r>
            <a:endParaRPr lang="en-US" sz="1600" b="1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ru-RU" sz="1600" b="1" dirty="0">
                <a:solidFill>
                  <a:schemeClr val="bg1"/>
                </a:solidFill>
              </a:rPr>
              <a:t>исполнители</a:t>
            </a:r>
          </a:p>
        </p:txBody>
      </p:sp>
      <p:sp>
        <p:nvSpPr>
          <p:cNvPr id="60" name="Пятиугольник 59"/>
          <p:cNvSpPr/>
          <p:nvPr/>
        </p:nvSpPr>
        <p:spPr>
          <a:xfrm>
            <a:off x="539750" y="6003988"/>
            <a:ext cx="8146005" cy="622903"/>
          </a:xfrm>
          <a:prstGeom prst="homePlate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1" name="Пятиугольник 4"/>
          <p:cNvSpPr txBox="1"/>
          <p:nvPr/>
        </p:nvSpPr>
        <p:spPr>
          <a:xfrm>
            <a:off x="956211" y="6021752"/>
            <a:ext cx="7210016" cy="60662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6012" tIns="48006" rIns="24003" bIns="48006" numCol="1" spcCol="1270" anchor="ctr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400" b="1" dirty="0" smtClean="0">
                <a:solidFill>
                  <a:schemeClr val="bg1"/>
                </a:solidFill>
                <a:latin typeface="Franklin Gothic Book" pitchFamily="34" charset="0"/>
              </a:rPr>
              <a:t>ежегодное трудоустройство на организованные временные  и постоянные рабочие места не менее 23  тыс. граждан</a:t>
            </a:r>
            <a:endParaRPr lang="ru-RU" sz="1400" dirty="0"/>
          </a:p>
        </p:txBody>
      </p:sp>
      <p:sp>
        <p:nvSpPr>
          <p:cNvPr id="62" name="Овал 61"/>
          <p:cNvSpPr/>
          <p:nvPr/>
        </p:nvSpPr>
        <p:spPr>
          <a:xfrm>
            <a:off x="370945" y="1466491"/>
            <a:ext cx="681486" cy="681486"/>
          </a:xfrm>
          <a:prstGeom prst="ellipse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906" y="1577452"/>
            <a:ext cx="459564" cy="459564"/>
          </a:xfrm>
          <a:prstGeom prst="rect">
            <a:avLst/>
          </a:prstGeom>
        </p:spPr>
      </p:pic>
      <p:sp>
        <p:nvSpPr>
          <p:cNvPr id="64" name="Овал 63"/>
          <p:cNvSpPr/>
          <p:nvPr/>
        </p:nvSpPr>
        <p:spPr>
          <a:xfrm>
            <a:off x="6236907" y="1457865"/>
            <a:ext cx="681486" cy="681486"/>
          </a:xfrm>
          <a:prstGeom prst="ellipse">
            <a:avLst/>
          </a:prstGeom>
          <a:solidFill>
            <a:schemeClr val="accent5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2238" y="1573196"/>
            <a:ext cx="450824" cy="450824"/>
          </a:xfrm>
          <a:prstGeom prst="rect">
            <a:avLst/>
          </a:prstGeom>
        </p:spPr>
      </p:pic>
      <p:sp>
        <p:nvSpPr>
          <p:cNvPr id="63" name="Овал 62"/>
          <p:cNvSpPr/>
          <p:nvPr/>
        </p:nvSpPr>
        <p:spPr>
          <a:xfrm>
            <a:off x="2898484" y="1457865"/>
            <a:ext cx="681486" cy="681486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737" y="1612118"/>
            <a:ext cx="372980" cy="372980"/>
          </a:xfrm>
          <a:prstGeom prst="rect">
            <a:avLst/>
          </a:prstGeom>
        </p:spPr>
      </p:pic>
      <p:sp>
        <p:nvSpPr>
          <p:cNvPr id="72" name="TextBox 71"/>
          <p:cNvSpPr txBox="1"/>
          <p:nvPr/>
        </p:nvSpPr>
        <p:spPr>
          <a:xfrm>
            <a:off x="533401" y="8626"/>
            <a:ext cx="86105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Franklin Gothic Medium" panose="020B0603020102020204" pitchFamily="34" charset="0"/>
              </a:rPr>
              <a:t>Цель 1: Обеспечение в автономном округе государственных гарантий гражданам в области содействия занятости населения и защиты от безработицы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6546969" y="2653032"/>
            <a:ext cx="2320506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dirty="0" smtClean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Первый заместитель директора Департамента труда и занятости населения  Ханты-Мансийского автономного округа – </a:t>
            </a:r>
            <a:r>
              <a:rPr lang="ru-RU" sz="1300" dirty="0" err="1" smtClean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Югры</a:t>
            </a:r>
            <a:r>
              <a:rPr lang="ru-RU" sz="1300" dirty="0" smtClean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 </a:t>
            </a:r>
          </a:p>
          <a:p>
            <a:r>
              <a:rPr lang="ru-RU" sz="1300" dirty="0" err="1" smtClean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Беспояско</a:t>
            </a:r>
            <a:r>
              <a:rPr lang="ru-RU" sz="1300" dirty="0" smtClean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 В.Л.</a:t>
            </a:r>
            <a:endParaRPr lang="ru-RU" sz="1300" dirty="0">
              <a:solidFill>
                <a:schemeClr val="tx2">
                  <a:lumMod val="50000"/>
                </a:schemeClr>
              </a:solidFill>
              <a:latin typeface="Franklin Gothic Medium" pitchFamily="34" charset="0"/>
            </a:endParaRPr>
          </a:p>
        </p:txBody>
      </p:sp>
      <p:grpSp>
        <p:nvGrpSpPr>
          <p:cNvPr id="47" name="Группа 46">
            <a:extLst>
              <a:ext uri="{FF2B5EF4-FFF2-40B4-BE49-F238E27FC236}">
                <a16:creationId xmlns="" xmlns:a16="http://schemas.microsoft.com/office/drawing/2014/main" id="{FDA239F0-F1E9-4F43-A790-9AFE99ED89C7}"/>
              </a:ext>
            </a:extLst>
          </p:cNvPr>
          <p:cNvGrpSpPr/>
          <p:nvPr/>
        </p:nvGrpSpPr>
        <p:grpSpPr>
          <a:xfrm>
            <a:off x="-12192" y="1242626"/>
            <a:ext cx="7859486" cy="89285"/>
            <a:chOff x="947651" y="2754884"/>
            <a:chExt cx="7257566" cy="89285"/>
          </a:xfrm>
        </p:grpSpPr>
        <p:sp>
          <p:nvSpPr>
            <p:cNvPr id="48" name="Прямоугольник 47">
              <a:extLst>
                <a:ext uri="{FF2B5EF4-FFF2-40B4-BE49-F238E27FC236}">
                  <a16:creationId xmlns="" xmlns:a16="http://schemas.microsoft.com/office/drawing/2014/main" id="{E2FD88B5-06F6-4502-BBAF-C9767B133C92}"/>
                </a:ext>
              </a:extLst>
            </p:cNvPr>
            <p:cNvSpPr/>
            <p:nvPr/>
          </p:nvSpPr>
          <p:spPr>
            <a:xfrm>
              <a:off x="947651" y="2754884"/>
              <a:ext cx="7257565" cy="52157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Прямоугольник 48">
              <a:extLst>
                <a:ext uri="{FF2B5EF4-FFF2-40B4-BE49-F238E27FC236}">
                  <a16:creationId xmlns="" xmlns:a16="http://schemas.microsoft.com/office/drawing/2014/main" id="{F07DA3FB-197C-45C3-A969-9DBEA0F7F669}"/>
                </a:ext>
              </a:extLst>
            </p:cNvPr>
            <p:cNvSpPr/>
            <p:nvPr/>
          </p:nvSpPr>
          <p:spPr>
            <a:xfrm flipV="1">
              <a:off x="947651" y="2798450"/>
              <a:ext cx="7257566" cy="45719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50" name="Рисунок 49">
            <a:extLst>
              <a:ext uri="{FF2B5EF4-FFF2-40B4-BE49-F238E27FC236}">
                <a16:creationId xmlns="" xmlns:a16="http://schemas.microsoft.com/office/drawing/2014/main" id="{EDE8CB3A-5C4C-46C7-85D9-FB969976C8A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4766" y="405838"/>
            <a:ext cx="903513" cy="935598"/>
          </a:xfrm>
          <a:prstGeom prst="rect">
            <a:avLst/>
          </a:prstGeom>
        </p:spPr>
      </p:pic>
      <p:sp>
        <p:nvSpPr>
          <p:cNvPr id="43" name="Прямоугольник 42"/>
          <p:cNvSpPr/>
          <p:nvPr/>
        </p:nvSpPr>
        <p:spPr>
          <a:xfrm>
            <a:off x="6546011" y="4046801"/>
            <a:ext cx="2320506" cy="1492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dirty="0" smtClean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Заместитель директора – начальник управления  Департамента труда и занятости населения  </a:t>
            </a:r>
          </a:p>
          <a:p>
            <a:r>
              <a:rPr lang="ru-RU" sz="1300" dirty="0" smtClean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Ханты-Мансийского автономного округа – Югры </a:t>
            </a:r>
          </a:p>
          <a:p>
            <a:r>
              <a:rPr lang="ru-RU" sz="1300" dirty="0" err="1" smtClean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Лотова</a:t>
            </a:r>
            <a:r>
              <a:rPr lang="ru-RU" sz="1300" dirty="0" smtClean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 С.Т.</a:t>
            </a:r>
            <a:endParaRPr lang="ru-RU" sz="1300" dirty="0">
              <a:solidFill>
                <a:schemeClr val="tx2">
                  <a:lumMod val="50000"/>
                </a:schemeClr>
              </a:solidFill>
              <a:latin typeface="Franklin Gothic Medium" pitchFamily="34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6236907" y="4155208"/>
            <a:ext cx="3754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◌ </a:t>
            </a: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803062" y="6325429"/>
            <a:ext cx="2057400" cy="365125"/>
          </a:xfrm>
        </p:spPr>
        <p:txBody>
          <a:bodyPr/>
          <a:lstStyle/>
          <a:p>
            <a:fld id="{30837FF7-5919-41BF-8DD0-96FAEA1BD99B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672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0" y="2154039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Franklin Gothic Book" pitchFamily="34" charset="0"/>
                <a:ea typeface="Times New Roman" panose="02020603050405020304" pitchFamily="18" charset="0"/>
              </a:rPr>
              <a:t>Задача 1: 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Franklin Gothic Book" pitchFamily="34" charset="0"/>
              </a:rPr>
              <a:t>Сохранение стабильной и управляемой ситуации на рынке труда автономного округа</a:t>
            </a:r>
            <a:endParaRPr lang="ru-RU" sz="1600" b="1" dirty="0">
              <a:solidFill>
                <a:schemeClr val="accent2">
                  <a:lumMod val="50000"/>
                </a:schemeClr>
              </a:solidFill>
              <a:latin typeface="Franklin Gothic Book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82240" y="2653898"/>
            <a:ext cx="2216244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dirty="0">
                <a:solidFill>
                  <a:schemeClr val="accent6">
                    <a:lumMod val="50000"/>
                  </a:schemeClr>
                </a:solidFill>
                <a:latin typeface="Franklin Gothic Medium" pitchFamily="34" charset="0"/>
              </a:rPr>
              <a:t>Создание условий для осуществления  трудовой деятельности  женщин, имеющих детей, включая достижение 100-процентной доступности </a:t>
            </a:r>
          </a:p>
          <a:p>
            <a:r>
              <a:rPr lang="ru-RU" sz="1300" dirty="0">
                <a:solidFill>
                  <a:schemeClr val="accent6">
                    <a:lumMod val="50000"/>
                  </a:schemeClr>
                </a:solidFill>
                <a:latin typeface="Franklin Gothic Medium" pitchFamily="34" charset="0"/>
              </a:rPr>
              <a:t>(к 2021 году) дошкольного  образования для детей в возрасте до трех лет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3007097" y="2653898"/>
            <a:ext cx="3122758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  <a:latin typeface="Franklin Gothic Medium Cond" panose="020B0606030402020204" pitchFamily="34" charset="0"/>
              </a:rPr>
              <a:t>Профессиональное обучение и дополнительное профессиональное образование женщин, находящихся в отпуске по уходу за ребенком до достижения им возраста 3 </a:t>
            </a: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Franklin Gothic Medium Cond" panose="020B0606030402020204" pitchFamily="34" charset="0"/>
              </a:rPr>
              <a:t>лет</a:t>
            </a:r>
          </a:p>
          <a:p>
            <a:endParaRPr lang="ru-RU" sz="800" dirty="0">
              <a:solidFill>
                <a:schemeClr val="accent5">
                  <a:lumMod val="50000"/>
                </a:schemeClr>
              </a:solidFill>
              <a:latin typeface="Franklin Gothic Medium Cond" panose="020B0606030402020204" pitchFamily="34" charset="0"/>
            </a:endParaRP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  <a:latin typeface="Franklin Gothic Medium Cond" panose="020B0606030402020204" pitchFamily="34" charset="0"/>
              </a:rPr>
              <a:t>Стимулирование организации коллективных офисов для работы и совмещенного общения для лиц, воспитывающих несовершеннолетних детей, в том числе находящихся в отпуске по уходу за ребенком, с привлечением социально ориентированных некоммерческих организаций и благотворительных </a:t>
            </a: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Franklin Gothic Medium Cond" panose="020B0606030402020204" pitchFamily="34" charset="0"/>
              </a:rPr>
              <a:t>фондов</a:t>
            </a:r>
          </a:p>
          <a:p>
            <a:endParaRPr lang="ru-RU" sz="800" dirty="0">
              <a:solidFill>
                <a:schemeClr val="accent5">
                  <a:lumMod val="50000"/>
                </a:schemeClr>
              </a:solidFill>
              <a:latin typeface="Franklin Gothic Medium Cond" panose="020B0606030402020204" pitchFamily="34" charset="0"/>
            </a:endParaRP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  <a:latin typeface="Franklin Gothic Medium Cond" panose="020B0606030402020204" pitchFamily="34" charset="0"/>
              </a:rPr>
              <a:t>Содействие трудоустройству незанятых одиноких родителей, родителей, воспитывающих детей-инвалидов, многодетных родителей, женщин, осуществляющих уход за ребенком в возрасте </a:t>
            </a:r>
            <a:endParaRPr lang="ru-RU" sz="1200" dirty="0" smtClean="0">
              <a:solidFill>
                <a:schemeClr val="accent5">
                  <a:lumMod val="50000"/>
                </a:schemeClr>
              </a:solidFill>
              <a:latin typeface="Franklin Gothic Medium Cond" panose="020B0606030402020204" pitchFamily="34" charset="0"/>
            </a:endParaRPr>
          </a:p>
          <a:p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Franklin Gothic Medium Cond" panose="020B0606030402020204" pitchFamily="34" charset="0"/>
              </a:rPr>
              <a:t>до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  <a:latin typeface="Franklin Gothic Medium Cond" panose="020B0606030402020204" pitchFamily="34" charset="0"/>
              </a:rPr>
              <a:t>3 лет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6352237" y="2653898"/>
            <a:ext cx="2691797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dirty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Первый заместитель директора Департамента труда и занятости населения  Ханты-Мансийского </a:t>
            </a:r>
            <a:r>
              <a:rPr lang="ru-RU" sz="1300" dirty="0" smtClean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автономного округа </a:t>
            </a:r>
            <a:r>
              <a:rPr lang="ru-RU" sz="1300" dirty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– Югры  </a:t>
            </a:r>
          </a:p>
          <a:p>
            <a:r>
              <a:rPr lang="ru-RU" sz="1300" dirty="0" err="1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Беспояско</a:t>
            </a:r>
            <a:r>
              <a:rPr lang="ru-RU" sz="1300" dirty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 В.Л.</a:t>
            </a:r>
          </a:p>
          <a:p>
            <a:endParaRPr lang="ru-RU" sz="1300" dirty="0">
              <a:solidFill>
                <a:schemeClr val="tx2">
                  <a:lumMod val="50000"/>
                </a:schemeClr>
              </a:solidFill>
              <a:latin typeface="Franklin Gothic Medium" pitchFamily="34" charset="0"/>
            </a:endParaRPr>
          </a:p>
          <a:p>
            <a:endParaRPr lang="ru-RU" sz="1300" dirty="0">
              <a:solidFill>
                <a:schemeClr val="tx2">
                  <a:lumMod val="50000"/>
                </a:schemeClr>
              </a:solidFill>
              <a:latin typeface="Franklin Gothic Medium" pitchFamily="34" charset="0"/>
            </a:endParaRPr>
          </a:p>
          <a:p>
            <a:r>
              <a:rPr lang="ru-RU" sz="1300" dirty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Заместитель директора – начальник управления  Департамента труда и занятости населения  Ханты-Мансийского </a:t>
            </a:r>
            <a:r>
              <a:rPr lang="ru-RU" sz="1300" dirty="0" smtClean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автономного округа </a:t>
            </a:r>
            <a:r>
              <a:rPr lang="ru-RU" sz="1300" dirty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– Югры  </a:t>
            </a:r>
          </a:p>
          <a:p>
            <a:r>
              <a:rPr lang="ru-RU" sz="1300" dirty="0" err="1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Лотова</a:t>
            </a:r>
            <a:r>
              <a:rPr lang="ru-RU" sz="1300" dirty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 С.Т.</a:t>
            </a:r>
          </a:p>
          <a:p>
            <a:endParaRPr lang="ru-RU" sz="1300" dirty="0">
              <a:solidFill>
                <a:schemeClr val="tx2">
                  <a:lumMod val="50000"/>
                </a:schemeClr>
              </a:solidFill>
              <a:latin typeface="Franklin Gothic Medium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21996" y="3122930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2742100" y="3421340"/>
            <a:ext cx="3754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◌ </a:t>
            </a:r>
            <a:endParaRPr lang="ru-RU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2770225" y="4812958"/>
            <a:ext cx="3754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◌ </a:t>
            </a:r>
            <a:endParaRPr lang="ru-RU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6049195" y="4163251"/>
            <a:ext cx="3754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◌ </a:t>
            </a:r>
            <a:endParaRPr lang="ru-RU" dirty="0"/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40208973"/>
              </p:ext>
            </p:extLst>
          </p:nvPr>
        </p:nvGraphicFramePr>
        <p:xfrm>
          <a:off x="539958" y="5972175"/>
          <a:ext cx="8161202" cy="7487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7" name="Прямоугольник 46"/>
          <p:cNvSpPr/>
          <p:nvPr/>
        </p:nvSpPr>
        <p:spPr>
          <a:xfrm>
            <a:off x="544388" y="1494660"/>
            <a:ext cx="2280293" cy="60157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3131387" y="1494658"/>
            <a:ext cx="3010619" cy="60157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6388327" y="1494658"/>
            <a:ext cx="2366436" cy="60157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1167628" y="1624964"/>
            <a:ext cx="137441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chemeClr val="bg1"/>
                </a:solidFill>
              </a:rPr>
              <a:t>Направление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3543861" y="1624964"/>
            <a:ext cx="142058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chemeClr val="bg1"/>
                </a:solidFill>
              </a:rPr>
              <a:t>Мероприятия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6919346" y="1501854"/>
            <a:ext cx="15757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chemeClr val="bg1"/>
                </a:solidFill>
              </a:rPr>
              <a:t>Ответственные </a:t>
            </a:r>
            <a:endParaRPr lang="en-US" sz="1600" b="1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ru-RU" sz="1600" b="1" dirty="0">
                <a:solidFill>
                  <a:schemeClr val="bg1"/>
                </a:solidFill>
              </a:rPr>
              <a:t>исполнители</a:t>
            </a:r>
          </a:p>
        </p:txBody>
      </p:sp>
      <p:sp>
        <p:nvSpPr>
          <p:cNvPr id="53" name="Овал 52"/>
          <p:cNvSpPr/>
          <p:nvPr/>
        </p:nvSpPr>
        <p:spPr>
          <a:xfrm>
            <a:off x="370945" y="1466491"/>
            <a:ext cx="681486" cy="681486"/>
          </a:xfrm>
          <a:prstGeom prst="ellipse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4" name="Рисунок 5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906" y="1577452"/>
            <a:ext cx="459564" cy="459564"/>
          </a:xfrm>
          <a:prstGeom prst="rect">
            <a:avLst/>
          </a:prstGeom>
        </p:spPr>
      </p:pic>
      <p:sp>
        <p:nvSpPr>
          <p:cNvPr id="55" name="Овал 54"/>
          <p:cNvSpPr/>
          <p:nvPr/>
        </p:nvSpPr>
        <p:spPr>
          <a:xfrm>
            <a:off x="6236907" y="1457865"/>
            <a:ext cx="681486" cy="681486"/>
          </a:xfrm>
          <a:prstGeom prst="ellipse">
            <a:avLst/>
          </a:prstGeom>
          <a:solidFill>
            <a:schemeClr val="accent5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6" name="Рисунок 5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2238" y="1573196"/>
            <a:ext cx="450824" cy="450824"/>
          </a:xfrm>
          <a:prstGeom prst="rect">
            <a:avLst/>
          </a:prstGeom>
        </p:spPr>
      </p:pic>
      <p:sp>
        <p:nvSpPr>
          <p:cNvPr id="57" name="Овал 56"/>
          <p:cNvSpPr/>
          <p:nvPr/>
        </p:nvSpPr>
        <p:spPr>
          <a:xfrm>
            <a:off x="2898484" y="1457865"/>
            <a:ext cx="681486" cy="681486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8" name="Рисунок 5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737" y="1612118"/>
            <a:ext cx="372980" cy="372980"/>
          </a:xfrm>
          <a:prstGeom prst="rect">
            <a:avLst/>
          </a:prstGeom>
        </p:spPr>
      </p:pic>
      <p:sp>
        <p:nvSpPr>
          <p:cNvPr id="59" name="Прямоугольник 58"/>
          <p:cNvSpPr/>
          <p:nvPr/>
        </p:nvSpPr>
        <p:spPr>
          <a:xfrm>
            <a:off x="359716" y="2665093"/>
            <a:ext cx="322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◌</a:t>
            </a:r>
            <a:endParaRPr lang="ru-RU" dirty="0"/>
          </a:p>
        </p:txBody>
      </p:sp>
      <p:sp>
        <p:nvSpPr>
          <p:cNvPr id="60" name="Прямоугольник 59"/>
          <p:cNvSpPr/>
          <p:nvPr/>
        </p:nvSpPr>
        <p:spPr>
          <a:xfrm>
            <a:off x="2770225" y="2665093"/>
            <a:ext cx="3754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◌ </a:t>
            </a:r>
            <a:endParaRPr lang="ru-RU" dirty="0"/>
          </a:p>
        </p:txBody>
      </p:sp>
      <p:sp>
        <p:nvSpPr>
          <p:cNvPr id="61" name="Прямоугольник 60"/>
          <p:cNvSpPr/>
          <p:nvPr/>
        </p:nvSpPr>
        <p:spPr>
          <a:xfrm>
            <a:off x="6049195" y="2665093"/>
            <a:ext cx="3754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◌ </a:t>
            </a:r>
            <a:endParaRPr lang="ru-RU" dirty="0"/>
          </a:p>
        </p:txBody>
      </p:sp>
      <p:grpSp>
        <p:nvGrpSpPr>
          <p:cNvPr id="38" name="Группа 37">
            <a:extLst>
              <a:ext uri="{FF2B5EF4-FFF2-40B4-BE49-F238E27FC236}">
                <a16:creationId xmlns="" xmlns:a16="http://schemas.microsoft.com/office/drawing/2014/main" id="{EEB007F9-51D4-40A5-9B8E-33AE5DE167A2}"/>
              </a:ext>
            </a:extLst>
          </p:cNvPr>
          <p:cNvGrpSpPr/>
          <p:nvPr/>
        </p:nvGrpSpPr>
        <p:grpSpPr>
          <a:xfrm>
            <a:off x="-12192" y="1242626"/>
            <a:ext cx="7859486" cy="89285"/>
            <a:chOff x="947651" y="2754884"/>
            <a:chExt cx="7257566" cy="89285"/>
          </a:xfrm>
        </p:grpSpPr>
        <p:sp>
          <p:nvSpPr>
            <p:cNvPr id="39" name="Прямоугольник 38">
              <a:extLst>
                <a:ext uri="{FF2B5EF4-FFF2-40B4-BE49-F238E27FC236}">
                  <a16:creationId xmlns="" xmlns:a16="http://schemas.microsoft.com/office/drawing/2014/main" id="{7EE17FAF-51F5-4C63-BA39-A45A7B11D6AA}"/>
                </a:ext>
              </a:extLst>
            </p:cNvPr>
            <p:cNvSpPr/>
            <p:nvPr/>
          </p:nvSpPr>
          <p:spPr>
            <a:xfrm>
              <a:off x="947651" y="2754884"/>
              <a:ext cx="7257565" cy="52157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Прямоугольник 39">
              <a:extLst>
                <a:ext uri="{FF2B5EF4-FFF2-40B4-BE49-F238E27FC236}">
                  <a16:creationId xmlns="" xmlns:a16="http://schemas.microsoft.com/office/drawing/2014/main" id="{4D9010C0-29C2-4E45-ACB0-0E0DE932624F}"/>
                </a:ext>
              </a:extLst>
            </p:cNvPr>
            <p:cNvSpPr/>
            <p:nvPr/>
          </p:nvSpPr>
          <p:spPr>
            <a:xfrm flipV="1">
              <a:off x="947651" y="2798450"/>
              <a:ext cx="7257566" cy="45719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62" name="Рисунок 61">
            <a:extLst>
              <a:ext uri="{FF2B5EF4-FFF2-40B4-BE49-F238E27FC236}">
                <a16:creationId xmlns="" xmlns:a16="http://schemas.microsoft.com/office/drawing/2014/main" id="{728647A7-AE9F-4313-99BB-29B46966E5C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3816" y="405838"/>
            <a:ext cx="903513" cy="935598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533401" y="8626"/>
            <a:ext cx="86105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Franklin Gothic Medium" panose="020B0603020102020204" pitchFamily="34" charset="0"/>
              </a:rPr>
              <a:t>Цель 1: Обеспечение в автономном округе государственных гарантий гражданам в области содействия занятости населения и защиты от безработицы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818594" y="6356351"/>
            <a:ext cx="2057400" cy="365125"/>
          </a:xfrm>
        </p:spPr>
        <p:txBody>
          <a:bodyPr/>
          <a:lstStyle/>
          <a:p>
            <a:fld id="{30837FF7-5919-41BF-8DD0-96FAEA1BD99B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799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755650" y="2741293"/>
            <a:ext cx="2240182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Franklin Gothic Medium" pitchFamily="34" charset="0"/>
              </a:rPr>
              <a:t>Специальная оценка условий труда работающих в организациях, расположенных на территории автономного округа</a:t>
            </a:r>
            <a:endParaRPr lang="ru-RU" sz="1400" dirty="0">
              <a:solidFill>
                <a:schemeClr val="accent6">
                  <a:lumMod val="50000"/>
                </a:schemeClr>
              </a:solidFill>
              <a:latin typeface="Franklin Gothic Medium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954546" y="2754231"/>
            <a:ext cx="3364300" cy="1492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dirty="0">
                <a:solidFill>
                  <a:schemeClr val="accent5">
                    <a:lumMod val="50000"/>
                  </a:schemeClr>
                </a:solidFill>
                <a:latin typeface="Franklin Gothic Medium" pitchFamily="34" charset="0"/>
              </a:rPr>
              <a:t>Выполнение инструментальных измерений при проведении государственной экспертизы условий </a:t>
            </a:r>
            <a:r>
              <a:rPr lang="ru-RU" sz="1300" dirty="0" smtClean="0">
                <a:solidFill>
                  <a:schemeClr val="accent5">
                    <a:lumMod val="50000"/>
                  </a:schemeClr>
                </a:solidFill>
                <a:latin typeface="Franklin Gothic Medium" pitchFamily="34" charset="0"/>
              </a:rPr>
              <a:t>труда</a:t>
            </a:r>
            <a:endParaRPr lang="ru-RU" sz="1300" dirty="0">
              <a:solidFill>
                <a:schemeClr val="accent5">
                  <a:lumMod val="50000"/>
                </a:schemeClr>
              </a:solidFill>
              <a:latin typeface="Franklin Gothic Medium" pitchFamily="34" charset="0"/>
            </a:endParaRPr>
          </a:p>
          <a:p>
            <a:endParaRPr lang="ru-RU" sz="1300" dirty="0" smtClean="0">
              <a:solidFill>
                <a:schemeClr val="accent5">
                  <a:lumMod val="50000"/>
                </a:schemeClr>
              </a:solidFill>
              <a:latin typeface="Franklin Gothic Medium" pitchFamily="34" charset="0"/>
            </a:endParaRPr>
          </a:p>
          <a:p>
            <a:r>
              <a:rPr lang="ru-RU" sz="1300" dirty="0">
                <a:solidFill>
                  <a:schemeClr val="accent5">
                    <a:lumMod val="50000"/>
                  </a:schemeClr>
                </a:solidFill>
                <a:latin typeface="Franklin Gothic Medium" pitchFamily="34" charset="0"/>
              </a:rPr>
              <a:t>Проведение работ по оценке уровней профессиональных рисков, специальной оценке условий труд</a:t>
            </a:r>
            <a:endParaRPr lang="ru-RU" sz="1200" dirty="0">
              <a:solidFill>
                <a:schemeClr val="accent5">
                  <a:lumMod val="50000"/>
                </a:schemeClr>
              </a:solidFill>
              <a:latin typeface="Franklin Gothic Medium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577650" y="2700370"/>
            <a:ext cx="2415396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Заместитель 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директора – начальник управления труда 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Департамента 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труда и занятости населения </a:t>
            </a:r>
          </a:p>
          <a:p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Ханты-Мансийского 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автономного округа – Югры </a:t>
            </a:r>
          </a:p>
          <a:p>
            <a:r>
              <a:rPr lang="ru-RU" sz="1400" dirty="0" err="1" smtClean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Мокринский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 А.Л.</a:t>
            </a:r>
            <a:endParaRPr lang="ru-RU" sz="1400" dirty="0">
              <a:solidFill>
                <a:schemeClr val="tx2">
                  <a:lumMod val="50000"/>
                </a:schemeClr>
              </a:solidFill>
              <a:latin typeface="Franklin Gothic Medium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33401" y="103514"/>
            <a:ext cx="86105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0000"/>
              </a:lnSpc>
              <a:buClr>
                <a:srgbClr val="FF0000"/>
              </a:buClr>
            </a:pP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</a:rPr>
              <a:t>Цель 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</a:rPr>
              <a:t>2: С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Franklin Gothic Medium" pitchFamily="34" charset="0"/>
              </a:rPr>
              <a:t>нижение уровней производственного </a:t>
            </a:r>
          </a:p>
          <a:p>
            <a:pPr algn="just">
              <a:lnSpc>
                <a:spcPct val="100000"/>
              </a:lnSpc>
              <a:buClr>
                <a:srgbClr val="FF0000"/>
              </a:buClr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Franklin Gothic Medium" pitchFamily="34" charset="0"/>
              </a:rPr>
              <a:t>травматизма и профессиональной заболеваемости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Franklin Gothic Medium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2746173" y="3594922"/>
            <a:ext cx="3754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◌ </a:t>
            </a:r>
            <a:endParaRPr lang="ru-RU" dirty="0"/>
          </a:p>
        </p:txBody>
      </p:sp>
      <p:sp>
        <p:nvSpPr>
          <p:cNvPr id="61" name="Прямоугольник 60"/>
          <p:cNvSpPr/>
          <p:nvPr/>
        </p:nvSpPr>
        <p:spPr>
          <a:xfrm>
            <a:off x="309361" y="2741293"/>
            <a:ext cx="322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◌</a:t>
            </a:r>
            <a:endParaRPr lang="ru-RU" dirty="0"/>
          </a:p>
        </p:txBody>
      </p:sp>
      <p:sp>
        <p:nvSpPr>
          <p:cNvPr id="62" name="Прямоугольник 61"/>
          <p:cNvSpPr/>
          <p:nvPr/>
        </p:nvSpPr>
        <p:spPr>
          <a:xfrm>
            <a:off x="2716405" y="2741293"/>
            <a:ext cx="3754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◌ </a:t>
            </a:r>
            <a:endParaRPr lang="ru-RU" dirty="0"/>
          </a:p>
        </p:txBody>
      </p:sp>
      <p:sp>
        <p:nvSpPr>
          <p:cNvPr id="63" name="Прямоугольник 62"/>
          <p:cNvSpPr/>
          <p:nvPr/>
        </p:nvSpPr>
        <p:spPr>
          <a:xfrm>
            <a:off x="6385413" y="2741293"/>
            <a:ext cx="3754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◌ </a:t>
            </a:r>
            <a:endParaRPr lang="ru-RU" dirty="0"/>
          </a:p>
        </p:txBody>
      </p:sp>
      <p:grpSp>
        <p:nvGrpSpPr>
          <p:cNvPr id="71" name="Группа 70"/>
          <p:cNvGrpSpPr/>
          <p:nvPr/>
        </p:nvGrpSpPr>
        <p:grpSpPr>
          <a:xfrm>
            <a:off x="370945" y="1259467"/>
            <a:ext cx="8383818" cy="690112"/>
            <a:chOff x="370945" y="1457865"/>
            <a:chExt cx="8383818" cy="690112"/>
          </a:xfrm>
        </p:grpSpPr>
        <p:sp>
          <p:nvSpPr>
            <p:cNvPr id="72" name="Прямоугольник 71"/>
            <p:cNvSpPr/>
            <p:nvPr/>
          </p:nvSpPr>
          <p:spPr>
            <a:xfrm>
              <a:off x="544388" y="1494660"/>
              <a:ext cx="2280293" cy="601579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3" name="Прямоугольник 72"/>
            <p:cNvSpPr/>
            <p:nvPr/>
          </p:nvSpPr>
          <p:spPr>
            <a:xfrm>
              <a:off x="3131387" y="1494658"/>
              <a:ext cx="3010619" cy="60157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/>
                <a:t>я</a:t>
              </a:r>
            </a:p>
          </p:txBody>
        </p:sp>
        <p:sp>
          <p:nvSpPr>
            <p:cNvPr id="74" name="Прямоугольник 73"/>
            <p:cNvSpPr/>
            <p:nvPr/>
          </p:nvSpPr>
          <p:spPr>
            <a:xfrm>
              <a:off x="6388327" y="1494658"/>
              <a:ext cx="2366436" cy="601579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Прямоугольник 74"/>
            <p:cNvSpPr/>
            <p:nvPr/>
          </p:nvSpPr>
          <p:spPr>
            <a:xfrm>
              <a:off x="1167628" y="1624964"/>
              <a:ext cx="137441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1600" b="1" dirty="0">
                  <a:solidFill>
                    <a:schemeClr val="bg1"/>
                  </a:solidFill>
                </a:rPr>
                <a:t>Направление</a:t>
              </a:r>
            </a:p>
          </p:txBody>
        </p:sp>
        <p:sp>
          <p:nvSpPr>
            <p:cNvPr id="76" name="Прямоугольник 75"/>
            <p:cNvSpPr/>
            <p:nvPr/>
          </p:nvSpPr>
          <p:spPr>
            <a:xfrm>
              <a:off x="3543861" y="1624964"/>
              <a:ext cx="142058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sz="1600" b="1" dirty="0">
                  <a:solidFill>
                    <a:schemeClr val="bg1"/>
                  </a:solidFill>
                </a:rPr>
                <a:t>Мероприятия</a:t>
              </a:r>
            </a:p>
          </p:txBody>
        </p:sp>
        <p:sp>
          <p:nvSpPr>
            <p:cNvPr id="77" name="Прямоугольник 76"/>
            <p:cNvSpPr/>
            <p:nvPr/>
          </p:nvSpPr>
          <p:spPr>
            <a:xfrm>
              <a:off x="6919346" y="1501854"/>
              <a:ext cx="157575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1600" b="1" dirty="0">
                  <a:solidFill>
                    <a:schemeClr val="bg1"/>
                  </a:solidFill>
                </a:rPr>
                <a:t>Ответственные </a:t>
              </a:r>
              <a:endParaRPr lang="en-US" sz="1600" b="1" dirty="0">
                <a:solidFill>
                  <a:schemeClr val="bg1"/>
                </a:solidFill>
              </a:endParaRPr>
            </a:p>
            <a:p>
              <a:pPr>
                <a:defRPr/>
              </a:pPr>
              <a:r>
                <a:rPr lang="ru-RU" sz="1600" b="1" dirty="0">
                  <a:solidFill>
                    <a:schemeClr val="bg1"/>
                  </a:solidFill>
                </a:rPr>
                <a:t>исполнители</a:t>
              </a:r>
            </a:p>
          </p:txBody>
        </p:sp>
        <p:sp>
          <p:nvSpPr>
            <p:cNvPr id="78" name="Овал 77"/>
            <p:cNvSpPr/>
            <p:nvPr/>
          </p:nvSpPr>
          <p:spPr>
            <a:xfrm>
              <a:off x="370945" y="1466491"/>
              <a:ext cx="681486" cy="681486"/>
            </a:xfrm>
            <a:prstGeom prst="ellipse">
              <a:avLst/>
            </a:prstGeom>
            <a:solidFill>
              <a:srgbClr val="00B05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9" name="Рисунок 7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1906" y="1577452"/>
              <a:ext cx="459564" cy="459564"/>
            </a:xfrm>
            <a:prstGeom prst="rect">
              <a:avLst/>
            </a:prstGeom>
          </p:spPr>
        </p:pic>
        <p:sp>
          <p:nvSpPr>
            <p:cNvPr id="80" name="Овал 79"/>
            <p:cNvSpPr/>
            <p:nvPr/>
          </p:nvSpPr>
          <p:spPr>
            <a:xfrm>
              <a:off x="6236907" y="1457865"/>
              <a:ext cx="681486" cy="68148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1" name="Рисунок 8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2238" y="1573196"/>
              <a:ext cx="450824" cy="450824"/>
            </a:xfrm>
            <a:prstGeom prst="rect">
              <a:avLst/>
            </a:prstGeom>
          </p:spPr>
        </p:pic>
        <p:sp>
          <p:nvSpPr>
            <p:cNvPr id="82" name="Овал 81"/>
            <p:cNvSpPr/>
            <p:nvPr/>
          </p:nvSpPr>
          <p:spPr>
            <a:xfrm>
              <a:off x="2898484" y="1457865"/>
              <a:ext cx="681486" cy="681486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3" name="Рисунок 8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2737" y="1612118"/>
              <a:ext cx="372980" cy="372980"/>
            </a:xfrm>
            <a:prstGeom prst="rect">
              <a:avLst/>
            </a:prstGeom>
          </p:spPr>
        </p:pic>
      </p:grpSp>
      <p:sp>
        <p:nvSpPr>
          <p:cNvPr id="84" name="Прямоугольник 83"/>
          <p:cNvSpPr/>
          <p:nvPr/>
        </p:nvSpPr>
        <p:spPr>
          <a:xfrm>
            <a:off x="0" y="2044376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Franklin Gothic Book" pitchFamily="34" charset="0"/>
                <a:ea typeface="Times New Roman" panose="02020603050405020304" pitchFamily="18" charset="0"/>
              </a:rPr>
              <a:t>Задача 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Franklin Gothic Book" pitchFamily="34" charset="0"/>
                <a:ea typeface="Times New Roman" panose="02020603050405020304" pitchFamily="18" charset="0"/>
              </a:rPr>
              <a:t>2: 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Franklin Gothic Book" pitchFamily="34" charset="0"/>
              </a:rPr>
              <a:t>Внедрение культуры безопасного труда</a:t>
            </a:r>
            <a:endParaRPr lang="ru-RU" sz="1600" b="1" dirty="0">
              <a:solidFill>
                <a:schemeClr val="accent2">
                  <a:lumMod val="50000"/>
                </a:schemeClr>
              </a:solidFill>
              <a:latin typeface="Franklin Gothic Book" pitchFamily="34" charset="0"/>
              <a:ea typeface="Times New Roman" panose="02020603050405020304" pitchFamily="18" charset="0"/>
            </a:endParaRPr>
          </a:p>
        </p:txBody>
      </p:sp>
      <p:sp>
        <p:nvSpPr>
          <p:cNvPr id="85" name="Пятиугольник 84"/>
          <p:cNvSpPr/>
          <p:nvPr/>
        </p:nvSpPr>
        <p:spPr>
          <a:xfrm>
            <a:off x="615950" y="5621009"/>
            <a:ext cx="8146005" cy="836761"/>
          </a:xfrm>
          <a:prstGeom prst="homePlate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6" name="Прямоугольник 85"/>
          <p:cNvSpPr/>
          <p:nvPr/>
        </p:nvSpPr>
        <p:spPr>
          <a:xfrm>
            <a:off x="813579" y="5672595"/>
            <a:ext cx="749635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00" dirty="0">
                <a:solidFill>
                  <a:srgbClr val="F1FCFE"/>
                </a:solidFill>
                <a:latin typeface="Franklin Gothic Heavy" panose="020B0903020102020204" pitchFamily="34" charset="0"/>
              </a:rPr>
              <a:t>Увеличение количество рабочих мест, на которых проведена </a:t>
            </a:r>
            <a:endParaRPr lang="ru-RU" sz="1400" dirty="0" smtClean="0">
              <a:solidFill>
                <a:srgbClr val="F1FCFE"/>
              </a:solidFill>
              <a:latin typeface="Franklin Gothic Heavy" panose="020B0903020102020204" pitchFamily="34" charset="0"/>
            </a:endParaRPr>
          </a:p>
          <a:p>
            <a:pPr lvl="0" algn="ctr"/>
            <a:r>
              <a:rPr lang="ru-RU" sz="1400" dirty="0" smtClean="0">
                <a:solidFill>
                  <a:srgbClr val="F1FCFE"/>
                </a:solidFill>
                <a:latin typeface="Franklin Gothic Heavy" panose="020B0903020102020204" pitchFamily="34" charset="0"/>
              </a:rPr>
              <a:t>специальная </a:t>
            </a:r>
            <a:r>
              <a:rPr lang="ru-RU" sz="1400" dirty="0">
                <a:solidFill>
                  <a:srgbClr val="F1FCFE"/>
                </a:solidFill>
                <a:latin typeface="Franklin Gothic Heavy" panose="020B0903020102020204" pitchFamily="34" charset="0"/>
              </a:rPr>
              <a:t> </a:t>
            </a:r>
            <a:r>
              <a:rPr lang="ru-RU" sz="1400" dirty="0" smtClean="0">
                <a:solidFill>
                  <a:srgbClr val="F1FCFE"/>
                </a:solidFill>
                <a:latin typeface="Franklin Gothic Heavy" panose="020B0903020102020204" pitchFamily="34" charset="0"/>
              </a:rPr>
              <a:t>оценка </a:t>
            </a:r>
            <a:r>
              <a:rPr lang="ru-RU" sz="1400" dirty="0">
                <a:solidFill>
                  <a:srgbClr val="F1FCFE"/>
                </a:solidFill>
                <a:latin typeface="Franklin Gothic Heavy" panose="020B0903020102020204" pitchFamily="34" charset="0"/>
              </a:rPr>
              <a:t>условий труда</a:t>
            </a:r>
          </a:p>
          <a:p>
            <a:pPr lvl="0" algn="ctr"/>
            <a:r>
              <a:rPr lang="ru-RU" sz="1400" dirty="0">
                <a:solidFill>
                  <a:srgbClr val="F1FCFE"/>
                </a:solidFill>
                <a:latin typeface="Franklin Gothic Medium" pitchFamily="34" charset="0"/>
              </a:rPr>
              <a:t> </a:t>
            </a:r>
            <a:r>
              <a:rPr lang="ru-RU" sz="1400" dirty="0">
                <a:solidFill>
                  <a:srgbClr val="F1FCFE"/>
                </a:solidFill>
                <a:latin typeface="Franklin Gothic Heavy" panose="020B0903020102020204" pitchFamily="34" charset="0"/>
              </a:rPr>
              <a:t>с </a:t>
            </a:r>
            <a:r>
              <a:rPr lang="ru-RU" sz="1400" b="1" dirty="0">
                <a:solidFill>
                  <a:srgbClr val="F1FCFE"/>
                </a:solidFill>
                <a:latin typeface="Franklin Gothic Heavy" panose="020B0903020102020204" pitchFamily="34" charset="0"/>
              </a:rPr>
              <a:t>56 тыс</a:t>
            </a:r>
            <a:r>
              <a:rPr lang="ru-RU" sz="1400" dirty="0">
                <a:solidFill>
                  <a:srgbClr val="F1FCFE"/>
                </a:solidFill>
                <a:latin typeface="Franklin Gothic Heavy" panose="020B0903020102020204" pitchFamily="34" charset="0"/>
              </a:rPr>
              <a:t>. до </a:t>
            </a:r>
            <a:r>
              <a:rPr lang="ru-RU" sz="1400" b="1" dirty="0">
                <a:solidFill>
                  <a:srgbClr val="F1FCFE"/>
                </a:solidFill>
                <a:latin typeface="Franklin Gothic Heavy" panose="020B0903020102020204" pitchFamily="34" charset="0"/>
              </a:rPr>
              <a:t>60</a:t>
            </a:r>
            <a:r>
              <a:rPr lang="ru-RU" sz="1400" dirty="0">
                <a:solidFill>
                  <a:srgbClr val="F1FCFE"/>
                </a:solidFill>
                <a:latin typeface="Franklin Gothic Heavy" panose="020B0903020102020204" pitchFamily="34" charset="0"/>
              </a:rPr>
              <a:t> </a:t>
            </a:r>
            <a:r>
              <a:rPr lang="ru-RU" sz="1400" b="1" dirty="0">
                <a:solidFill>
                  <a:srgbClr val="F1FCFE"/>
                </a:solidFill>
                <a:latin typeface="Franklin Gothic Heavy" panose="020B0903020102020204" pitchFamily="34" charset="0"/>
              </a:rPr>
              <a:t>тыс</a:t>
            </a:r>
            <a:r>
              <a:rPr lang="ru-RU" sz="1400" dirty="0">
                <a:solidFill>
                  <a:srgbClr val="F1FCFE"/>
                </a:solidFill>
                <a:latin typeface="Franklin Gothic Heavy" panose="020B0903020102020204" pitchFamily="34" charset="0"/>
              </a:rPr>
              <a:t>. </a:t>
            </a:r>
            <a:r>
              <a:rPr lang="ru-RU" sz="1400" dirty="0" smtClean="0">
                <a:solidFill>
                  <a:srgbClr val="F1FCFE"/>
                </a:solidFill>
                <a:latin typeface="Franklin Gothic Heavy" panose="020B0903020102020204" pitchFamily="34" charset="0"/>
              </a:rPr>
              <a:t>рабочих  </a:t>
            </a:r>
            <a:r>
              <a:rPr lang="ru-RU" sz="1400" dirty="0">
                <a:solidFill>
                  <a:srgbClr val="F1FCFE"/>
                </a:solidFill>
                <a:latin typeface="Franklin Gothic Heavy" panose="020B0903020102020204" pitchFamily="34" charset="0"/>
              </a:rPr>
              <a:t>мест </a:t>
            </a:r>
          </a:p>
        </p:txBody>
      </p:sp>
      <p:grpSp>
        <p:nvGrpSpPr>
          <p:cNvPr id="34" name="Группа 33">
            <a:extLst>
              <a:ext uri="{FF2B5EF4-FFF2-40B4-BE49-F238E27FC236}">
                <a16:creationId xmlns="" xmlns:a16="http://schemas.microsoft.com/office/drawing/2014/main" id="{537E5D13-E1ED-4A7C-BC12-1EC642FF7C48}"/>
              </a:ext>
            </a:extLst>
          </p:cNvPr>
          <p:cNvGrpSpPr/>
          <p:nvPr/>
        </p:nvGrpSpPr>
        <p:grpSpPr>
          <a:xfrm>
            <a:off x="-12192" y="1024906"/>
            <a:ext cx="7859486" cy="89285"/>
            <a:chOff x="947651" y="2754884"/>
            <a:chExt cx="7257566" cy="89285"/>
          </a:xfrm>
        </p:grpSpPr>
        <p:sp>
          <p:nvSpPr>
            <p:cNvPr id="35" name="Прямоугольник 34">
              <a:extLst>
                <a:ext uri="{FF2B5EF4-FFF2-40B4-BE49-F238E27FC236}">
                  <a16:creationId xmlns="" xmlns:a16="http://schemas.microsoft.com/office/drawing/2014/main" id="{437AC422-CA1B-4D60-BF05-87C7F064C57D}"/>
                </a:ext>
              </a:extLst>
            </p:cNvPr>
            <p:cNvSpPr/>
            <p:nvPr/>
          </p:nvSpPr>
          <p:spPr>
            <a:xfrm>
              <a:off x="947651" y="2754884"/>
              <a:ext cx="7257565" cy="52157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Прямоугольник 35">
              <a:extLst>
                <a:ext uri="{FF2B5EF4-FFF2-40B4-BE49-F238E27FC236}">
                  <a16:creationId xmlns="" xmlns:a16="http://schemas.microsoft.com/office/drawing/2014/main" id="{11C0C38C-D329-495E-9044-DC82487BFC08}"/>
                </a:ext>
              </a:extLst>
            </p:cNvPr>
            <p:cNvSpPr/>
            <p:nvPr/>
          </p:nvSpPr>
          <p:spPr>
            <a:xfrm flipV="1">
              <a:off x="947651" y="2798450"/>
              <a:ext cx="7257566" cy="45719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37" name="Рисунок 36">
            <a:extLst>
              <a:ext uri="{FF2B5EF4-FFF2-40B4-BE49-F238E27FC236}">
                <a16:creationId xmlns="" xmlns:a16="http://schemas.microsoft.com/office/drawing/2014/main" id="{C61F62F8-9E5A-49AD-B7EF-0FA69C5DB92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341" y="188118"/>
            <a:ext cx="903513" cy="935598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818594" y="6275207"/>
            <a:ext cx="2057400" cy="365125"/>
          </a:xfrm>
        </p:spPr>
        <p:txBody>
          <a:bodyPr/>
          <a:lstStyle/>
          <a:p>
            <a:fld id="{30837FF7-5919-41BF-8DD0-96FAEA1BD99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301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3239227" y="2485020"/>
            <a:ext cx="3200400" cy="28469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sz="1200" dirty="0">
                <a:solidFill>
                  <a:schemeClr val="accent5">
                    <a:lumMod val="50000"/>
                  </a:schemeClr>
                </a:solidFill>
                <a:latin typeface="Franklin Gothic Medium" pitchFamily="34" charset="0"/>
              </a:rPr>
              <a:t>Медицинская, социальная и профессиональная реабилитация пострадавших на </a:t>
            </a: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Franklin Gothic Medium" pitchFamily="34" charset="0"/>
              </a:rPr>
              <a:t>производстве</a:t>
            </a:r>
            <a:endParaRPr lang="ru-RU" sz="1200" dirty="0">
              <a:solidFill>
                <a:schemeClr val="accent5">
                  <a:lumMod val="50000"/>
                </a:schemeClr>
              </a:solidFill>
              <a:latin typeface="Franklin Gothic Medium" pitchFamily="34" charset="0"/>
            </a:endParaRPr>
          </a:p>
          <a:p>
            <a:pPr>
              <a:spcAft>
                <a:spcPts val="1200"/>
              </a:spcAft>
            </a:pPr>
            <a:r>
              <a:rPr lang="ru-RU" sz="1200" dirty="0">
                <a:solidFill>
                  <a:schemeClr val="accent5">
                    <a:lumMod val="50000"/>
                  </a:schemeClr>
                </a:solidFill>
                <a:latin typeface="Franklin Gothic Medium" pitchFamily="34" charset="0"/>
              </a:rPr>
              <a:t>Осуществление предупредительных мер по сокращению производственного травматизма за счет страховых </a:t>
            </a: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Franklin Gothic Medium" pitchFamily="34" charset="0"/>
              </a:rPr>
              <a:t>взносов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  <a:latin typeface="Franklin Gothic Medium" pitchFamily="34" charset="0"/>
              </a:rPr>
              <a:t> </a:t>
            </a:r>
          </a:p>
          <a:p>
            <a:pPr>
              <a:spcAft>
                <a:spcPts val="1200"/>
              </a:spcAft>
            </a:pPr>
            <a:r>
              <a:rPr lang="ru-RU" sz="1200" dirty="0">
                <a:solidFill>
                  <a:schemeClr val="accent5">
                    <a:lumMod val="50000"/>
                  </a:schemeClr>
                </a:solidFill>
                <a:latin typeface="Franklin Gothic Medium" pitchFamily="34" charset="0"/>
              </a:rPr>
              <a:t>Развитие системы раннего выявления заболеваний, оснащение лечебно-диагностическим оборудованием </a:t>
            </a:r>
            <a:endParaRPr lang="ru-RU" sz="1200" dirty="0" smtClean="0">
              <a:solidFill>
                <a:schemeClr val="accent5">
                  <a:lumMod val="50000"/>
                </a:schemeClr>
              </a:solidFill>
              <a:latin typeface="Franklin Gothic Medium" pitchFamily="34" charset="0"/>
            </a:endParaRPr>
          </a:p>
          <a:p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Franklin Gothic Medium" pitchFamily="34" charset="0"/>
              </a:rPr>
              <a:t>Анализ 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  <a:latin typeface="Franklin Gothic Medium" pitchFamily="34" charset="0"/>
              </a:rPr>
              <a:t>состояния условий и охраны труда, причин производственного травматизма и профессиональной </a:t>
            </a: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Franklin Gothic Medium" pitchFamily="34" charset="0"/>
              </a:rPr>
              <a:t>заболеваемости</a:t>
            </a:r>
            <a:endParaRPr lang="ru-RU" sz="1200" dirty="0">
              <a:solidFill>
                <a:schemeClr val="accent5">
                  <a:lumMod val="50000"/>
                </a:schemeClr>
              </a:solidFill>
              <a:latin typeface="Franklin Gothic Medium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473645" y="2790326"/>
            <a:ext cx="2467153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Заместитель директора – начальник управления труда Департамента труда и занятости населения </a:t>
            </a:r>
          </a:p>
          <a:p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Ханты-Мансийского автономного округа – Югры </a:t>
            </a:r>
          </a:p>
          <a:p>
            <a:r>
              <a:rPr lang="ru-RU" sz="1400" dirty="0" err="1" smtClean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Мокринский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 А.Л.</a:t>
            </a:r>
            <a:endParaRPr lang="ru-RU" sz="1400" dirty="0">
              <a:solidFill>
                <a:schemeClr val="tx2">
                  <a:lumMod val="50000"/>
                </a:schemeClr>
              </a:solidFill>
              <a:latin typeface="Franklin Gothic Medium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35251" y="2467161"/>
            <a:ext cx="250427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Franklin Gothic Medium" pitchFamily="34" charset="0"/>
              </a:rPr>
              <a:t>Предупредительные меры по снижению производственного травматизма и профессиональной заболеваемости, включая совершенствование лечебно-профилактического обслуживания работающего населения</a:t>
            </a:r>
            <a:endParaRPr lang="ru-RU" sz="1300" dirty="0">
              <a:solidFill>
                <a:schemeClr val="accent6">
                  <a:lumMod val="50000"/>
                </a:schemeClr>
              </a:solidFill>
              <a:latin typeface="Franklin Gothic Medium" pitchFamily="34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2970535" y="3884473"/>
            <a:ext cx="3754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◌ </a:t>
            </a:r>
            <a:endParaRPr lang="ru-RU" dirty="0"/>
          </a:p>
        </p:txBody>
      </p:sp>
      <p:grpSp>
        <p:nvGrpSpPr>
          <p:cNvPr id="74" name="Группа 73"/>
          <p:cNvGrpSpPr/>
          <p:nvPr/>
        </p:nvGrpSpPr>
        <p:grpSpPr>
          <a:xfrm>
            <a:off x="370945" y="1268093"/>
            <a:ext cx="8383818" cy="690112"/>
            <a:chOff x="370945" y="1457865"/>
            <a:chExt cx="8383818" cy="690112"/>
          </a:xfrm>
        </p:grpSpPr>
        <p:sp>
          <p:nvSpPr>
            <p:cNvPr id="50" name="Прямоугольник 49"/>
            <p:cNvSpPr/>
            <p:nvPr/>
          </p:nvSpPr>
          <p:spPr>
            <a:xfrm>
              <a:off x="544388" y="1494660"/>
              <a:ext cx="2280293" cy="601579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Прямоугольник 50"/>
            <p:cNvSpPr/>
            <p:nvPr/>
          </p:nvSpPr>
          <p:spPr>
            <a:xfrm>
              <a:off x="3131387" y="1494658"/>
              <a:ext cx="3010619" cy="60157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Прямоугольник 51"/>
            <p:cNvSpPr/>
            <p:nvPr/>
          </p:nvSpPr>
          <p:spPr>
            <a:xfrm>
              <a:off x="6388327" y="1494658"/>
              <a:ext cx="2366436" cy="601579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Прямоугольник 52"/>
            <p:cNvSpPr/>
            <p:nvPr/>
          </p:nvSpPr>
          <p:spPr>
            <a:xfrm>
              <a:off x="1167628" y="1624964"/>
              <a:ext cx="137441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1600" b="1" dirty="0">
                  <a:solidFill>
                    <a:schemeClr val="bg1"/>
                  </a:solidFill>
                </a:rPr>
                <a:t>Направление</a:t>
              </a:r>
            </a:p>
          </p:txBody>
        </p:sp>
        <p:sp>
          <p:nvSpPr>
            <p:cNvPr id="54" name="Прямоугольник 53"/>
            <p:cNvSpPr/>
            <p:nvPr/>
          </p:nvSpPr>
          <p:spPr>
            <a:xfrm>
              <a:off x="3543861" y="1624964"/>
              <a:ext cx="142058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sz="1600" b="1" dirty="0">
                  <a:solidFill>
                    <a:schemeClr val="bg1"/>
                  </a:solidFill>
                </a:rPr>
                <a:t>Мероприятия</a:t>
              </a:r>
            </a:p>
          </p:txBody>
        </p:sp>
        <p:sp>
          <p:nvSpPr>
            <p:cNvPr id="55" name="Прямоугольник 54"/>
            <p:cNvSpPr/>
            <p:nvPr/>
          </p:nvSpPr>
          <p:spPr>
            <a:xfrm>
              <a:off x="6919346" y="1501854"/>
              <a:ext cx="157575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1600" b="1" dirty="0">
                  <a:solidFill>
                    <a:schemeClr val="bg1"/>
                  </a:solidFill>
                </a:rPr>
                <a:t>Ответственные </a:t>
              </a:r>
              <a:endParaRPr lang="en-US" sz="1600" b="1" dirty="0">
                <a:solidFill>
                  <a:schemeClr val="bg1"/>
                </a:solidFill>
              </a:endParaRPr>
            </a:p>
            <a:p>
              <a:pPr>
                <a:defRPr/>
              </a:pPr>
              <a:r>
                <a:rPr lang="ru-RU" sz="1600" b="1" dirty="0">
                  <a:solidFill>
                    <a:schemeClr val="bg1"/>
                  </a:solidFill>
                </a:rPr>
                <a:t>исполнители</a:t>
              </a:r>
            </a:p>
          </p:txBody>
        </p:sp>
        <p:sp>
          <p:nvSpPr>
            <p:cNvPr id="56" name="Овал 55"/>
            <p:cNvSpPr/>
            <p:nvPr/>
          </p:nvSpPr>
          <p:spPr>
            <a:xfrm>
              <a:off x="370945" y="1466491"/>
              <a:ext cx="681486" cy="681486"/>
            </a:xfrm>
            <a:prstGeom prst="ellipse">
              <a:avLst/>
            </a:prstGeom>
            <a:solidFill>
              <a:srgbClr val="00B05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7" name="Рисунок 5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1906" y="1577452"/>
              <a:ext cx="459564" cy="459564"/>
            </a:xfrm>
            <a:prstGeom prst="rect">
              <a:avLst/>
            </a:prstGeom>
          </p:spPr>
        </p:pic>
        <p:sp>
          <p:nvSpPr>
            <p:cNvPr id="58" name="Овал 57"/>
            <p:cNvSpPr/>
            <p:nvPr/>
          </p:nvSpPr>
          <p:spPr>
            <a:xfrm>
              <a:off x="6236907" y="1457865"/>
              <a:ext cx="681486" cy="68148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9" name="Рисунок 5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2238" y="1573196"/>
              <a:ext cx="450824" cy="450824"/>
            </a:xfrm>
            <a:prstGeom prst="rect">
              <a:avLst/>
            </a:prstGeom>
          </p:spPr>
        </p:pic>
        <p:sp>
          <p:nvSpPr>
            <p:cNvPr id="60" name="Овал 59"/>
            <p:cNvSpPr/>
            <p:nvPr/>
          </p:nvSpPr>
          <p:spPr>
            <a:xfrm>
              <a:off x="2898484" y="1457865"/>
              <a:ext cx="681486" cy="681486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1" name="Рисунок 6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2737" y="1612118"/>
              <a:ext cx="372980" cy="372980"/>
            </a:xfrm>
            <a:prstGeom prst="rect">
              <a:avLst/>
            </a:prstGeom>
          </p:spPr>
        </p:pic>
      </p:grpSp>
      <p:sp>
        <p:nvSpPr>
          <p:cNvPr id="62" name="Прямоугольник 61"/>
          <p:cNvSpPr/>
          <p:nvPr/>
        </p:nvSpPr>
        <p:spPr>
          <a:xfrm>
            <a:off x="0" y="2053002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Franklin Gothic Book" pitchFamily="34" charset="0"/>
                <a:ea typeface="Times New Roman" panose="02020603050405020304" pitchFamily="18" charset="0"/>
              </a:rPr>
              <a:t>Задача 2: 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Franklin Gothic Book" pitchFamily="34" charset="0"/>
              </a:rPr>
              <a:t>Внедрение культуры безопасного труда</a:t>
            </a:r>
            <a:endParaRPr lang="ru-RU" sz="1600" b="1" dirty="0">
              <a:solidFill>
                <a:schemeClr val="accent2">
                  <a:lumMod val="50000"/>
                </a:schemeClr>
              </a:solidFill>
              <a:latin typeface="Franklin Gothic Book" pitchFamily="34" charset="0"/>
              <a:ea typeface="Times New Roman" panose="02020603050405020304" pitchFamily="18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370945" y="2508060"/>
            <a:ext cx="322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◌</a:t>
            </a:r>
            <a:endParaRPr lang="ru-RU" dirty="0"/>
          </a:p>
        </p:txBody>
      </p:sp>
      <p:sp>
        <p:nvSpPr>
          <p:cNvPr id="64" name="Прямоугольник 63"/>
          <p:cNvSpPr/>
          <p:nvPr/>
        </p:nvSpPr>
        <p:spPr>
          <a:xfrm>
            <a:off x="2975307" y="2508060"/>
            <a:ext cx="3754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◌ </a:t>
            </a:r>
            <a:endParaRPr lang="ru-RU" dirty="0"/>
          </a:p>
        </p:txBody>
      </p:sp>
      <p:sp>
        <p:nvSpPr>
          <p:cNvPr id="65" name="Прямоугольник 64"/>
          <p:cNvSpPr/>
          <p:nvPr/>
        </p:nvSpPr>
        <p:spPr>
          <a:xfrm>
            <a:off x="6164526" y="2790326"/>
            <a:ext cx="3754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◌ </a:t>
            </a:r>
            <a:endParaRPr lang="ru-RU" dirty="0"/>
          </a:p>
        </p:txBody>
      </p:sp>
      <p:sp>
        <p:nvSpPr>
          <p:cNvPr id="73" name="TextBox 72"/>
          <p:cNvSpPr txBox="1"/>
          <p:nvPr/>
        </p:nvSpPr>
        <p:spPr>
          <a:xfrm>
            <a:off x="533401" y="103514"/>
            <a:ext cx="86105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0000"/>
              </a:lnSpc>
              <a:buClr>
                <a:srgbClr val="FF0000"/>
              </a:buClr>
            </a:pP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</a:rPr>
              <a:t>Цель 2: С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Franklin Gothic Medium" pitchFamily="34" charset="0"/>
              </a:rPr>
              <a:t>нижение уровней производственного </a:t>
            </a:r>
          </a:p>
          <a:p>
            <a:pPr algn="just">
              <a:lnSpc>
                <a:spcPct val="100000"/>
              </a:lnSpc>
              <a:buClr>
                <a:srgbClr val="FF0000"/>
              </a:buClr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Franklin Gothic Medium" pitchFamily="34" charset="0"/>
              </a:rPr>
              <a:t>травматизма и профессиональной заболеваемости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Franklin Gothic Medium" pitchFamily="34" charset="0"/>
            </a:endParaRPr>
          </a:p>
        </p:txBody>
      </p:sp>
      <p:grpSp>
        <p:nvGrpSpPr>
          <p:cNvPr id="41" name="Группа 40">
            <a:extLst>
              <a:ext uri="{FF2B5EF4-FFF2-40B4-BE49-F238E27FC236}">
                <a16:creationId xmlns="" xmlns:a16="http://schemas.microsoft.com/office/drawing/2014/main" id="{8E16E5EF-5174-4874-AA27-C6C775C3F1EF}"/>
              </a:ext>
            </a:extLst>
          </p:cNvPr>
          <p:cNvGrpSpPr/>
          <p:nvPr/>
        </p:nvGrpSpPr>
        <p:grpSpPr>
          <a:xfrm>
            <a:off x="-12192" y="1024906"/>
            <a:ext cx="7859486" cy="89285"/>
            <a:chOff x="947651" y="2754884"/>
            <a:chExt cx="7257566" cy="89285"/>
          </a:xfrm>
        </p:grpSpPr>
        <p:sp>
          <p:nvSpPr>
            <p:cNvPr id="42" name="Прямоугольник 41">
              <a:extLst>
                <a:ext uri="{FF2B5EF4-FFF2-40B4-BE49-F238E27FC236}">
                  <a16:creationId xmlns="" xmlns:a16="http://schemas.microsoft.com/office/drawing/2014/main" id="{4E2B5A3E-6FFC-4081-B893-B7EDC69119F8}"/>
                </a:ext>
              </a:extLst>
            </p:cNvPr>
            <p:cNvSpPr/>
            <p:nvPr/>
          </p:nvSpPr>
          <p:spPr>
            <a:xfrm>
              <a:off x="947651" y="2754884"/>
              <a:ext cx="7257565" cy="52157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Прямоугольник 42">
              <a:extLst>
                <a:ext uri="{FF2B5EF4-FFF2-40B4-BE49-F238E27FC236}">
                  <a16:creationId xmlns="" xmlns:a16="http://schemas.microsoft.com/office/drawing/2014/main" id="{BEEE3D33-4817-4C68-A88A-30ABB99DFE6B}"/>
                </a:ext>
              </a:extLst>
            </p:cNvPr>
            <p:cNvSpPr/>
            <p:nvPr/>
          </p:nvSpPr>
          <p:spPr>
            <a:xfrm flipV="1">
              <a:off x="947651" y="2798450"/>
              <a:ext cx="7257566" cy="45719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44" name="Рисунок 43">
            <a:extLst>
              <a:ext uri="{FF2B5EF4-FFF2-40B4-BE49-F238E27FC236}">
                <a16:creationId xmlns="" xmlns:a16="http://schemas.microsoft.com/office/drawing/2014/main" id="{77F6319B-6507-43D9-BB39-22E0E43247E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3816" y="197643"/>
            <a:ext cx="903513" cy="935598"/>
          </a:xfrm>
          <a:prstGeom prst="rect">
            <a:avLst/>
          </a:prstGeom>
        </p:spPr>
      </p:pic>
      <p:sp>
        <p:nvSpPr>
          <p:cNvPr id="29" name="Прямоугольник 28"/>
          <p:cNvSpPr/>
          <p:nvPr/>
        </p:nvSpPr>
        <p:spPr>
          <a:xfrm>
            <a:off x="2970535" y="3219306"/>
            <a:ext cx="3754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◌ </a:t>
            </a:r>
            <a:endParaRPr lang="ru-RU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2975307" y="4604143"/>
            <a:ext cx="3754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◌ </a:t>
            </a:r>
            <a:endParaRPr lang="ru-RU" dirty="0"/>
          </a:p>
        </p:txBody>
      </p:sp>
      <p:sp>
        <p:nvSpPr>
          <p:cNvPr id="32" name="Пятиугольник 31"/>
          <p:cNvSpPr/>
          <p:nvPr/>
        </p:nvSpPr>
        <p:spPr>
          <a:xfrm>
            <a:off x="615144" y="5583172"/>
            <a:ext cx="8146005" cy="836761"/>
          </a:xfrm>
          <a:prstGeom prst="homePlate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" name="TextBox 1"/>
          <p:cNvSpPr txBox="1"/>
          <p:nvPr/>
        </p:nvSpPr>
        <p:spPr>
          <a:xfrm>
            <a:off x="683113" y="5583974"/>
            <a:ext cx="730013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600" dirty="0">
                <a:solidFill>
                  <a:schemeClr val="bg1"/>
                </a:solidFill>
                <a:latin typeface="Franklin Gothic Medium" pitchFamily="34" charset="0"/>
              </a:rPr>
              <a:t>Снижение численности пострадавших в результате несчастных случаев на производстве с утратой трудоспособности на 1 рабочий день и более, </a:t>
            </a:r>
            <a:endParaRPr lang="ru-RU" sz="1600" dirty="0" smtClean="0">
              <a:solidFill>
                <a:schemeClr val="bg1"/>
              </a:solidFill>
              <a:latin typeface="Franklin Gothic Medium" pitchFamily="34" charset="0"/>
            </a:endParaRPr>
          </a:p>
          <a:p>
            <a:pPr lvl="0" algn="ctr"/>
            <a:r>
              <a:rPr lang="ru-RU" sz="1600" dirty="0" smtClean="0">
                <a:solidFill>
                  <a:schemeClr val="bg1"/>
                </a:solidFill>
                <a:latin typeface="Franklin Gothic Medium" pitchFamily="34" charset="0"/>
              </a:rPr>
              <a:t>с </a:t>
            </a:r>
            <a:r>
              <a:rPr lang="ru-RU" sz="1600" b="1" dirty="0">
                <a:solidFill>
                  <a:schemeClr val="bg1"/>
                </a:solidFill>
                <a:latin typeface="Franklin Gothic Medium" pitchFamily="34" charset="0"/>
              </a:rPr>
              <a:t>749</a:t>
            </a:r>
            <a:r>
              <a:rPr lang="ru-RU" sz="1600" dirty="0">
                <a:solidFill>
                  <a:schemeClr val="bg1"/>
                </a:solidFill>
                <a:latin typeface="Franklin Gothic Medium" pitchFamily="34" charset="0"/>
              </a:rPr>
              <a:t> тыс. до </a:t>
            </a:r>
            <a:r>
              <a:rPr lang="ru-RU" sz="1600" b="1" dirty="0">
                <a:solidFill>
                  <a:schemeClr val="bg1"/>
                </a:solidFill>
                <a:latin typeface="Franklin Gothic Medium" pitchFamily="34" charset="0"/>
              </a:rPr>
              <a:t>690</a:t>
            </a:r>
            <a:r>
              <a:rPr lang="ru-RU" sz="1600" dirty="0">
                <a:solidFill>
                  <a:schemeClr val="bg1"/>
                </a:solidFill>
                <a:latin typeface="Franklin Gothic Medium" pitchFamily="34" charset="0"/>
              </a:rPr>
              <a:t> тыс. человек</a:t>
            </a:r>
          </a:p>
          <a:p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859009" y="6326845"/>
            <a:ext cx="2057400" cy="365125"/>
          </a:xfrm>
        </p:spPr>
        <p:txBody>
          <a:bodyPr/>
          <a:lstStyle/>
          <a:p>
            <a:fld id="{30837FF7-5919-41BF-8DD0-96FAEA1BD99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971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3339550" y="2679720"/>
            <a:ext cx="32004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Franklin Gothic Medium" pitchFamily="34" charset="0"/>
              </a:rPr>
              <a:t>Проведения семинаров для преподавателей обучающих организаций автономного округа по охране 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Franklin Gothic Medium" pitchFamily="34" charset="0"/>
              </a:rPr>
              <a:t>труда</a:t>
            </a:r>
            <a:endParaRPr lang="ru-RU" sz="1400" dirty="0">
              <a:solidFill>
                <a:schemeClr val="accent5">
                  <a:lumMod val="50000"/>
                </a:schemeClr>
              </a:solidFill>
              <a:latin typeface="Franklin Gothic Medium" pitchFamily="34" charset="0"/>
            </a:endParaRPr>
          </a:p>
          <a:p>
            <a:endParaRPr lang="ru-RU" sz="1400" dirty="0" smtClean="0">
              <a:solidFill>
                <a:schemeClr val="accent5">
                  <a:lumMod val="50000"/>
                </a:schemeClr>
              </a:solidFill>
              <a:latin typeface="Franklin Gothic Medium" pitchFamily="34" charset="0"/>
            </a:endParaRPr>
          </a:p>
          <a:p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Franklin Gothic Medium" pitchFamily="34" charset="0"/>
              </a:rPr>
              <a:t>Обеспечение 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Franklin Gothic Medium" pitchFamily="34" charset="0"/>
              </a:rPr>
              <a:t>проведения обучения по охране труда руководителей и специалистов организаций</a:t>
            </a:r>
            <a:endParaRPr lang="ru-RU" sz="1400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621026" y="2679720"/>
            <a:ext cx="2467153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Заместитель директора – начальник управления труда Департамента труда и занятости населения </a:t>
            </a:r>
          </a:p>
          <a:p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Ханты-Мансийского автономного округа – Югры </a:t>
            </a:r>
          </a:p>
          <a:p>
            <a:r>
              <a:rPr lang="ru-RU" sz="1400" dirty="0" err="1" smtClean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Мокринский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 А.Л.</a:t>
            </a:r>
            <a:endParaRPr lang="ru-RU" sz="1400" dirty="0">
              <a:solidFill>
                <a:schemeClr val="tx2">
                  <a:lumMod val="50000"/>
                </a:schemeClr>
              </a:solidFill>
              <a:latin typeface="Franklin Gothic Medium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55650" y="2679720"/>
            <a:ext cx="250427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Franklin Gothic Medium" pitchFamily="34" charset="0"/>
              </a:rPr>
              <a:t>Обучение работников </a:t>
            </a:r>
            <a:endParaRPr lang="ru-RU" sz="1400" dirty="0" smtClean="0">
              <a:solidFill>
                <a:schemeClr val="accent6">
                  <a:lumMod val="50000"/>
                </a:schemeClr>
              </a:solidFill>
              <a:latin typeface="Franklin Gothic Medium" pitchFamily="34" charset="0"/>
            </a:endParaRPr>
          </a:p>
          <a:p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Franklin Gothic Medium" pitchFamily="34" charset="0"/>
              </a:rPr>
              <a:t>охране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Franklin Gothic Medium" pitchFamily="34" charset="0"/>
              </a:rPr>
              <a:t>труда на основе современных технологий обучения</a:t>
            </a:r>
          </a:p>
        </p:txBody>
      </p:sp>
      <p:grpSp>
        <p:nvGrpSpPr>
          <p:cNvPr id="2" name="Группа 73"/>
          <p:cNvGrpSpPr/>
          <p:nvPr/>
        </p:nvGrpSpPr>
        <p:grpSpPr>
          <a:xfrm>
            <a:off x="370945" y="1268093"/>
            <a:ext cx="8383818" cy="690112"/>
            <a:chOff x="370945" y="1457865"/>
            <a:chExt cx="8383818" cy="690112"/>
          </a:xfrm>
        </p:grpSpPr>
        <p:sp>
          <p:nvSpPr>
            <p:cNvPr id="50" name="Прямоугольник 49"/>
            <p:cNvSpPr/>
            <p:nvPr/>
          </p:nvSpPr>
          <p:spPr>
            <a:xfrm>
              <a:off x="544388" y="1494660"/>
              <a:ext cx="2280293" cy="601579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Прямоугольник 50"/>
            <p:cNvSpPr/>
            <p:nvPr/>
          </p:nvSpPr>
          <p:spPr>
            <a:xfrm>
              <a:off x="3131387" y="1494658"/>
              <a:ext cx="3010619" cy="60157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Прямоугольник 51"/>
            <p:cNvSpPr/>
            <p:nvPr/>
          </p:nvSpPr>
          <p:spPr>
            <a:xfrm>
              <a:off x="6388327" y="1494658"/>
              <a:ext cx="2366436" cy="601579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Прямоугольник 52"/>
            <p:cNvSpPr/>
            <p:nvPr/>
          </p:nvSpPr>
          <p:spPr>
            <a:xfrm>
              <a:off x="1167628" y="1624964"/>
              <a:ext cx="137441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1600" b="1" dirty="0">
                  <a:solidFill>
                    <a:schemeClr val="bg1"/>
                  </a:solidFill>
                </a:rPr>
                <a:t>Направление</a:t>
              </a:r>
            </a:p>
          </p:txBody>
        </p:sp>
        <p:sp>
          <p:nvSpPr>
            <p:cNvPr id="54" name="Прямоугольник 53"/>
            <p:cNvSpPr/>
            <p:nvPr/>
          </p:nvSpPr>
          <p:spPr>
            <a:xfrm>
              <a:off x="3543861" y="1624964"/>
              <a:ext cx="142058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sz="1600" b="1" dirty="0">
                  <a:solidFill>
                    <a:schemeClr val="bg1"/>
                  </a:solidFill>
                </a:rPr>
                <a:t>Мероприятия</a:t>
              </a:r>
            </a:p>
          </p:txBody>
        </p:sp>
        <p:sp>
          <p:nvSpPr>
            <p:cNvPr id="55" name="Прямоугольник 54"/>
            <p:cNvSpPr/>
            <p:nvPr/>
          </p:nvSpPr>
          <p:spPr>
            <a:xfrm>
              <a:off x="6919346" y="1501854"/>
              <a:ext cx="157575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1600" b="1" dirty="0">
                  <a:solidFill>
                    <a:schemeClr val="bg1"/>
                  </a:solidFill>
                </a:rPr>
                <a:t>Ответственные </a:t>
              </a:r>
              <a:endParaRPr lang="en-US" sz="1600" b="1" dirty="0">
                <a:solidFill>
                  <a:schemeClr val="bg1"/>
                </a:solidFill>
              </a:endParaRPr>
            </a:p>
            <a:p>
              <a:pPr>
                <a:defRPr/>
              </a:pPr>
              <a:r>
                <a:rPr lang="ru-RU" sz="1600" b="1" dirty="0">
                  <a:solidFill>
                    <a:schemeClr val="bg1"/>
                  </a:solidFill>
                </a:rPr>
                <a:t>исполнители</a:t>
              </a:r>
            </a:p>
          </p:txBody>
        </p:sp>
        <p:sp>
          <p:nvSpPr>
            <p:cNvPr id="56" name="Овал 55"/>
            <p:cNvSpPr/>
            <p:nvPr/>
          </p:nvSpPr>
          <p:spPr>
            <a:xfrm>
              <a:off x="370945" y="1466491"/>
              <a:ext cx="681486" cy="681486"/>
            </a:xfrm>
            <a:prstGeom prst="ellipse">
              <a:avLst/>
            </a:prstGeom>
            <a:solidFill>
              <a:srgbClr val="00B05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7" name="Рисунок 5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1906" y="1577452"/>
              <a:ext cx="459564" cy="459564"/>
            </a:xfrm>
            <a:prstGeom prst="rect">
              <a:avLst/>
            </a:prstGeom>
          </p:spPr>
        </p:pic>
        <p:sp>
          <p:nvSpPr>
            <p:cNvPr id="58" name="Овал 57"/>
            <p:cNvSpPr/>
            <p:nvPr/>
          </p:nvSpPr>
          <p:spPr>
            <a:xfrm>
              <a:off x="6236907" y="1457865"/>
              <a:ext cx="681486" cy="68148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9" name="Рисунок 5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2238" y="1573196"/>
              <a:ext cx="450824" cy="450824"/>
            </a:xfrm>
            <a:prstGeom prst="rect">
              <a:avLst/>
            </a:prstGeom>
          </p:spPr>
        </p:pic>
        <p:sp>
          <p:nvSpPr>
            <p:cNvPr id="60" name="Овал 59"/>
            <p:cNvSpPr/>
            <p:nvPr/>
          </p:nvSpPr>
          <p:spPr>
            <a:xfrm>
              <a:off x="2898484" y="1457865"/>
              <a:ext cx="681486" cy="681486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1" name="Рисунок 6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2737" y="1612118"/>
              <a:ext cx="372980" cy="372980"/>
            </a:xfrm>
            <a:prstGeom prst="rect">
              <a:avLst/>
            </a:prstGeom>
          </p:spPr>
        </p:pic>
      </p:grpSp>
      <p:sp>
        <p:nvSpPr>
          <p:cNvPr id="62" name="Прямоугольник 61"/>
          <p:cNvSpPr/>
          <p:nvPr/>
        </p:nvSpPr>
        <p:spPr>
          <a:xfrm>
            <a:off x="0" y="2222279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Franklin Gothic Book" pitchFamily="34" charset="0"/>
                <a:ea typeface="Times New Roman" panose="02020603050405020304" pitchFamily="18" charset="0"/>
              </a:rPr>
              <a:t>Задача 2: 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Franklin Gothic Book" pitchFamily="34" charset="0"/>
              </a:rPr>
              <a:t>Внедрение культуры безопасного труда</a:t>
            </a:r>
            <a:endParaRPr lang="ru-RU" sz="1600" b="1" dirty="0">
              <a:solidFill>
                <a:schemeClr val="accent2">
                  <a:lumMod val="50000"/>
                </a:schemeClr>
              </a:solidFill>
              <a:latin typeface="Franklin Gothic Book" pitchFamily="34" charset="0"/>
              <a:ea typeface="Times New Roman" panose="02020603050405020304" pitchFamily="18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389164" y="2710501"/>
            <a:ext cx="322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◌</a:t>
            </a:r>
            <a:endParaRPr lang="ru-RU" dirty="0"/>
          </a:p>
        </p:txBody>
      </p:sp>
      <p:sp>
        <p:nvSpPr>
          <p:cNvPr id="64" name="Прямоугольник 63"/>
          <p:cNvSpPr/>
          <p:nvPr/>
        </p:nvSpPr>
        <p:spPr>
          <a:xfrm>
            <a:off x="3131387" y="2726170"/>
            <a:ext cx="3754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◌ </a:t>
            </a:r>
            <a:endParaRPr lang="ru-RU" dirty="0"/>
          </a:p>
        </p:txBody>
      </p:sp>
      <p:sp>
        <p:nvSpPr>
          <p:cNvPr id="65" name="Прямоугольник 64"/>
          <p:cNvSpPr/>
          <p:nvPr/>
        </p:nvSpPr>
        <p:spPr>
          <a:xfrm>
            <a:off x="6352238" y="2795009"/>
            <a:ext cx="3754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◌ </a:t>
            </a:r>
            <a:endParaRPr lang="ru-RU" dirty="0"/>
          </a:p>
        </p:txBody>
      </p:sp>
      <p:sp>
        <p:nvSpPr>
          <p:cNvPr id="73" name="TextBox 72"/>
          <p:cNvSpPr txBox="1"/>
          <p:nvPr/>
        </p:nvSpPr>
        <p:spPr>
          <a:xfrm>
            <a:off x="533401" y="103514"/>
            <a:ext cx="86105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0000"/>
              </a:lnSpc>
              <a:buClr>
                <a:srgbClr val="FF0000"/>
              </a:buClr>
            </a:pP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</a:rPr>
              <a:t>Цель 2: С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Franklin Gothic Medium" pitchFamily="34" charset="0"/>
              </a:rPr>
              <a:t>нижение уровней производственного </a:t>
            </a:r>
          </a:p>
          <a:p>
            <a:pPr algn="just">
              <a:lnSpc>
                <a:spcPct val="100000"/>
              </a:lnSpc>
              <a:buClr>
                <a:srgbClr val="FF0000"/>
              </a:buClr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Franklin Gothic Medium" pitchFamily="34" charset="0"/>
              </a:rPr>
              <a:t>травматизма и профессиональной заболеваемости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Franklin Gothic Medium" pitchFamily="34" charset="0"/>
            </a:endParaRPr>
          </a:p>
        </p:txBody>
      </p:sp>
      <p:grpSp>
        <p:nvGrpSpPr>
          <p:cNvPr id="3" name="Группа 40">
            <a:extLst>
              <a:ext uri="{FF2B5EF4-FFF2-40B4-BE49-F238E27FC236}">
                <a16:creationId xmlns="" xmlns:a16="http://schemas.microsoft.com/office/drawing/2014/main" id="{8E16E5EF-5174-4874-AA27-C6C775C3F1EF}"/>
              </a:ext>
            </a:extLst>
          </p:cNvPr>
          <p:cNvGrpSpPr/>
          <p:nvPr/>
        </p:nvGrpSpPr>
        <p:grpSpPr>
          <a:xfrm>
            <a:off x="-12192" y="1024906"/>
            <a:ext cx="7859486" cy="89285"/>
            <a:chOff x="947651" y="2754884"/>
            <a:chExt cx="7257566" cy="89285"/>
          </a:xfrm>
        </p:grpSpPr>
        <p:sp>
          <p:nvSpPr>
            <p:cNvPr id="42" name="Прямоугольник 41">
              <a:extLst>
                <a:ext uri="{FF2B5EF4-FFF2-40B4-BE49-F238E27FC236}">
                  <a16:creationId xmlns="" xmlns:a16="http://schemas.microsoft.com/office/drawing/2014/main" id="{4E2B5A3E-6FFC-4081-B893-B7EDC69119F8}"/>
                </a:ext>
              </a:extLst>
            </p:cNvPr>
            <p:cNvSpPr/>
            <p:nvPr/>
          </p:nvSpPr>
          <p:spPr>
            <a:xfrm>
              <a:off x="947651" y="2754884"/>
              <a:ext cx="7257565" cy="52157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Прямоугольник 42">
              <a:extLst>
                <a:ext uri="{FF2B5EF4-FFF2-40B4-BE49-F238E27FC236}">
                  <a16:creationId xmlns="" xmlns:a16="http://schemas.microsoft.com/office/drawing/2014/main" id="{BEEE3D33-4817-4C68-A88A-30ABB99DFE6B}"/>
                </a:ext>
              </a:extLst>
            </p:cNvPr>
            <p:cNvSpPr/>
            <p:nvPr/>
          </p:nvSpPr>
          <p:spPr>
            <a:xfrm flipV="1">
              <a:off x="947651" y="2798450"/>
              <a:ext cx="7257566" cy="45719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44" name="Рисунок 43">
            <a:extLst>
              <a:ext uri="{FF2B5EF4-FFF2-40B4-BE49-F238E27FC236}">
                <a16:creationId xmlns="" xmlns:a16="http://schemas.microsoft.com/office/drawing/2014/main" id="{77F6319B-6507-43D9-BB39-22E0E43247E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3816" y="197643"/>
            <a:ext cx="903513" cy="935598"/>
          </a:xfrm>
          <a:prstGeom prst="rect">
            <a:avLst/>
          </a:prstGeom>
        </p:spPr>
      </p:pic>
      <p:sp>
        <p:nvSpPr>
          <p:cNvPr id="32" name="Прямоугольник 31"/>
          <p:cNvSpPr/>
          <p:nvPr/>
        </p:nvSpPr>
        <p:spPr>
          <a:xfrm>
            <a:off x="3127662" y="3815425"/>
            <a:ext cx="3754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◌ </a:t>
            </a:r>
            <a:endParaRPr lang="ru-RU" dirty="0"/>
          </a:p>
        </p:txBody>
      </p:sp>
      <p:sp>
        <p:nvSpPr>
          <p:cNvPr id="33" name="Пятиугольник 32"/>
          <p:cNvSpPr/>
          <p:nvPr/>
        </p:nvSpPr>
        <p:spPr>
          <a:xfrm>
            <a:off x="754512" y="5358333"/>
            <a:ext cx="8146005" cy="836761"/>
          </a:xfrm>
          <a:prstGeom prst="homePlate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" name="TextBox 3"/>
          <p:cNvSpPr txBox="1"/>
          <p:nvPr/>
        </p:nvSpPr>
        <p:spPr>
          <a:xfrm>
            <a:off x="773220" y="5358333"/>
            <a:ext cx="77269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600" dirty="0">
                <a:solidFill>
                  <a:schemeClr val="bg1"/>
                </a:solidFill>
                <a:latin typeface="Franklin Gothic Medium" pitchFamily="34" charset="0"/>
              </a:rPr>
              <a:t>Снижение численности работников, занятых во вредных и (или) </a:t>
            </a:r>
            <a:endParaRPr lang="ru-RU" sz="1600" dirty="0" smtClean="0">
              <a:solidFill>
                <a:schemeClr val="bg1"/>
              </a:solidFill>
              <a:latin typeface="Franklin Gothic Medium" pitchFamily="34" charset="0"/>
            </a:endParaRPr>
          </a:p>
          <a:p>
            <a:pPr lvl="0" algn="ctr"/>
            <a:r>
              <a:rPr lang="ru-RU" sz="1600" dirty="0" smtClean="0">
                <a:solidFill>
                  <a:schemeClr val="bg1"/>
                </a:solidFill>
                <a:latin typeface="Franklin Gothic Medium" pitchFamily="34" charset="0"/>
              </a:rPr>
              <a:t>опасных </a:t>
            </a:r>
            <a:r>
              <a:rPr lang="ru-RU" sz="1600" dirty="0">
                <a:solidFill>
                  <a:schemeClr val="bg1"/>
                </a:solidFill>
                <a:latin typeface="Franklin Gothic Medium" pitchFamily="34" charset="0"/>
              </a:rPr>
              <a:t>условиях труда </a:t>
            </a:r>
          </a:p>
          <a:p>
            <a:pPr lvl="0" algn="ctr"/>
            <a:r>
              <a:rPr lang="ru-RU" sz="1600" dirty="0">
                <a:solidFill>
                  <a:schemeClr val="bg1"/>
                </a:solidFill>
                <a:latin typeface="Franklin Gothic Medium" pitchFamily="34" charset="0"/>
              </a:rPr>
              <a:t>с </a:t>
            </a:r>
            <a:r>
              <a:rPr lang="ru-RU" sz="1600" dirty="0" smtClean="0">
                <a:solidFill>
                  <a:schemeClr val="bg1"/>
                </a:solidFill>
                <a:latin typeface="Franklin Gothic Medium" pitchFamily="34" charset="0"/>
              </a:rPr>
              <a:t> </a:t>
            </a:r>
            <a:r>
              <a:rPr lang="ru-RU" sz="1600" b="1" dirty="0" smtClean="0">
                <a:solidFill>
                  <a:schemeClr val="bg1"/>
                </a:solidFill>
                <a:latin typeface="Franklin Gothic Medium" pitchFamily="34" charset="0"/>
              </a:rPr>
              <a:t>292 149</a:t>
            </a:r>
            <a:r>
              <a:rPr lang="ru-RU" sz="1600" dirty="0" smtClean="0">
                <a:solidFill>
                  <a:schemeClr val="bg1"/>
                </a:solidFill>
                <a:latin typeface="Franklin Gothic Medium" pitchFamily="34" charset="0"/>
              </a:rPr>
              <a:t>  до </a:t>
            </a:r>
            <a:r>
              <a:rPr lang="ru-RU" sz="1600" b="1" dirty="0" smtClean="0">
                <a:solidFill>
                  <a:schemeClr val="bg1"/>
                </a:solidFill>
                <a:latin typeface="Franklin Gothic Medium" pitchFamily="34" charset="0"/>
              </a:rPr>
              <a:t>289 530</a:t>
            </a:r>
            <a:r>
              <a:rPr lang="ru-RU" sz="1600" dirty="0" smtClean="0">
                <a:solidFill>
                  <a:schemeClr val="bg1"/>
                </a:solidFill>
                <a:latin typeface="Franklin Gothic Medium" pitchFamily="34" charset="0"/>
              </a:rPr>
              <a:t>  человек</a:t>
            </a:r>
            <a:endParaRPr lang="ru-RU" sz="16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971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1426</TotalTime>
  <Words>2534</Words>
  <Application>Microsoft Office PowerPoint</Application>
  <PresentationFormat>Экран (4:3)</PresentationFormat>
  <Paragraphs>490</Paragraphs>
  <Slides>24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Office Theme</vt:lpstr>
      <vt:lpstr>Публичная декларация государственной программы  Ханты-Мансийского автономного округа - Югры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Lider</cp:lastModifiedBy>
  <cp:revision>268</cp:revision>
  <cp:lastPrinted>2018-10-01T11:54:58Z</cp:lastPrinted>
  <dcterms:created xsi:type="dcterms:W3CDTF">2018-09-04T12:10:47Z</dcterms:created>
  <dcterms:modified xsi:type="dcterms:W3CDTF">2019-02-20T07:09:38Z</dcterms:modified>
</cp:coreProperties>
</file>