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4464" r:id="rId2"/>
    <p:sldMasterId id="2147484477" r:id="rId3"/>
    <p:sldMasterId id="2147484489" r:id="rId4"/>
    <p:sldMasterId id="2147484501" r:id="rId5"/>
    <p:sldMasterId id="2147484513" r:id="rId6"/>
    <p:sldMasterId id="2147484525" r:id="rId7"/>
    <p:sldMasterId id="2147484537" r:id="rId8"/>
    <p:sldMasterId id="2147484549" r:id="rId9"/>
    <p:sldMasterId id="2147484561" r:id="rId10"/>
    <p:sldMasterId id="2147484573" r:id="rId11"/>
    <p:sldMasterId id="2147484609" r:id="rId12"/>
    <p:sldMasterId id="2147484621" r:id="rId13"/>
    <p:sldMasterId id="2147484633" r:id="rId14"/>
    <p:sldMasterId id="2147484645" r:id="rId15"/>
    <p:sldMasterId id="2147484669" r:id="rId16"/>
  </p:sldMasterIdLst>
  <p:notesMasterIdLst>
    <p:notesMasterId r:id="rId55"/>
  </p:notesMasterIdLst>
  <p:sldIdLst>
    <p:sldId id="337" r:id="rId17"/>
    <p:sldId id="285" r:id="rId18"/>
    <p:sldId id="260" r:id="rId19"/>
    <p:sldId id="275" r:id="rId20"/>
    <p:sldId id="296" r:id="rId21"/>
    <p:sldId id="263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6" r:id="rId40"/>
    <p:sldId id="317" r:id="rId41"/>
    <p:sldId id="318" r:id="rId42"/>
    <p:sldId id="320" r:id="rId43"/>
    <p:sldId id="321" r:id="rId44"/>
    <p:sldId id="322" r:id="rId45"/>
    <p:sldId id="323" r:id="rId46"/>
    <p:sldId id="325" r:id="rId47"/>
    <p:sldId id="327" r:id="rId48"/>
    <p:sldId id="328" r:id="rId49"/>
    <p:sldId id="330" r:id="rId50"/>
    <p:sldId id="331" r:id="rId51"/>
    <p:sldId id="326" r:id="rId52"/>
    <p:sldId id="332" r:id="rId53"/>
    <p:sldId id="333" r:id="rId54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3429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685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0287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B8B4AD"/>
    <a:srgbClr val="FF9933"/>
    <a:srgbClr val="3366CC"/>
    <a:srgbClr val="33CCCC"/>
    <a:srgbClr val="B1E2E1"/>
    <a:srgbClr val="FF6600"/>
    <a:srgbClr val="CC99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58" autoAdjust="0"/>
    <p:restoredTop sz="94660" autoAdjust="0"/>
  </p:normalViewPr>
  <p:slideViewPr>
    <p:cSldViewPr>
      <p:cViewPr varScale="1">
        <p:scale>
          <a:sx n="108" d="100"/>
          <a:sy n="108" d="100"/>
        </p:scale>
        <p:origin x="120" y="-18"/>
      </p:cViewPr>
      <p:guideLst>
        <p:guide orient="horz" pos="2160"/>
        <p:guide pos="2880"/>
        <p:guide pos="29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6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1257181152058622"/>
          <c:y val="8.1133649874147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предоставленных субсидий на оплату жилого помещения и коммунальных услуг, млн. руб.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8162648264650699E-2"/>
                  <c:y val="-4.50429548414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240963005327612E-2"/>
                  <c:y val="-1.8767897850617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2016год</c:v>
                </c:pt>
                <c:pt idx="1">
                  <c:v>2017год</c:v>
                </c:pt>
                <c:pt idx="2">
                  <c:v>2018 год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22.8</c:v>
                </c:pt>
                <c:pt idx="1">
                  <c:v>29.78</c:v>
                </c:pt>
                <c:pt idx="2">
                  <c:v>25.27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8001344"/>
        <c:axId val="217997984"/>
      </c:lineChart>
      <c:catAx>
        <c:axId val="21800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7997984"/>
        <c:crosses val="autoZero"/>
        <c:auto val="1"/>
        <c:lblAlgn val="ctr"/>
        <c:lblOffset val="100"/>
        <c:noMultiLvlLbl val="0"/>
      </c:catAx>
      <c:valAx>
        <c:axId val="217997984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00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799272388241487E-2"/>
          <c:y val="0"/>
          <c:w val="0.94961741224624641"/>
          <c:h val="0.836901068523140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rgbClr val="7030A0"/>
                </a:gs>
                <a:gs pos="100000">
                  <a:srgbClr val="CC99FF"/>
                </a:gs>
              </a:gsLst>
              <a:lin ang="504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3"/>
              <c:layout>
                <c:manualLayout>
                  <c:x val="-2.7735433506125249E-17"/>
                  <c:y val="0"/>
                </c:manualLayout>
              </c:layout>
              <c:tx>
                <c:rich>
                  <a:bodyPr/>
                  <a:lstStyle/>
                  <a:p>
                    <a:fld id="{31C4BDB6-28F1-4D20-A196-784C74E239E8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tx>
                <c:rich>
                  <a:bodyPr rot="0" vert="horz"/>
                  <a:lstStyle/>
                  <a:p>
                    <a:pPr>
                      <a:defRPr/>
                    </a:pPr>
                    <a:fld id="{4ABAB1B5-8DEE-4C1E-AF68-14C05FB5BA5F}" type="VALUE">
                      <a:rPr lang="en-US"/>
                      <a:pPr>
                        <a:defRPr/>
                      </a:pPr>
                      <a:t>[ЗНАЧЕНИЕ]</a:t>
                    </a:fld>
                    <a:r>
                      <a:rPr lang="en-US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0"/>
                  <c:y val="-6.7841590420554378E-3"/>
                </c:manualLayout>
              </c:layout>
              <c:tx>
                <c:rich>
                  <a:bodyPr/>
                  <a:lstStyle/>
                  <a:p>
                    <a:fld id="{9EA14505-7F94-46D2-9E31-212C3E4A6203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2010г</c:v>
                </c:pt>
                <c:pt idx="1">
                  <c:v>2011г</c:v>
                </c:pt>
                <c:pt idx="2">
                  <c:v>2012г</c:v>
                </c:pt>
                <c:pt idx="3">
                  <c:v>2013г</c:v>
                </c:pt>
                <c:pt idx="4">
                  <c:v>2014г</c:v>
                </c:pt>
                <c:pt idx="5">
                  <c:v>2015г</c:v>
                </c:pt>
                <c:pt idx="6">
                  <c:v>2016г</c:v>
                </c:pt>
                <c:pt idx="7">
                  <c:v>2017г</c:v>
                </c:pt>
                <c:pt idx="8">
                  <c:v>2018г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41.45</c:v>
                </c:pt>
                <c:pt idx="1">
                  <c:v>41.13</c:v>
                </c:pt>
                <c:pt idx="2">
                  <c:v>40.82</c:v>
                </c:pt>
                <c:pt idx="3">
                  <c:v>41.05</c:v>
                </c:pt>
                <c:pt idx="4">
                  <c:v>41</c:v>
                </c:pt>
                <c:pt idx="5">
                  <c:v>40.909999999999997</c:v>
                </c:pt>
                <c:pt idx="6">
                  <c:v>40.85</c:v>
                </c:pt>
                <c:pt idx="7">
                  <c:v>40.869999999999997</c:v>
                </c:pt>
                <c:pt idx="8">
                  <c:v>39.97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92088560"/>
        <c:axId val="292088000"/>
      </c:barChart>
      <c:catAx>
        <c:axId val="29208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292088000"/>
        <c:crosses val="autoZero"/>
        <c:auto val="1"/>
        <c:lblAlgn val="ctr"/>
        <c:lblOffset val="100"/>
        <c:noMultiLvlLbl val="0"/>
      </c:catAx>
      <c:valAx>
        <c:axId val="2920880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208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991668790215379E-2"/>
          <c:y val="1.1031444393919849E-2"/>
          <c:w val="0.93132163204096552"/>
          <c:h val="0.7144371639806836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Естественный прирост (убыль) населения, человек</c:v>
                </c:pt>
              </c:strCache>
            </c:strRef>
          </c:tx>
          <c:spPr>
            <a:ln w="38100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933"/>
              </a:solidFill>
              <a:ln w="38100">
                <a:solidFill>
                  <a:srgbClr val="FF66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2978303747534515E-2"/>
                  <c:y val="2.92679464364316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1282127568926181E-2"/>
                  <c:y val="4.85647571987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2.926794643643163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2016год</c:v>
                </c:pt>
                <c:pt idx="1">
                  <c:v>2017год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430</c:v>
                </c:pt>
                <c:pt idx="1">
                  <c:v>366</c:v>
                </c:pt>
                <c:pt idx="2">
                  <c:v>338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Миграционный прирост (убыль) населения, человек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9447731755424063E-2"/>
                  <c:y val="-5.8535892872863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2696346332038506E-2"/>
                  <c:y val="1.1593005716807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386103071494605E-2"/>
                  <c:y val="-2.4203952059726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2016год</c:v>
                </c:pt>
                <c:pt idx="1">
                  <c:v>2017год</c:v>
                </c:pt>
                <c:pt idx="2">
                  <c:v>2018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-490</c:v>
                </c:pt>
                <c:pt idx="1">
                  <c:v>-290</c:v>
                </c:pt>
                <c:pt idx="2">
                  <c:v>-656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2091360"/>
        <c:axId val="292091920"/>
      </c:lineChart>
      <c:catAx>
        <c:axId val="29209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091920"/>
        <c:crosses val="autoZero"/>
        <c:auto val="1"/>
        <c:lblAlgn val="ctr"/>
        <c:lblOffset val="100"/>
        <c:noMultiLvlLbl val="0"/>
      </c:catAx>
      <c:valAx>
        <c:axId val="292091920"/>
        <c:scaling>
          <c:orientation val="minMax"/>
          <c:max val="600"/>
          <c:min val="-6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shade val="50000"/>
                  <a:alpha val="41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2091360"/>
        <c:crossesAt val="1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домов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9239766081871343E-2"/>
                  <c:y val="-3.678216846812405E-2"/>
                </c:manualLayout>
              </c:layout>
              <c:tx>
                <c:rich>
                  <a:bodyPr/>
                  <a:lstStyle/>
                  <a:p>
                    <a:r>
                      <a:rPr lang="ru-RU" sz="9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sz="9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дома</a:t>
                    </a:r>
                    <a:endParaRPr lang="ru-RU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3192027675943614E-2"/>
                  <c:y val="-0.18624216921833855"/>
                </c:manualLayout>
              </c:layout>
              <c:tx>
                <c:rich>
                  <a:bodyPr/>
                  <a:lstStyle/>
                  <a:p>
                    <a:r>
                      <a:rPr lang="ru-RU" sz="9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ru-RU" sz="9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дома</a:t>
                    </a:r>
                    <a:endParaRPr lang="ru-RU" sz="9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1499633616735643E-2"/>
                  <c:y val="-0.3344361312528201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5</a:t>
                    </a:r>
                    <a:r>
                      <a:rPr lang="ru-RU" baseline="0" smtClean="0"/>
                      <a:t> домов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0935672514619881E-2"/>
                  <c:y val="-0.24368186610132189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6</a:t>
                    </a:r>
                    <a:r>
                      <a:rPr lang="ru-RU" baseline="0" smtClean="0"/>
                      <a:t> домов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1392509082679446E-2"/>
                  <c:y val="-0.14925968288613492"/>
                </c:manualLayout>
              </c:layout>
              <c:tx>
                <c:rich>
                  <a:bodyPr/>
                  <a:lstStyle/>
                  <a:p>
                    <a:fld id="{C5A732D4-C866-485B-A027-F2D519F34E74}" type="VALUE">
                      <a:rPr lang="ru-RU" smtClean="0"/>
                      <a:pPr/>
                      <a:t>[ЗНАЧЕНИЕ]</a:t>
                    </a:fld>
                    <a:r>
                      <a:rPr lang="ru-RU" smtClean="0"/>
                      <a:t> дома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3.2163742690058478E-2"/>
                  <c:y val="-9.19554211703101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дом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0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Кв.м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5"/>
              <c:layout>
                <c:manualLayout>
                  <c:x val="3.1093138025989703E-2"/>
                  <c:y val="-3.8600415790305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9933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19278.349999999999</c:v>
                </c:pt>
                <c:pt idx="1">
                  <c:v>34561.949999999997</c:v>
                </c:pt>
                <c:pt idx="2">
                  <c:v>41187.279999999999</c:v>
                </c:pt>
                <c:pt idx="3" formatCode="General">
                  <c:v>0</c:v>
                </c:pt>
                <c:pt idx="4">
                  <c:v>22755.9</c:v>
                </c:pt>
                <c:pt idx="5">
                  <c:v>9502.1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95721920"/>
        <c:axId val="295722480"/>
        <c:axId val="0"/>
      </c:bar3DChart>
      <c:catAx>
        <c:axId val="29572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722480"/>
        <c:crosses val="autoZero"/>
        <c:auto val="1"/>
        <c:lblAlgn val="ctr"/>
        <c:lblOffset val="100"/>
        <c:noMultiLvlLbl val="0"/>
      </c:catAx>
      <c:valAx>
        <c:axId val="295722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72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44276967539767E-2"/>
          <c:y val="1.4007328555926605E-2"/>
          <c:w val="0.94495579572723176"/>
          <c:h val="0.579700624288585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индивидуадьных жилых домов, введенных в эксплуатацию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5.1142956143667831E-2"/>
                  <c:y val="-0.1576757903497534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 14 домов</a:t>
                    </a:r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8446930751683175E-2"/>
                  <c:y val="-8.2556133048853078E-2"/>
                </c:manualLayout>
              </c:layout>
              <c:tx>
                <c:rich>
                  <a:bodyPr/>
                  <a:lstStyle/>
                  <a:p>
                    <a:fld id="{EF21FE83-90E3-4970-918D-9E4322ECD8F5}" type="VALUE">
                      <a:rPr lang="ru-RU" smtClean="0"/>
                      <a:pPr/>
                      <a:t>[ЗНАЧЕНИЕ]</a:t>
                    </a:fld>
                    <a:r>
                      <a:rPr lang="ru-RU" smtClean="0"/>
                      <a:t> домов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6.2098771999695192E-2"/>
                  <c:y val="-0.17685377548645612"/>
                </c:manualLayout>
              </c:layout>
              <c:tx>
                <c:rich>
                  <a:bodyPr/>
                  <a:lstStyle/>
                  <a:p>
                    <a:fld id="{5F4B0EA8-4D35-4792-8DBD-1D9573D50D76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домов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4.7491017524991991E-2"/>
                  <c:y val="-8.1831540628782076E-2"/>
                </c:manualLayout>
              </c:layout>
              <c:tx>
                <c:rich>
                  <a:bodyPr/>
                  <a:lstStyle/>
                  <a:p>
                    <a:fld id="{C584147B-C763-4B05-87F4-F74EBBED4719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дом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6.7741448496882059E-2"/>
                  <c:y val="-0.24509373527223749"/>
                </c:manualLayout>
              </c:layout>
              <c:tx>
                <c:rich>
                  <a:bodyPr/>
                  <a:lstStyle/>
                  <a:p>
                    <a:fld id="{5996A8E2-384E-477D-B23E-92D73865FE27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дома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5.2138181305812346E-2"/>
                  <c:y val="-7.672135734647146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21 дом</a:t>
                    </a:r>
                    <a:endParaRPr lang="ru-RU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</c:v>
                </c:pt>
                <c:pt idx="1">
                  <c:v>15</c:v>
                </c:pt>
                <c:pt idx="2">
                  <c:v>30</c:v>
                </c:pt>
                <c:pt idx="3">
                  <c:v>21</c:v>
                </c:pt>
                <c:pt idx="4">
                  <c:v>33</c:v>
                </c:pt>
                <c:pt idx="5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Кв.м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7.303877237351551E-3"/>
                  <c:y val="1.96497219577795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3038772373515684E-3"/>
                  <c:y val="2.47446589930212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6951434580370578E-17"/>
                  <c:y val="1.335481559439960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955815856027284E-2"/>
                  <c:y val="1.90497372937104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6519386186757842E-3"/>
                  <c:y val="1.90497372937104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3.72994950353286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9933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3228</c:v>
                </c:pt>
                <c:pt idx="1">
                  <c:v>2190</c:v>
                </c:pt>
                <c:pt idx="2">
                  <c:v>3062</c:v>
                </c:pt>
                <c:pt idx="3">
                  <c:v>2699</c:v>
                </c:pt>
                <c:pt idx="4">
                  <c:v>4035.7</c:v>
                </c:pt>
                <c:pt idx="5">
                  <c:v>2620.1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92208512"/>
        <c:axId val="292209072"/>
      </c:barChart>
      <c:catAx>
        <c:axId val="29220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209072"/>
        <c:crosses val="autoZero"/>
        <c:auto val="1"/>
        <c:lblAlgn val="ctr"/>
        <c:lblOffset val="100"/>
        <c:noMultiLvlLbl val="0"/>
      </c:catAx>
      <c:valAx>
        <c:axId val="2922090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220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5477348167523"/>
          <c:y val="0.7428278138079818"/>
          <c:w val="0.78607413633424117"/>
          <c:h val="0.2381390033286314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909700161202999E-17"/>
                  <c:y val="-1.5625000000000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638800644811996E-17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49999999999923E-2"/>
                  <c:y val="-1.874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2500000000000001E-2"/>
                  <c:y val="-1.250000000000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126369326541083E-2"/>
                  <c:y val="-1.969918742477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9414</c:v>
                </c:pt>
                <c:pt idx="1">
                  <c:v>9875</c:v>
                </c:pt>
                <c:pt idx="2">
                  <c:v>10215</c:v>
                </c:pt>
                <c:pt idx="3">
                  <c:v>12390</c:v>
                </c:pt>
                <c:pt idx="4">
                  <c:v>13536</c:v>
                </c:pt>
                <c:pt idx="5">
                  <c:v>12884</c:v>
                </c:pt>
                <c:pt idx="6">
                  <c:v>14030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2127616"/>
        <c:axId val="296339104"/>
        <c:axId val="0"/>
      </c:bar3DChart>
      <c:catAx>
        <c:axId val="29212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96339104"/>
        <c:crosses val="autoZero"/>
        <c:auto val="1"/>
        <c:lblAlgn val="ctr"/>
        <c:lblOffset val="100"/>
        <c:noMultiLvlLbl val="0"/>
      </c:catAx>
      <c:valAx>
        <c:axId val="29633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212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073439416023974E-2"/>
          <c:y val="8.7316377036958645E-2"/>
          <c:w val="0.93785312116795205"/>
          <c:h val="0.6405237667346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малых и средних предприятий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527</c:v>
                </c:pt>
                <c:pt idx="1">
                  <c:v>549</c:v>
                </c:pt>
                <c:pt idx="2">
                  <c:v>543</c:v>
                </c:pt>
                <c:pt idx="3">
                  <c:v>513</c:v>
                </c:pt>
                <c:pt idx="4">
                  <c:v>425</c:v>
                </c:pt>
                <c:pt idx="5">
                  <c:v>380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индивидуальных предпринимателей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1200</c:v>
                </c:pt>
                <c:pt idx="1">
                  <c:v>1280</c:v>
                </c:pt>
                <c:pt idx="2">
                  <c:v>1188</c:v>
                </c:pt>
                <c:pt idx="3">
                  <c:v>904</c:v>
                </c:pt>
                <c:pt idx="4">
                  <c:v>977</c:v>
                </c:pt>
                <c:pt idx="5">
                  <c:v>1055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0705216"/>
        <c:axId val="350705776"/>
        <c:axId val="0"/>
      </c:bar3DChart>
      <c:catAx>
        <c:axId val="35070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705776"/>
        <c:crosses val="autoZero"/>
        <c:auto val="1"/>
        <c:lblAlgn val="ctr"/>
        <c:lblOffset val="100"/>
        <c:noMultiLvlLbl val="0"/>
      </c:catAx>
      <c:valAx>
        <c:axId val="35070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70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062131976037193E-2"/>
          <c:y val="0.79998122742732658"/>
          <c:w val="0.89621471235047989"/>
          <c:h val="0.196995459777649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E1DD2-F61C-4CFE-8927-666C833F699B}" type="datetimeFigureOut">
              <a:rPr lang="ru-RU" smtClean="0"/>
              <a:t>11.07.2019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B460B-D66D-4D46-B776-E241A57974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3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460B-D66D-4D46-B776-E241A57974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6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2384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7880034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59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03876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03623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63871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12883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09023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45616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70484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1596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3375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459790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99115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18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37331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44850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13966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72645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09956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70295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53356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9568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BB027-7598-4021-B2A9-DC80500E77C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8012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50126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73024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98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53688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04032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56739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51589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09530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15217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3004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16AF-70DD-4BDA-BD7E-149003CBFF1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1404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75537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85508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75787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23701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18449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98891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37269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29169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9333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1DA2F-1EAA-47F4-8E48-72A3ABB371A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2697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85287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50263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49446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2593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84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89957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40217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61074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21600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4828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EB46-BAC9-4546-BC13-304CEDF3354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9155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67424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2313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8478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68481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7508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223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45415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12548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78630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2075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DA02-59DB-4292-A575-5A77CFD303C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5921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31823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28072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996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38034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09827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44888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29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08005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57291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6042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B434-975A-4FEB-9C4D-424BF8977FC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5644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51485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1507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79692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42825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58840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10907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1409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DAA1-B7A9-43E8-9EEC-3F6EFA77F57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2169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F551-4AB3-452E-BA78-4DADC717965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4637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811288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B7AC-CDC3-43A8-8BE5-BA7D71DFA5E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3709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9DE2-EF16-497A-B674-8BCFC32B841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3192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A8B4B-2CB4-42B6-BCB6-642B6C649B2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1015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0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5719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5803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5860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7002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7350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3373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88093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8505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5737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0495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560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0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5719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58032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5860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7002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7350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954893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3373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8505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57371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0495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560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13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0274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1803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9285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4249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410926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0317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0046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91126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7075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0910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55641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97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17581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9313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3861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2694162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77907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0797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6492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88446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66497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9877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63138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25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50905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4319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3161306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8414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61021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8546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55115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84548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79610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72348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748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55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9611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8927179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887737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58985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3647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7022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05647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31611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94754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33964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64784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3"/>
            <a:ext cx="9148233" cy="6852047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304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8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304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8A19E-3854-48C1-A396-86BE05BAA1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91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2128052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37F2F-F9B9-453B-BE39-C9A7974E727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65454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6" indent="0">
              <a:buNone/>
              <a:defRPr sz="1800"/>
            </a:lvl2pPr>
            <a:lvl3pPr marL="914411" indent="0">
              <a:buNone/>
              <a:defRPr sz="1600"/>
            </a:lvl3pPr>
            <a:lvl4pPr marL="1371617" indent="0">
              <a:buNone/>
              <a:defRPr sz="1400"/>
            </a:lvl4pPr>
            <a:lvl5pPr marL="1828823" indent="0">
              <a:buNone/>
              <a:defRPr sz="1400"/>
            </a:lvl5pPr>
            <a:lvl6pPr marL="2286029" indent="0">
              <a:buNone/>
              <a:defRPr sz="1400"/>
            </a:lvl6pPr>
            <a:lvl7pPr marL="2743235" indent="0">
              <a:buNone/>
              <a:defRPr sz="1400"/>
            </a:lvl7pPr>
            <a:lvl8pPr marL="3200440" indent="0">
              <a:buNone/>
              <a:defRPr sz="1400"/>
            </a:lvl8pPr>
            <a:lvl9pPr marL="3657646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045E-08AD-4AFA-BA6E-CB18A843313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13805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32F5E-C3C4-4101-87A0-2934C68A412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18967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5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3DDE5-BF5C-4A4A-B559-55867DB9670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87284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37DC4-C66E-4858-982F-E6366826770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71877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0543-71D5-42D4-845C-A4060E2E80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82212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64F-3632-4D06-A780-7D9E6E895D3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28541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1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5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5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93BEA-B04E-4540-B06D-6006565A98D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45547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B6BC8-1677-49D9-87D3-C423A9D1D56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01701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D49ED-7A75-4AC8-8CC9-E0550751B99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2965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5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89742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62" r:id="rId1"/>
    <p:sldLayoutId id="2147484563" r:id="rId2"/>
    <p:sldLayoutId id="2147484564" r:id="rId3"/>
    <p:sldLayoutId id="2147484565" r:id="rId4"/>
    <p:sldLayoutId id="2147484566" r:id="rId5"/>
    <p:sldLayoutId id="2147484567" r:id="rId6"/>
    <p:sldLayoutId id="2147484568" r:id="rId7"/>
    <p:sldLayoutId id="2147484569" r:id="rId8"/>
    <p:sldLayoutId id="2147484570" r:id="rId9"/>
    <p:sldLayoutId id="2147484571" r:id="rId10"/>
    <p:sldLayoutId id="2147484572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73502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753544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1114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33792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892789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928291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1639F-53E3-4CED-AA38-B0ACC6160A8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235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92011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92011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89807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834703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60135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638673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119" y="3"/>
            <a:ext cx="9148233" cy="6852047"/>
            <a:chOff x="1" y="0"/>
            <a:chExt cx="5763" cy="4316"/>
          </a:xfrm>
        </p:grpSpPr>
        <p:sp>
          <p:nvSpPr>
            <p:cNvPr id="2293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0" name="Freeform 4"/>
            <p:cNvSpPr>
              <a:spLocks/>
            </p:cNvSpPr>
            <p:nvPr/>
          </p:nvSpPr>
          <p:spPr bwMode="hidden">
            <a:xfrm>
              <a:off x="5387" y="3794"/>
              <a:ext cx="377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293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5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5" name="Freeform 9"/>
              <p:cNvSpPr>
                <a:spLocks/>
              </p:cNvSpPr>
              <p:nvPr userDrawn="1"/>
            </p:nvSpPr>
            <p:spPr bwMode="hidden">
              <a:xfrm>
                <a:off x="3360" y="0"/>
                <a:ext cx="336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8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7" name="Freeform 11"/>
              <p:cNvSpPr>
                <a:spLocks/>
              </p:cNvSpPr>
              <p:nvPr userDrawn="1"/>
            </p:nvSpPr>
            <p:spPr bwMode="hidden">
              <a:xfrm>
                <a:off x="3948" y="0"/>
                <a:ext cx="556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8" name="Freeform 12"/>
              <p:cNvSpPr>
                <a:spLocks/>
              </p:cNvSpPr>
              <p:nvPr userDrawn="1"/>
            </p:nvSpPr>
            <p:spPr bwMode="hidden">
              <a:xfrm>
                <a:off x="4248" y="0"/>
                <a:ext cx="688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89" name="Freeform 13"/>
              <p:cNvSpPr>
                <a:spLocks/>
              </p:cNvSpPr>
              <p:nvPr userDrawn="1"/>
            </p:nvSpPr>
            <p:spPr bwMode="hidden">
              <a:xfrm>
                <a:off x="4524" y="0"/>
                <a:ext cx="865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0" name="Freeform 14"/>
              <p:cNvSpPr>
                <a:spLocks/>
              </p:cNvSpPr>
              <p:nvPr userDrawn="1"/>
            </p:nvSpPr>
            <p:spPr bwMode="hidden">
              <a:xfrm>
                <a:off x="2398" y="0"/>
                <a:ext cx="151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1" name="Freeform 15"/>
              <p:cNvSpPr>
                <a:spLocks/>
              </p:cNvSpPr>
              <p:nvPr userDrawn="1"/>
            </p:nvSpPr>
            <p:spPr bwMode="hidden">
              <a:xfrm>
                <a:off x="1966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4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6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3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9396" name="Freeform 20"/>
            <p:cNvSpPr>
              <a:spLocks/>
            </p:cNvSpPr>
            <p:nvPr/>
          </p:nvSpPr>
          <p:spPr bwMode="hidden">
            <a:xfrm>
              <a:off x="6" y="2901"/>
              <a:ext cx="604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2293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5 w 717"/>
                <a:gd name="T1" fmla="*/ 845 h 845"/>
                <a:gd name="T2" fmla="*/ 725 w 717"/>
                <a:gd name="T3" fmla="*/ 821 h 845"/>
                <a:gd name="T4" fmla="*/ 582 w 717"/>
                <a:gd name="T5" fmla="*/ 605 h 845"/>
                <a:gd name="T6" fmla="*/ 410 w 717"/>
                <a:gd name="T7" fmla="*/ 396 h 845"/>
                <a:gd name="T8" fmla="*/ 22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3 w 717"/>
                <a:gd name="T15" fmla="*/ 198 h 845"/>
                <a:gd name="T16" fmla="*/ 404 w 717"/>
                <a:gd name="T17" fmla="*/ 408 h 845"/>
                <a:gd name="T18" fmla="*/ 576 w 717"/>
                <a:gd name="T19" fmla="*/ 623 h 845"/>
                <a:gd name="T20" fmla="*/ 725 w 717"/>
                <a:gd name="T21" fmla="*/ 845 h 845"/>
                <a:gd name="T22" fmla="*/ 72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1 w 407"/>
                <a:gd name="T1" fmla="*/ 414 h 414"/>
                <a:gd name="T2" fmla="*/ 411 w 407"/>
                <a:gd name="T3" fmla="*/ 396 h 414"/>
                <a:gd name="T4" fmla="*/ 22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0 w 407"/>
                <a:gd name="T13" fmla="*/ 204 h 414"/>
                <a:gd name="T14" fmla="*/ 411 w 407"/>
                <a:gd name="T15" fmla="*/ 414 h 414"/>
                <a:gd name="T16" fmla="*/ 41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29401" name="Freeform 25"/>
            <p:cNvSpPr>
              <a:spLocks/>
            </p:cNvSpPr>
            <p:nvPr/>
          </p:nvSpPr>
          <p:spPr bwMode="hidden">
            <a:xfrm>
              <a:off x="6" y="0"/>
              <a:ext cx="856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  <p:sp>
          <p:nvSpPr>
            <p:cNvPr id="4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4 w 586"/>
                <a:gd name="T1" fmla="*/ 0 h 599"/>
                <a:gd name="T2" fmla="*/ 576 w 586"/>
                <a:gd name="T3" fmla="*/ 0 h 599"/>
                <a:gd name="T4" fmla="*/ 411 w 586"/>
                <a:gd name="T5" fmla="*/ 132 h 599"/>
                <a:gd name="T6" fmla="*/ 26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1 w 586"/>
                <a:gd name="T17" fmla="*/ 282 h 599"/>
                <a:gd name="T18" fmla="*/ 417 w 586"/>
                <a:gd name="T19" fmla="*/ 138 h 599"/>
                <a:gd name="T20" fmla="*/ 594 w 586"/>
                <a:gd name="T21" fmla="*/ 0 h 599"/>
                <a:gd name="T22" fmla="*/ 59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3 w 269"/>
                <a:gd name="T1" fmla="*/ 0 h 252"/>
                <a:gd name="T2" fmla="*/ 25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3 w 269"/>
                <a:gd name="T15" fmla="*/ 0 h 252"/>
                <a:gd name="T16" fmla="*/ 27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412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2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412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294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419"/>
            <a:ext cx="8229600" cy="11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294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1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4878723-0730-48E1-A0F3-236419B1D8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2294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48889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9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9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15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2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5" indent="-342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60" indent="-28575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14" indent="-2286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20" indent="-2286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26" indent="-228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32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38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43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49" indent="-22860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5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7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7.png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7.pn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27.pn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65.png"/><Relationship Id="rId5" Type="http://schemas.openxmlformats.org/officeDocument/2006/relationships/image" Target="../media/image45.png"/><Relationship Id="rId10" Type="http://schemas.openxmlformats.org/officeDocument/2006/relationships/image" Target="../media/image64.png"/><Relationship Id="rId4" Type="http://schemas.openxmlformats.org/officeDocument/2006/relationships/image" Target="../media/image44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7.png"/><Relationship Id="rId7" Type="http://schemas.openxmlformats.org/officeDocument/2006/relationships/chart" Target="../charts/chart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7.png"/><Relationship Id="rId7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hyperlink" Target="https://adm.gov86.org/436/443/619/2960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hyperlink" Target="https://adm.gov86.org/399/591/774/1618/3772/" TargetMode="External"/><Relationship Id="rId5" Type="http://schemas.openxmlformats.org/officeDocument/2006/relationships/image" Target="../media/image44.png"/><Relationship Id="rId10" Type="http://schemas.openxmlformats.org/officeDocument/2006/relationships/image" Target="../media/image81.png"/><Relationship Id="rId4" Type="http://schemas.openxmlformats.org/officeDocument/2006/relationships/image" Target="../media/image27.pn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adm.gov86.org/399/689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://adm.gov86.org/399/591/770/778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7.png"/><Relationship Id="rId7" Type="http://schemas.openxmlformats.org/officeDocument/2006/relationships/hyperlink" Target="http://adm.gov86.org/399/591/774/2236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adm.gov86.org/399/591/774/2236/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s://adm.gov86.org/399/591/768/1570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adm.gov86.org/399/591/768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7.png"/><Relationship Id="rId7" Type="http://schemas.openxmlformats.org/officeDocument/2006/relationships/hyperlink" Target="http://adm.gov86.org/399/591/774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adm.gov86.org/399/591/774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adm.gov86.org/399/591/774/1618/" TargetMode="External"/><Relationship Id="rId12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adm.gov86.org/399/591/774/1621/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5.png"/><Relationship Id="rId10" Type="http://schemas.openxmlformats.org/officeDocument/2006/relationships/hyperlink" Target="http://map.investugra.ru/?lng=ru" TargetMode="External"/><Relationship Id="rId4" Type="http://schemas.openxmlformats.org/officeDocument/2006/relationships/image" Target="../media/image8.jpeg"/><Relationship Id="rId9" Type="http://schemas.openxmlformats.org/officeDocument/2006/relationships/hyperlink" Target="http://invest.gov86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hyperlink" Target="https://adm.gov86.org/399/591/774/2236/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057400"/>
            <a:ext cx="7886700" cy="243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12" y="-127465"/>
            <a:ext cx="1213209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8323" y="1121024"/>
            <a:ext cx="1316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Основан в 1990 году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16" y="6172200"/>
            <a:ext cx="302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Актуализирован 10.07.2019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072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884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8356" y="144910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Связь и телекоммуникации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0" y="6327343"/>
            <a:ext cx="9143999" cy="533400"/>
          </a:xfrm>
          <a:prstGeom prst="rect">
            <a:avLst/>
          </a:prstGeom>
          <a:gradFill>
            <a:gsLst>
              <a:gs pos="0">
                <a:srgbClr val="33CCCC"/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</p:spPr>
      </p:pic>
      <p:sp>
        <p:nvSpPr>
          <p:cNvPr id="13" name="Прямоугольник 12"/>
          <p:cNvSpPr/>
          <p:nvPr/>
        </p:nvSpPr>
        <p:spPr>
          <a:xfrm>
            <a:off x="236242" y="980338"/>
            <a:ext cx="5678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89" y="3216119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2770" y="739510"/>
            <a:ext cx="4432682" cy="235553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6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операторов сотовой связи (МТС, Мегафон, 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Биллайн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Ростелеком (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Ютел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),TELE2, Мотив Телеком) 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оператора телефонной стационарной связи:</a:t>
            </a:r>
          </a:p>
          <a:p>
            <a:pPr marL="628650" lvl="1" indent="-2857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«Ростелеком» 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Нефтеюганский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цех комплексно-технического обслуживания линейно-технический участок г. 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предоставляет услуги телефонной, сотовой и интернет связи.</a:t>
            </a:r>
          </a:p>
          <a:p>
            <a:pPr marL="628650" lvl="1" indent="-2857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МТС Центр Услуг Связи в ХМАО-Югре ЗАО «Комстар Регион» - предоставляет услуги телефонной и сотовой связи.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0737" y="3558586"/>
            <a:ext cx="4387977" cy="2483007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ТЕЛЕКОММУНИКАЦИИ, ИНТЕРНЕТ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Развиваются информационно - коммуникационные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на основе технического и инновационного совершенствования сетей широкополосного (высокоскоростного) доступа в Интернет, в том числе беспроводного. </a:t>
            </a:r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телекоммуникации можно получить в ОАО «Ростелеком».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Нефтеюганский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цех комплексно-технического обслуживания линейно-технический участок г. Пыть-Ях, а также ООО «Экран».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этого, предоставляются услуги по подключению к цифровому телевидению (МТС, ТТК и др.)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74080" y="3315264"/>
            <a:ext cx="2849017" cy="2483007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ПОЧТОВАЯ СВЯЗЬ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ОСП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почтамта УФПС ХМАО-Югра, филиала  ФГУП «Почта России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востребованы почтовые услуги (получение и отправка писем, посылок, бандеролей, филателия и др.), финансовые услуги (выплата пенсий и пособий, денежные переводы, страховые услуги и др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0" y="2094275"/>
            <a:ext cx="627590" cy="641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" y="4395912"/>
            <a:ext cx="625583" cy="599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43" y="5407462"/>
            <a:ext cx="1225849" cy="108484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26889" t="26889" r="27778" b="26000"/>
          <a:stretch/>
        </p:blipFill>
        <p:spPr>
          <a:xfrm>
            <a:off x="6705600" y="2551031"/>
            <a:ext cx="1228892" cy="103407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000" y="-91461"/>
            <a:ext cx="1219306" cy="13839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24122" y="1018054"/>
            <a:ext cx="34857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МЕСТНОЕ СМИ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Местное телерадиовещание осуществляет МАУ ТРК «</a:t>
            </a:r>
            <a:r>
              <a:rPr lang="ru-RU" sz="1400" dirty="0" err="1" smtClean="0">
                <a:solidFill>
                  <a:srgbClr val="000000"/>
                </a:solidFill>
              </a:rPr>
              <a:t>Пыть-Яхинформ</a:t>
            </a:r>
            <a:r>
              <a:rPr lang="ru-RU" sz="1400" dirty="0" smtClean="0">
                <a:solidFill>
                  <a:srgbClr val="000000"/>
                </a:solidFill>
              </a:rPr>
              <a:t>»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Печатное СМИ представлено в городе </a:t>
            </a:r>
            <a:r>
              <a:rPr lang="ru-RU" sz="1400" dirty="0" err="1" smtClean="0">
                <a:solidFill>
                  <a:srgbClr val="000000"/>
                </a:solidFill>
              </a:rPr>
              <a:t>Пыть-Яхе</a:t>
            </a:r>
            <a:r>
              <a:rPr lang="ru-RU" sz="1400" dirty="0" smtClean="0">
                <a:solidFill>
                  <a:srgbClr val="000000"/>
                </a:solidFill>
              </a:rPr>
              <a:t> еженедельником «Новая Северная газета»  </a:t>
            </a:r>
            <a:endParaRPr lang="ru-R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422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2840" y="-1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5517" y="119815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Демографическая ситуация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324601"/>
            <a:ext cx="9143999" cy="53339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7360" y="1081296"/>
            <a:ext cx="49043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– молодой перспективный  город, в котором проживает по итогам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2018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года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39,976 тыс. человек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Из числа трудовых ресурсов населения, составляющую 68,5% демографического потенциала города, почти 50% составляет численность занятых в экономике на предприятиях частной формы собственности. </a:t>
            </a:r>
            <a:endParaRPr lang="en-US" sz="14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39385285"/>
              </p:ext>
            </p:extLst>
          </p:nvPr>
        </p:nvGraphicFramePr>
        <p:xfrm>
          <a:off x="214918" y="2558503"/>
          <a:ext cx="3899882" cy="3032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4374" y="1709837"/>
            <a:ext cx="398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Численность населения (среднегодовая), тыс. чел.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52826068"/>
              </p:ext>
            </p:extLst>
          </p:nvPr>
        </p:nvGraphicFramePr>
        <p:xfrm>
          <a:off x="4283910" y="3513788"/>
          <a:ext cx="4638462" cy="2302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186803" y="3001720"/>
            <a:ext cx="497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374" y="-84656"/>
            <a:ext cx="121930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01" y="-2123"/>
            <a:ext cx="9142613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43357" y="136828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Экономический потенциал города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9315" y="1096797"/>
            <a:ext cx="4278110" cy="5222528"/>
          </a:xfrm>
          <a:prstGeom prst="round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и экономическое развитие города неразрывно связано 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производственным комплексом ООО «РН-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Юганскнефтегаз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территории города является и доминирующее территориальное положение в структуре шести производственных зон города тех предприятий, которые ведут производственную деятельность, связанную с добычей и транспортировкой нефти, обслуживанием месторождений. Основным представителем является  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"Южно-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Балыкский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ГПЗ" - филиал ОАО "</a:t>
            </a:r>
            <a:r>
              <a:rPr lang="ru-RU" sz="15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СибурТюменьГаз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5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значительная территория в границах городского округа занята </a:t>
            </a:r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линейными объектами нефтедобычи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есть инженерными сетями и их охранными зонами. Данное обстоятельство определяет целый ряд градостроительных ограничений на использование существенной части городских </a:t>
            </a:r>
            <a:r>
              <a:rPr lang="ru-RU" sz="1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</a:t>
            </a:r>
            <a:endParaRPr lang="ru-RU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15" y="1064029"/>
            <a:ext cx="4016257" cy="2564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28" y="3755903"/>
            <a:ext cx="4016257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-68389"/>
            <a:ext cx="121930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50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6" y="1797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1600" y="170317"/>
            <a:ext cx="564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Производственный потенциал города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86400" y="11430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60972" y="996168"/>
            <a:ext cx="425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76"/>
                </a:solidFill>
              </a:rPr>
              <a:t> </a:t>
            </a:r>
            <a:r>
              <a:rPr lang="ru-RU" sz="1600" dirty="0" smtClean="0">
                <a:solidFill>
                  <a:srgbClr val="003B76"/>
                </a:solidFill>
              </a:rPr>
              <a:t>Крупные производители промышленных товаров (услуг) на территории города</a:t>
            </a:r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8681" y="1048539"/>
            <a:ext cx="4863363" cy="309020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протяжении ряда лет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Пыть-Ях характеризуется хорошими макроэкономическими показателями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доказывая социальную стабильность города, что наряду с развитой инфраструктурой является важным фактором, влияющим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инвестиционную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привлекательность. </a:t>
            </a:r>
          </a:p>
          <a:p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Ядром промышленности города являются отрасли: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ископаемых;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обрабатывающие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распределение электроэнергии, газа и воды.</a:t>
            </a:r>
          </a:p>
          <a:p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Крупными и средними промышленными предприятиями за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произведено </a:t>
            </a: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23 689,8</a:t>
            </a:r>
            <a:r>
              <a:rPr lang="en-US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индекс промышленного производства составил </a:t>
            </a: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113%.</a:t>
            </a:r>
            <a:endParaRPr lang="ru-RU" sz="135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" y="4024065"/>
            <a:ext cx="3048000" cy="171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865" y="3510416"/>
            <a:ext cx="4344534" cy="2788786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972045" y="1617027"/>
            <a:ext cx="40957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«Южно-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Балыкский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ГПЗ» - филиал АО «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СибурТюменьГаз</a:t>
            </a:r>
            <a:r>
              <a:rPr lang="ru-RU" sz="14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»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ООО «Борец сервис – Нефтеюганск»</a:t>
            </a:r>
            <a:endParaRPr lang="ru-RU" sz="14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ООО 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«</a:t>
            </a:r>
            <a:r>
              <a:rPr lang="ru-RU" sz="14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Юганск</a:t>
            </a: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Профит – Центр» 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МУП «Управление городского хозяйства»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ОАО «ЮТЭК-Региональные сети»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743" y="-90028"/>
            <a:ext cx="1225402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3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86096" y="4028278"/>
            <a:ext cx="1111994" cy="85964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6586" y="-8467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2463" y="75088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Строительство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875" t="75198" r="23125" b="19179"/>
          <a:stretch/>
        </p:blipFill>
        <p:spPr>
          <a:xfrm>
            <a:off x="0" y="6315804"/>
            <a:ext cx="9143999" cy="55879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86400" y="1179319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387" y="3083381"/>
            <a:ext cx="119902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каждого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ителя в среднем приходится по итогам 2018 г.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16.7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34624" y="623629"/>
            <a:ext cx="436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Количество введенных в </a:t>
            </a:r>
            <a:r>
              <a:rPr lang="ru-RU" sz="12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эксплуатацию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многоквартирных жилых домов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08" y="1116528"/>
            <a:ext cx="1199029" cy="18466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план общего объема жилищного строительства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12 122,90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 11 377,16)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на</a:t>
            </a:r>
          </a:p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106,6%. 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8381" y="1654522"/>
            <a:ext cx="4148019" cy="388191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Продолжаются работы по строительству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жилых домов, 23 индивидуальных жилых домов, согласно выданной исходно-разрешительной документации. Ближайшая перспектива строительной индустрии - строительство объектов социального характера: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 общеобразовательная школа в г. 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Пыть-Яхе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(Общеобразовательная организация с универсальной 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средой) на 1000 мест.</a:t>
            </a:r>
          </a:p>
          <a:p>
            <a:pPr algn="ctr"/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к завершению строительства Комплекс «Школа-Детский Сад (330учащихся/220 мест) (Общеобразовательная организация с универсальной </a:t>
            </a:r>
            <a:r>
              <a:rPr lang="ru-RU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средой)».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1821" y="5249739"/>
            <a:ext cx="4114800" cy="40862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2018 год введены в эксплуатацию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объекта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торгового назначения,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объект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производственного назначения.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6853" y="5727368"/>
            <a:ext cx="6959917" cy="6129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в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землепользования и застройки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Пыть-Яха (решение Думы от 21.03.2018 г.).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изменения в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план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 учетом инвестиционного развития территории.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306" y="-99222"/>
            <a:ext cx="1225402" cy="1383912"/>
          </a:xfrm>
          <a:prstGeom prst="rect">
            <a:avLst/>
          </a:prstGeom>
        </p:spPr>
      </p:pic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930098319"/>
              </p:ext>
            </p:extLst>
          </p:nvPr>
        </p:nvGraphicFramePr>
        <p:xfrm>
          <a:off x="5598809" y="1085294"/>
          <a:ext cx="3267602" cy="1974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4946610" y="305686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</a:rPr>
              <a:t>Количество </a:t>
            </a:r>
            <a:r>
              <a:rPr lang="ru-RU" sz="1200" b="1" dirty="0" smtClean="0">
                <a:solidFill>
                  <a:srgbClr val="000000"/>
                </a:solidFill>
              </a:rPr>
              <a:t>индивидуальных </a:t>
            </a:r>
            <a:r>
              <a:rPr lang="ru-RU" sz="1200" b="1" dirty="0">
                <a:solidFill>
                  <a:srgbClr val="000000"/>
                </a:solidFill>
              </a:rPr>
              <a:t>жилых домов</a:t>
            </a:r>
          </a:p>
          <a:p>
            <a:pPr algn="ctr"/>
            <a:r>
              <a:rPr lang="ru-RU" sz="1200" b="1" dirty="0" smtClean="0">
                <a:solidFill>
                  <a:srgbClr val="000000"/>
                </a:solidFill>
              </a:rPr>
              <a:t>введенных </a:t>
            </a:r>
            <a:r>
              <a:rPr lang="ru-RU" sz="1200" b="1" dirty="0">
                <a:solidFill>
                  <a:srgbClr val="000000"/>
                </a:solidFill>
              </a:rPr>
              <a:t>в эксплуатацию </a:t>
            </a:r>
            <a:endParaRPr lang="ru-RU" sz="1200" b="1" dirty="0" smtClean="0">
              <a:solidFill>
                <a:srgbClr val="000000"/>
              </a:solidFill>
            </a:endParaRP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898829766"/>
              </p:ext>
            </p:extLst>
          </p:nvPr>
        </p:nvGraphicFramePr>
        <p:xfrm>
          <a:off x="5568584" y="3513127"/>
          <a:ext cx="3354227" cy="2000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3795" y="5115475"/>
            <a:ext cx="120558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план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объектов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илищного 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троительства </a:t>
            </a:r>
          </a:p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- 40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295" y="755460"/>
            <a:ext cx="1410336" cy="1058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4968" y="746646"/>
            <a:ext cx="1511832" cy="10672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969" y="3325707"/>
            <a:ext cx="2155050" cy="10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9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-9174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7563" y="102893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Строительство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7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88" y="3089275"/>
            <a:ext cx="55031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3598" y="1863567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12" y="3370262"/>
            <a:ext cx="25493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80637"/>
            <a:ext cx="1225402" cy="1383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0" y="2283372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5442217" y="860361"/>
            <a:ext cx="37759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2019 году - </a:t>
            </a:r>
            <a:r>
              <a:rPr lang="ru-RU" sz="1350" dirty="0" smtClean="0">
                <a:solidFill>
                  <a:srgbClr val="000000"/>
                </a:solidFill>
              </a:rPr>
              <a:t>начало строительства (реконструкции) железнодорожного вокзала,</a:t>
            </a:r>
            <a:r>
              <a:rPr lang="ru-RU" sz="1350" dirty="0">
                <a:solidFill>
                  <a:srgbClr val="000000"/>
                </a:solidFill>
              </a:rPr>
              <a:t> </a:t>
            </a:r>
            <a:r>
              <a:rPr lang="ru-RU" sz="1350" dirty="0" smtClean="0">
                <a:solidFill>
                  <a:srgbClr val="000000"/>
                </a:solidFill>
              </a:rPr>
              <a:t>крытого пешеходного перехода через железнодорожные пути станции </a:t>
            </a:r>
            <a:r>
              <a:rPr lang="ru-RU" sz="1350" dirty="0" err="1" smtClean="0">
                <a:solidFill>
                  <a:srgbClr val="000000"/>
                </a:solidFill>
              </a:rPr>
              <a:t>Пыть-Ях</a:t>
            </a:r>
            <a:r>
              <a:rPr lang="ru-RU" sz="135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ru-RU" sz="1350" dirty="0" smtClean="0">
                <a:solidFill>
                  <a:srgbClr val="000000"/>
                </a:solidFill>
              </a:rPr>
              <a:t>в настоящее время ведутся </a:t>
            </a:r>
            <a:r>
              <a:rPr lang="ru-RU" sz="1350" dirty="0" err="1" smtClean="0">
                <a:solidFill>
                  <a:srgbClr val="000000"/>
                </a:solidFill>
              </a:rPr>
              <a:t>предпроектные</a:t>
            </a:r>
            <a:r>
              <a:rPr lang="ru-RU" sz="1350" dirty="0" smtClean="0">
                <a:solidFill>
                  <a:srgbClr val="000000"/>
                </a:solidFill>
              </a:rPr>
              <a:t> работы. </a:t>
            </a:r>
            <a:endParaRPr lang="ru-RU" sz="1350" dirty="0">
              <a:solidFill>
                <a:srgbClr val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b="12529"/>
          <a:stretch/>
        </p:blipFill>
        <p:spPr>
          <a:xfrm>
            <a:off x="6043544" y="2338352"/>
            <a:ext cx="2994969" cy="1728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1" y="4688091"/>
            <a:ext cx="2170159" cy="15942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9273" y="4630680"/>
            <a:ext cx="2399376" cy="16758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04460" y="4511924"/>
            <a:ext cx="403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effectLst>
                  <a:outerShdw dist="50800" sx="1000" sy="1000" algn="ctr" rotWithShape="0">
                    <a:srgbClr val="000000"/>
                  </a:outerShdw>
                  <a:reflection endPos="0" dist="38100" dir="5400000" sy="-100000" algn="bl" rotWithShape="0"/>
                </a:effectLst>
              </a:rPr>
              <a:t>Строительство «Производственно-логистического комплекса в  г. </a:t>
            </a:r>
            <a:r>
              <a:rPr lang="ru-RU" sz="1400" b="1" dirty="0" err="1" smtClean="0">
                <a:solidFill>
                  <a:srgbClr val="000000"/>
                </a:solidFill>
                <a:effectLst>
                  <a:outerShdw dist="50800" sx="1000" sy="1000" algn="ctr" rotWithShape="0">
                    <a:srgbClr val="000000"/>
                  </a:outerShdw>
                  <a:reflection endPos="0" dist="38100" dir="5400000" sy="-100000" algn="bl" rotWithShape="0"/>
                </a:effectLst>
              </a:rPr>
              <a:t>Пыть-Ях</a:t>
            </a:r>
            <a:r>
              <a:rPr lang="ru-RU" sz="1400" b="1" dirty="0" smtClean="0">
                <a:solidFill>
                  <a:srgbClr val="000000"/>
                </a:solidFill>
                <a:effectLst>
                  <a:outerShdw dist="50800" sx="1000" sy="1000" algn="ctr" rotWithShape="0">
                    <a:srgbClr val="000000"/>
                  </a:outerShdw>
                  <a:reflection endPos="0" dist="381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effectLst>
                  <a:outerShdw dist="50800" sx="1000" sy="1000" algn="ctr" rotWithShape="0">
                    <a:srgbClr val="000000"/>
                  </a:outerShdw>
                  <a:reflection endPos="0" dist="381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1400" u="sng" dirty="0" smtClean="0">
                <a:solidFill>
                  <a:srgbClr val="000000"/>
                </a:solidFill>
              </a:rPr>
              <a:t>Основные услуги: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Идентификация и сбор отходов;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Транспортирование и переработка отходов;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Уничтожение товарного вида;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Утилизация отходов.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6019800" y="5426627"/>
            <a:ext cx="699473" cy="381014"/>
          </a:xfrm>
          <a:prstGeom prst="rightArrow">
            <a:avLst>
              <a:gd name="adj1" fmla="val 50000"/>
              <a:gd name="adj2" fmla="val 68361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2178351" y="5433470"/>
            <a:ext cx="674990" cy="367328"/>
          </a:xfrm>
          <a:prstGeom prst="leftArrow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6290" y="815033"/>
            <a:ext cx="2072820" cy="8230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91" y="2963844"/>
            <a:ext cx="1938325" cy="128883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0744" y="1654624"/>
            <a:ext cx="1915765" cy="120926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6509" y="2950429"/>
            <a:ext cx="2028167" cy="1301969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31" name="TextBox 30"/>
          <p:cNvSpPr txBox="1"/>
          <p:nvPr/>
        </p:nvSpPr>
        <p:spPr>
          <a:xfrm>
            <a:off x="141573" y="1740240"/>
            <a:ext cx="152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</a:rPr>
              <a:t>Завод по ремонту и изготовлению бурильных установок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766536" y="2547009"/>
            <a:ext cx="326734" cy="337110"/>
          </a:xfrm>
          <a:prstGeom prst="downArrow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314848" y="3312482"/>
            <a:ext cx="1155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</a:rPr>
              <a:t>Азотный завод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34" name="Стрелка вверх 33"/>
          <p:cNvSpPr/>
          <p:nvPr/>
        </p:nvSpPr>
        <p:spPr>
          <a:xfrm>
            <a:off x="2711020" y="2950477"/>
            <a:ext cx="303969" cy="353461"/>
          </a:xfrm>
          <a:prstGeom prst="upArrow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4619881" y="2614722"/>
            <a:ext cx="326734" cy="337110"/>
          </a:xfrm>
          <a:prstGeom prst="downArrow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63885" y="1968233"/>
            <a:ext cx="1817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</a:rPr>
              <a:t>База под флоты гидравлических разрывов пластов</a:t>
            </a:r>
            <a:endParaRPr 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59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6975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00860" y="95802"/>
            <a:ext cx="709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Социальная инфраструктура. Образование 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307881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0931" y="100903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01307" y="958752"/>
            <a:ext cx="4808314" cy="50125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города реализует на уровне муниципального образования стратегическую цель - </a:t>
            </a:r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качественного образования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соответствующего требованиям инновационного развития экономики региона, современным потребностям общества и каждого жителя; тактическую цель –обеспечение комплекса требований к реализации новых стандартов в общеобразовательных учреждениях (ФГОС) и федеральных требований к реализации программ дошкольного образования (ФГТ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135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учреждений образовательных организаций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 </a:t>
            </a:r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детей и </a:t>
            </a: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 </a:t>
            </a:r>
          </a:p>
          <a:p>
            <a:pPr marL="628650" lvl="1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средних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школ, </a:t>
            </a:r>
            <a:endParaRPr lang="ru-RU" sz="135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учреждений, </a:t>
            </a:r>
            <a:endParaRPr lang="ru-RU" sz="135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дополнительного образования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творчества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</a:t>
            </a:r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дополнительного образования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 свою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школа искусств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35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«ДЮСШ»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«СДЮСШОР» </a:t>
            </a:r>
            <a:endParaRPr lang="ru-RU" sz="135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86" y="903259"/>
            <a:ext cx="3562986" cy="2449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838" y="3639509"/>
            <a:ext cx="3562986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8663" y="-87883"/>
            <a:ext cx="1231499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78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9852" y="-215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99406" y="139535"/>
            <a:ext cx="6794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Социальная инфраструктура. Культура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8466" y="6294172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65" y="3269665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767" y="33953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310417" y="1096931"/>
            <a:ext cx="4648201" cy="486060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высокой культуры, духовности и нравственного здоровья горожан в Пыть-Яхе имеется крепкий творческий, кадровый и ресурсный потенциал.  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развития и отдыха предлагается расширенный комплекс библиотечных услуг, культурно-досуговых услуг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услуги кинозалов: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«Культурный центр: библиотека – музей»;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«Культурно-досуговый центр», в том числе ГДК «Факел», ГДК «Россия», кинозал «Кедр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МАУК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«Краеведческий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экомузей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Школа искусств»;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строительство «Культурного центра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(комплекса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 концертно-театральным залом» в 5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76200"/>
            <a:ext cx="1231499" cy="1383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9" y="1272442"/>
            <a:ext cx="3712019" cy="24742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7" y="3862270"/>
            <a:ext cx="3694181" cy="23163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11542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6" y="-436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5607" y="119231"/>
            <a:ext cx="7395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Социальная инфраструктура. Здравоохранение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8919" y="1555987"/>
            <a:ext cx="4419600" cy="4052173"/>
          </a:xfrm>
          <a:prstGeom prst="round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система социально-экономических и медицинских мероприятий, проводимых с целью организации медицинской помощи, сохранения и повышения уровня здоровья каждого горожанина и населения города в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целом.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здравоохранения представлена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учреждениями: 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БУ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Пыть-Яхская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окружная больница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314 коек; 728 посещений в смену);                                                            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-АУ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ХМАО-Югры 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Пыть-Яхская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городская стоматологическая  поликлиника» ( 150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посещений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смену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- 13 аптечных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организаций.                                                                                                           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Лечебно-профилактические учреждения                                                                                               города оказывают специализированную медицинскую  помощь по хирургии травматологии и ортопедии, неврологии, терапии и др.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17" y="1034449"/>
            <a:ext cx="4182685" cy="2467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23" y="3826656"/>
            <a:ext cx="4182685" cy="2462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433" y="-22591"/>
            <a:ext cx="123759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487" y="4418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5211" y="163409"/>
            <a:ext cx="784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Социальная инфраструктура. Физическая культура и спорт</a:t>
            </a:r>
            <a:endParaRPr lang="ru-RU" sz="20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85" y="2146187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50" y="4779661"/>
            <a:ext cx="2796222" cy="1529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464159508"/>
              </p:ext>
            </p:extLst>
          </p:nvPr>
        </p:nvGraphicFramePr>
        <p:xfrm>
          <a:off x="95334" y="2255286"/>
          <a:ext cx="3673795" cy="2460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7689" y="1024066"/>
            <a:ext cx="36916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Количество систематически занимающихся физкультурно-оздоровительными и спортивно-массовыми мероприятиями в 2012-2018 годах, человек</a:t>
            </a:r>
            <a:endParaRPr 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95277" y="1006947"/>
            <a:ext cx="5142401" cy="781122"/>
          </a:xfrm>
          <a:prstGeom prst="round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Пыть-Ях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город спортивных людей. Для занятия горожан физической культурой, массовым, детско-юношеским спортом и спортом высших достижений созданы все условия.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98762" y="2033883"/>
            <a:ext cx="5153660" cy="2516744"/>
          </a:xfrm>
          <a:prstGeom prst="round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муниципальных</a:t>
            </a:r>
            <a:r>
              <a:rPr lang="en-US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в сфере физической культуры и спорта.</a:t>
            </a:r>
          </a:p>
          <a:p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 спортивных учреждений: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объект (единовременная пропускная способность 2 398 человек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смену), в том числе:</a:t>
            </a:r>
          </a:p>
          <a:p>
            <a:pPr marL="514350" lvl="1" indent="-171450">
              <a:buFont typeface="Wingdings" panose="05000000000000000000" pitchFamily="2" charset="2"/>
              <a:buChar char="ü"/>
            </a:pPr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спортивных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залов</a:t>
            </a:r>
          </a:p>
          <a:p>
            <a:pPr marL="514350" lvl="1" indent="-171450">
              <a:buFont typeface="Wingdings" panose="05000000000000000000" pitchFamily="2" charset="2"/>
              <a:buChar char="ü"/>
            </a:pP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плавательный 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</a:t>
            </a:r>
          </a:p>
          <a:p>
            <a:pPr marL="514350" lvl="1" indent="-171450">
              <a:buFont typeface="Wingdings" panose="05000000000000000000" pitchFamily="2" charset="2"/>
              <a:buChar char="ü"/>
            </a:pPr>
            <a:r>
              <a:rPr 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плоскостных сооружений 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(футбольные поля, спортивные площадки, лыжные трассы, </a:t>
            </a:r>
            <a:r>
              <a:rPr lang="ru-RU" sz="135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мототрасса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ru-RU" sz="135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2018 </a:t>
            </a:r>
            <a:r>
              <a:rPr lang="ru-RU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установлены </a:t>
            </a:r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спортивные площадки, </a:t>
            </a:r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 оборудованы уличными тренажерами и </a:t>
            </a:r>
            <a:r>
              <a:rPr lang="ru-RU" sz="13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комбинированная площадка</a:t>
            </a:r>
            <a:r>
              <a:rPr lang="ru-RU" sz="13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4595" y="-84735"/>
            <a:ext cx="1237595" cy="1390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282" y="4795803"/>
            <a:ext cx="2807811" cy="1535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631" y="4766954"/>
            <a:ext cx="2743200" cy="1524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95150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1242" y="3116937"/>
            <a:ext cx="914400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Уважаемые инвесторы и наши надежные </a:t>
            </a:r>
            <a:r>
              <a:rPr lang="ru-RU" altLang="ru-RU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партнеры!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Перед </a:t>
            </a:r>
            <a:r>
              <a:rPr lang="ru-RU" alt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вами – инвестиционный путеводитель по </a:t>
            </a:r>
            <a:r>
              <a:rPr lang="ru-RU" altLang="ru-RU" sz="1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Пыть-Яху</a:t>
            </a:r>
            <a:r>
              <a:rPr lang="ru-RU" alt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  который позволит сэкономить ценное время и финансы при изучении инфраструктуры и потенциала нашего города. 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Молодой Пыть-Ях, отметивший </a:t>
            </a:r>
            <a:r>
              <a:rPr lang="ru-RU" altLang="ru-RU" sz="1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двадцативосьмилетие</a:t>
            </a: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alt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продолжает  уверенные шаги на пути к своему развитию. Наш «компас» на этом  маршруте – Стратегия социально-экономического развития города до 2030 года. Долгосрочный документ связывает настоящее Пыть-Яха с его перспективным будущим, определяет приоритетные задачи во всех сферах жизнедеятельности, в   том числе по созданию благоприятного инвестиционного климата. 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Мы понимаем, что сегодня нужно «бороться» за добросовестных инвесторов, работая на принципах открытости, информированности и взаимовыгодных отношений. Такая работа позволит удовлетворить потребности горожан, повысить качество жизни и построить город, в котором комфортно жить представителям всех поколений.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Мы всегда готовы рассмотреть ваши инвестиционные предложения и будем рады честному и продуктивному сотрудничеству!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      </a:t>
            </a:r>
            <a:endParaRPr lang="ru-RU" altLang="ru-RU" sz="1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"/>
            <a:ext cx="933450" cy="1104900"/>
          </a:xfrm>
          <a:prstGeom prst="rect">
            <a:avLst/>
          </a:prstGeom>
          <a:effectLst>
            <a:glow rad="139700">
              <a:srgbClr val="0000FF">
                <a:alpha val="40000"/>
              </a:srgb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875" t="75198" r="23125" b="19179"/>
          <a:stretch/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71230" y="2566472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85800"/>
            <a:ext cx="3395284" cy="24347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421277" y="3751696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487" y="-10489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143137"/>
            <a:ext cx="7798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Поддержка малого и среднего предпринимательства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309731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20868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76" y="3320913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8478" y="1157484"/>
            <a:ext cx="4572000" cy="27930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3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Малое и среднее </a:t>
            </a:r>
            <a:r>
              <a:rPr lang="ru-RU" sz="135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предпринимательство города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– динамично развивающийся сектор экономики и его деятельность находится в числе основных приоритетов. Руководством муниципального образования уделяется большое внимание поддержке и развитию малого и среднего бизнеса, а также в соответствии с нормативными законодательными актами РФ и субъекта РФ проводится ряд мероприятий для: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увеличения количества субъектов малого предпринимательства;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увеличения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численности работающих в малом бизнесе;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роста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объемов производимых работ, услуг и 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продукции малыми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и средними предприятиями.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48944" y="3718137"/>
            <a:ext cx="4795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Малый и средний бизнес в городе </a:t>
            </a:r>
            <a:r>
              <a:rPr lang="ru-RU" sz="135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Пыть-Яхе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 по предварительным данным 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 2018 году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представлен </a:t>
            </a:r>
            <a:r>
              <a:rPr lang="ru-RU" sz="1350" b="1" dirty="0">
                <a:solidFill>
                  <a:srgbClr val="000000"/>
                </a:solidFill>
                <a:cs typeface="Times New Roman" panose="02020603050405020304" pitchFamily="18" charset="0"/>
              </a:rPr>
              <a:t>1 </a:t>
            </a:r>
            <a:r>
              <a:rPr lang="ru-RU" sz="135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435 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субъектами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малого и среднего предпринимательства, из них </a:t>
            </a:r>
            <a:r>
              <a:rPr lang="ru-RU" sz="135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380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субъектов малого и среднего предпринимательства  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 </a:t>
            </a:r>
            <a:r>
              <a:rPr lang="ru-RU" sz="135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1055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индивидуальных 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предпринимателей.</a:t>
            </a:r>
          </a:p>
          <a:p>
            <a:pPr algn="ctr"/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рамках реализации </a:t>
            </a:r>
            <a:r>
              <a:rPr lang="ru-RU" sz="1350" b="1" dirty="0">
                <a:solidFill>
                  <a:srgbClr val="000000"/>
                </a:solidFill>
                <a:cs typeface="Times New Roman" panose="02020603050405020304" pitchFamily="18" charset="0"/>
              </a:rPr>
              <a:t>Программы государственной поддержки малого и среднего предпринимательства в автономном округе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ru-RU" sz="135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Нефтеюганским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филиалом Фонда поддержки предпринимательства </a:t>
            </a:r>
            <a:r>
              <a:rPr lang="ru-RU" sz="135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275</a:t>
            </a:r>
            <a:r>
              <a:rPr lang="ru-RU" sz="135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человек получили информационно-консультативную поддержку в сфере предпринимательской деятельности в форме консультаций, анкетирования, бесед и обсуждений.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6" y="4327656"/>
            <a:ext cx="349016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02" y="894881"/>
            <a:ext cx="3646752" cy="2423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353" y="-76200"/>
            <a:ext cx="123759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81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487" y="-8117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66799" y="162499"/>
            <a:ext cx="7840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Поддержка малого и среднего предпринимательства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36" y="304487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6113" y="1177621"/>
            <a:ext cx="42534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территории города реализуется муниципальная </a:t>
            </a:r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программа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«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экономического 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потенциала города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Пыть-Яха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» (постановление администрации города от 10.12.2018 №423-па) одной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из основных задач которой, является </a:t>
            </a:r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создание благоприятных условий для развития </a:t>
            </a:r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предпринимательства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ru-RU" sz="14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78886734"/>
              </p:ext>
            </p:extLst>
          </p:nvPr>
        </p:nvGraphicFramePr>
        <p:xfrm>
          <a:off x="-117595" y="1926260"/>
          <a:ext cx="4431315" cy="318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4788" y="1173000"/>
            <a:ext cx="4331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Динамика численности малых предприятий и индивидуальных предпринимателей в 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2013-2018 годах</a:t>
            </a:r>
            <a:endParaRPr lang="ru-RU" sz="1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51" y="5384650"/>
            <a:ext cx="906085" cy="90608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443806" y="3402934"/>
            <a:ext cx="4618470" cy="2632236"/>
          </a:xfrm>
          <a:prstGeom prst="round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35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реализуются в том числе следующие мероприятия: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для Субъектов малого и среднего предпринимательства и Организаций инфраструктуры поддержки субъектов малого и среднего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очных и заочных консультаций Проведение публичных мероприятий с участием Субъектов и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субъектов малого и среднего предпринимательства, а также организаций инфраструктуры поддержки субъектов малого и среднего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Имущественная поддержка малого и среднего предпринимательства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194" y="-82976"/>
            <a:ext cx="123759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0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86" y="0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101271"/>
            <a:ext cx="6718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Потребительский рынок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7385" y="31905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5057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019803" y="1089574"/>
            <a:ext cx="3113058" cy="3409176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осуществляют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на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3 999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посадочных мест,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 на 160 посадочных мест,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на 2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1 540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посадочных мест,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закусочных и прочих объектов общественного питания на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посадочных места.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33" y="4429321"/>
            <a:ext cx="2850467" cy="180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1139" y="1240515"/>
            <a:ext cx="2595750" cy="1990520"/>
          </a:xfrm>
          <a:prstGeom prst="roundRect">
            <a:avLst/>
          </a:prstGeom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оценочным данным, оборот розничной торговли по полному кругу предприятий составил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6 034,14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оборот общественного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873,27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объем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оказанных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1 853,62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769818" y="1021093"/>
            <a:ext cx="3409456" cy="2025577"/>
          </a:xfrm>
          <a:prstGeom prst="roundRect">
            <a:avLst/>
          </a:prstGeom>
          <a:ln/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потребительского рынка (на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01.01.19):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торговых центров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продовольственных, непродовольственных и универсальных магазинов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400" b="1" kern="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объек</a:t>
            </a:r>
            <a:r>
              <a:rPr lang="ru-RU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нестационарной торговли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3601385"/>
            <a:ext cx="519960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В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b="1" dirty="0">
                <a:solidFill>
                  <a:srgbClr val="000000"/>
                </a:solidFill>
              </a:rPr>
              <a:t>целях</a:t>
            </a:r>
            <a:r>
              <a:rPr lang="ru-RU" sz="1400" dirty="0">
                <a:solidFill>
                  <a:srgbClr val="000000"/>
                </a:solidFill>
              </a:rPr>
              <a:t> развития конкуренции на потребительском рынке органами местного самоуправления организуются ярмарки, в том числе ярмарки выходного дня местных </a:t>
            </a:r>
            <a:r>
              <a:rPr lang="ru-RU" sz="1400" dirty="0" err="1">
                <a:solidFill>
                  <a:srgbClr val="000000"/>
                </a:solidFill>
              </a:rPr>
              <a:t>товаро</a:t>
            </a:r>
            <a:r>
              <a:rPr lang="ru-RU" sz="1400" dirty="0">
                <a:solidFill>
                  <a:srgbClr val="000000"/>
                </a:solidFill>
              </a:rPr>
              <a:t> - и сельхозпроизводителей, а также производителей сельхозпродукции из других регионов. На территории города </a:t>
            </a:r>
            <a:r>
              <a:rPr lang="ru-RU" sz="1400" dirty="0" err="1">
                <a:solidFill>
                  <a:srgbClr val="000000"/>
                </a:solidFill>
              </a:rPr>
              <a:t>Пыть-Яха</a:t>
            </a:r>
            <a:r>
              <a:rPr lang="ru-RU" sz="1400" dirty="0">
                <a:solidFill>
                  <a:srgbClr val="000000"/>
                </a:solidFill>
              </a:rPr>
              <a:t> регулярно проводятся ярмарочные мероприятия, в том числе по реализации сельскохозяйственной продукции местных товаропроизводителей</a:t>
            </a:r>
            <a:r>
              <a:rPr lang="ru-RU" sz="1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ru-RU" sz="1400" b="1" dirty="0" smtClean="0">
                <a:solidFill>
                  <a:srgbClr val="000000"/>
                </a:solidFill>
              </a:rPr>
              <a:t>В 2018 </a:t>
            </a:r>
            <a:r>
              <a:rPr lang="ru-RU" sz="1400" dirty="0">
                <a:solidFill>
                  <a:srgbClr val="000000"/>
                </a:solidFill>
              </a:rPr>
              <a:t>году ежемесячно проводились ярмарки продовольственных товаров на базе магазина «Народный», проведено 5 ярмарок выходного дня в период проведения городских праздников.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560" y="-96838"/>
            <a:ext cx="123759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2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86" y="-15404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Стратегия города</a:t>
            </a:r>
            <a:endParaRPr lang="ru-RU" sz="24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2545" y="1456561"/>
            <a:ext cx="827035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Стратегия </a:t>
            </a:r>
            <a:r>
              <a:rPr lang="ru-RU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социально-экономического развития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муниципального образования городской округ город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до 2030 года, утвержденная решением Думы города </a:t>
            </a:r>
            <a:r>
              <a:rPr lang="ru-RU" sz="14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Пыть-Ях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от 19.04.2018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№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158, направлена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на обеспечение высокого качества жизни населения, формирование благоприятной среды жизнедеятельности для нынешних и будущих жителей города, создание базовых инновационных структур, которые в ближайшем будущем станут важным фактором развития.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   В качестве стратегических направлений и приоритетов развития можно отметить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экономического потенциала города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инфраструктурное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развитие территории;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создание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привлечения инвестиций в экономику города; 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создание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условий для развития и поддержки  предпринимательства на территории города;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развитие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потребительского рынка.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2. </a:t>
            </a:r>
            <a:r>
              <a:rPr lang="ru-RU" sz="14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Повышение уровня и качества жизни населения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улучшение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демографической ситуации;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обеспечение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населения города благоустроенным жильем и повышение инфраструктурной обеспеченности;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обеспечение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сбалансированности рынка труда;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улучшение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жизни населения;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обеспечение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социальной поддержки населения и осуществления развития гражданского общества;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удовлетворения социальных и духовных потребностей населения;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повышение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уровня общественной безопасности населения.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697" y="-66741"/>
            <a:ext cx="123759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045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6" y="0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135791"/>
            <a:ext cx="6718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Стратегия города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234950" y="6569397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325" y="1295508"/>
            <a:ext cx="5616575" cy="4832092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3. Для осуществления продвижения в определенном целевом направлении и для повышения существующего уровня инвестиционной привлекательности города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Пыть-Яха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необходимо решение следующих задач: 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формирование положительного инвестиционного имиджа города </a:t>
            </a:r>
            <a:r>
              <a:rPr lang="ru-RU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Пыть-Яха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повышение уровня информационного обеспечения и сопровождения инвесторов;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формирование и доработка существующей нормативно-правовой базы для работы с инвесторами;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привлечение  и поиск новых бизнес-идей и оказание содействия инвесторам  в разработке на их основе инвестиционных проектов;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содействие инвесторам в упрощении доступа к долгосрочным финансовым ресурсам. 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Деятельность, направленная на привлечение инвестиций в экономику города, способна оказывать прямое и косвенное влияние на все социально-экономические процессы. Инвестиции повышают темпы роста общественного производства, и в конечном итоге способствуют повышению уровня и качества жизни населения. Привлечение инвестиционных ресурсов формирует новые технологии, что позволяет увеличить уровень производительности труда, повысить качество выпускаемой продукции и оказываемых услуг.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04" y="3810239"/>
            <a:ext cx="2832100" cy="2297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02" y="1432551"/>
            <a:ext cx="2832100" cy="214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8407" y="-100597"/>
            <a:ext cx="1237595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9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487" y="-24511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 smtClean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         </a:t>
            </a:r>
            <a:r>
              <a:rPr lang="ru-RU" sz="2400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Реализованные инвестиционные проекты  </a:t>
            </a:r>
            <a:endParaRPr lang="ru-RU" sz="2400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1487" y="6295289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5894"/>
            <a:ext cx="1237595" cy="139610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189877"/>
              </p:ext>
            </p:extLst>
          </p:nvPr>
        </p:nvGraphicFramePr>
        <p:xfrm>
          <a:off x="615699" y="1535033"/>
          <a:ext cx="8077200" cy="42800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8553"/>
                <a:gridCol w="3631209"/>
                <a:gridCol w="2640542"/>
                <a:gridCol w="1296896"/>
              </a:tblGrid>
              <a:tr h="504156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результаты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1870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ГДК «Россия»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Площадь: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5 037,0 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концертный зал на 218 зрительских мест, радио и телестудии, съемочный павильон.</a:t>
                      </a:r>
                    </a:p>
                    <a:p>
                      <a:endParaRPr lang="ru-RU" sz="1200" i="1" baseline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238,8 млн. руб.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2013-2017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«Южно-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Балыкский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ГПЗ» филиала ОФО «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СибурТюменьГаз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 производимой продукции (ШФЛУ), эффективная транспортировка сырья.</a:t>
                      </a:r>
                    </a:p>
                    <a:p>
                      <a:endParaRPr lang="ru-RU" sz="120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3 277,8 млн. руб.</a:t>
                      </a:r>
                    </a:p>
                    <a:p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2016-20217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0396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«Подстанция силовая М-1»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Двух-трансформаторная  комплектная подстанция 35/6 </a:t>
                      </a:r>
                      <a:r>
                        <a:rPr lang="ru-RU" sz="12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полной заводской готовности с 2 трансформаторами мощностью 2х6300 </a:t>
                      </a:r>
                      <a:r>
                        <a:rPr lang="ru-RU" sz="12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</a:t>
                      </a:r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sz="120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140,0 млн. руб.</a:t>
                      </a:r>
                    </a:p>
                    <a:p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2015-2018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487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083488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6" y="-16044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 smtClean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         </a:t>
            </a:r>
            <a:r>
              <a:rPr lang="ru-RU" sz="20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Реализованные инвестиционные проекты  </a:t>
            </a:r>
            <a:endParaRPr lang="ru-RU" sz="20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31" y="579120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8613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76200"/>
            <a:ext cx="1243692" cy="139610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117844"/>
              </p:ext>
            </p:extLst>
          </p:nvPr>
        </p:nvGraphicFramePr>
        <p:xfrm>
          <a:off x="990598" y="1311332"/>
          <a:ext cx="7315200" cy="468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9600"/>
                <a:gridCol w="2971800"/>
                <a:gridCol w="2410838"/>
                <a:gridCol w="1322962"/>
              </a:tblGrid>
              <a:tr h="569600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4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Ожидаемый результат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59200"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птичника «Инкубаторий»</a:t>
                      </a:r>
                    </a:p>
                    <a:p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крестьянского (фермерского) хозяйства. Выведение птицы молодняка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населения:</a:t>
                      </a:r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более 164 тыс. голов.</a:t>
                      </a:r>
                    </a:p>
                    <a:p>
                      <a:endParaRPr lang="ru-RU" sz="120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8,0 млн. руб.</a:t>
                      </a:r>
                    </a:p>
                    <a:p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2015-2018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6280"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хоккейного корта с пунктом проката в мкр.6 «Пионерный» </a:t>
                      </a:r>
                    </a:p>
                    <a:p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 хоккейного корта: 25 посещений в час, площадь корта - 1500 </a:t>
                      </a:r>
                      <a:r>
                        <a:rPr lang="ru-RU" sz="12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sz="120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9,9 млн. руб.</a:t>
                      </a:r>
                    </a:p>
                    <a:p>
                      <a:endParaRPr lang="ru-RU" sz="8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54823"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установки глубокой очистки широкой фракции легких углеводородов (ШФЛУ)»</a:t>
                      </a:r>
                    </a:p>
                    <a:p>
                      <a:endParaRPr lang="ru-RU" sz="120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Очистка суммарного потока ШФЛУ Южно-</a:t>
                      </a:r>
                      <a:r>
                        <a:rPr lang="ru-RU" sz="12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Балыкский</a:t>
                      </a:r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ГПЗ от соединений серы, элементарной серы и СО2.</a:t>
                      </a:r>
                    </a:p>
                    <a:p>
                      <a:endParaRPr lang="ru-RU" sz="120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4 142,3 млн. руб. </a:t>
                      </a:r>
                    </a:p>
                    <a:p>
                      <a:endParaRPr lang="ru-RU" sz="800" i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8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2015-2018</a:t>
                      </a:r>
                      <a:endParaRPr lang="ru-RU" sz="12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212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7" y="3715"/>
            <a:ext cx="9142614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Планируемые</a:t>
            </a:r>
            <a:r>
              <a:rPr lang="ru-RU" sz="24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к реализации инвестиционные проекты  </a:t>
            </a:r>
            <a:endParaRPr lang="ru-RU" sz="20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1386" y="6299202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06602"/>
              </p:ext>
            </p:extLst>
          </p:nvPr>
        </p:nvGraphicFramePr>
        <p:xfrm>
          <a:off x="308164" y="1580149"/>
          <a:ext cx="8526084" cy="4008139"/>
        </p:xfrm>
        <a:graphic>
          <a:graphicData uri="http://schemas.openxmlformats.org/drawingml/2006/table">
            <a:tbl>
              <a:tblPr/>
              <a:tblGrid>
                <a:gridCol w="473881"/>
                <a:gridCol w="3430490"/>
                <a:gridCol w="2862769"/>
                <a:gridCol w="1758944"/>
              </a:tblGrid>
              <a:tr h="594371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Культурный центр (комплекс) с концертно-театральным залом в городе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Пыть-Ях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(600 мест)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обеспеченности города клубами и учреждениями клубного типа. Привлечение населения к художественной самодеятельности.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определен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1312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общеобразовательная школа в г.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Пыть-Яхе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(Общеобразовательная организация с универсальной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безбарьерной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средой) на 1000 мест 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количества обучающихся в муниципальных общеобразовательных учреждениях, занимающихся во вторую смену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2022-2024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2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Физкультурно-спортивный комплекс с ледовой ареной в 1 микрорайоне. Ледовая арена – 120 чел/смену, зрителей – 300 человек.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населения города к активным занятиям спорта, популяризация фигурного катания, хоккея.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определен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292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«Производственно-логистического комплекса в г.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Пыть-Ях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экологической обстановки на территории автономного округа.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Благоприятное влияние на социально-экономическое развитие города.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2019-2021</a:t>
                      </a:r>
                    </a:p>
                  </a:txBody>
                  <a:tcPr marL="68580" marR="68580" marT="60961" marB="6096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-167486"/>
            <a:ext cx="124978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92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97" y="5419"/>
            <a:ext cx="9145385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П</a:t>
            </a:r>
            <a:r>
              <a:rPr lang="ru-RU" sz="20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ланируемые к реализации инвестиционные проекты  </a:t>
            </a:r>
            <a:endParaRPr lang="ru-RU" sz="20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3202" y="6315455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616623"/>
              </p:ext>
            </p:extLst>
          </p:nvPr>
        </p:nvGraphicFramePr>
        <p:xfrm>
          <a:off x="228600" y="1097930"/>
          <a:ext cx="8758840" cy="5185110"/>
        </p:xfrm>
        <a:graphic>
          <a:graphicData uri="http://schemas.openxmlformats.org/drawingml/2006/table">
            <a:tbl>
              <a:tblPr/>
              <a:tblGrid>
                <a:gridCol w="493707"/>
                <a:gridCol w="3574014"/>
                <a:gridCol w="2705360"/>
                <a:gridCol w="1985759"/>
              </a:tblGrid>
              <a:tr h="535159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46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Масштабный инвестиционный проект по строительству: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завода по ремонту и изготовлению бурильных установок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азотного завода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базы под флоты гидравлических разрывов пластов (ГРП).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Социально-экономическое развитие города: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новых рабочих мест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инвестиционного капитала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промышленного производства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2018-2028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г.г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24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автозаправочной станции (АЗС)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конкуренции. Соблюдение и повышение качества продуктов нефтепереработки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определен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2470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2 очереди (2 этапа) автомобильной дороги от ул. Православная до «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Пыть-Яхской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окружной больницы» с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закольцовкой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через  8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«Горка»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транспортной нагрузки на ул. Магистральная и  уровня ДТП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2019-2028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084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автомобильной дороги от пересечения ул. Солнечная и ул. Магистральная до ул. Белых ночей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Разгрузка ул. Магистральная и части ул. Белых ночей, снижение уровня ДТП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2020-2025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4070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685800" algn="l"/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автомобильной дороги 2 въезд во 2 А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со стороны ул. Волжская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, снижение  транспортной нагрузки на путепровод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2020-2025</a:t>
                      </a:r>
                    </a:p>
                  </a:txBody>
                  <a:tcPr marL="68580" marR="68580" marT="60960" marB="609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7944" y="-80327"/>
            <a:ext cx="124978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71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94" y="-8305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П</a:t>
            </a:r>
            <a:r>
              <a:rPr lang="ru-RU" sz="20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ланируемые к реализации инвестиционные проекты  </a:t>
            </a:r>
            <a:endParaRPr lang="ru-RU" sz="20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2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910125"/>
              </p:ext>
            </p:extLst>
          </p:nvPr>
        </p:nvGraphicFramePr>
        <p:xfrm>
          <a:off x="457198" y="1672168"/>
          <a:ext cx="8449886" cy="3865363"/>
        </p:xfrm>
        <a:graphic>
          <a:graphicData uri="http://schemas.openxmlformats.org/drawingml/2006/table">
            <a:tbl>
              <a:tblPr/>
              <a:tblGrid>
                <a:gridCol w="591492"/>
                <a:gridCol w="2904648"/>
                <a:gridCol w="2503279"/>
                <a:gridCol w="2450467"/>
              </a:tblGrid>
              <a:tr h="645413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endParaRPr kumimoji="0" lang="ru-RU" alt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Ожидаемые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kumimoji="0" lang="ru-RU" alt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kumimoji="0" lang="ru-RU" alt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автомобильной дороги  9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«Черемушки» ул. Югорская, Обская, Хрустальная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Улучшения дорожной сети города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2020-2025</a:t>
                      </a: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840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автомобильных дорог 9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«Черемушки» улицы Школьная, Береговая, Роз.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Улучшения дорожной сети города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2028-2030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840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автомобильных дорог 9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«Черемушки» улицы Мира, Танкистов, Луговая.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Улучшения дорожной сети города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2024-2027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840"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tabLst>
                          <a:tab pos="2600325" algn="l"/>
                        </a:tabLst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003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автомобильных дорог 9 </a:t>
                      </a:r>
                      <a:r>
                        <a:rPr kumimoji="0" lang="ru-RU" altLang="ru-RU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«Черемушки» улицы Майская, Рябиновая.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Улучшения дорожной сети города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457206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914411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371617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1828823" algn="l" defTabSz="914411" rtl="0" eaLnBrk="1" latinLnBrk="0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286029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743235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200440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657646" algn="l" defTabSz="914411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2029-2030</a:t>
                      </a:r>
                      <a:endParaRPr kumimoji="0" lang="ru-RU" alt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60955" marB="6095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60620"/>
            <a:ext cx="124978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6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228600" y="1043585"/>
            <a:ext cx="5715000" cy="489364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tabLst>
                <a:tab pos="523875" algn="l"/>
                <a:tab pos="571500" algn="l"/>
                <a:tab pos="9144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1. Вступительное слово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Конкурентные преимущества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3. Основные сведения о городе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Инфраструктура города.</a:t>
            </a:r>
          </a:p>
          <a:p>
            <a:pPr marL="514350" lvl="1" indent="-17145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Транспортная инфраструктура;</a:t>
            </a:r>
          </a:p>
          <a:p>
            <a:pPr marL="514350" lvl="1" indent="-17145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Коммунальная инфраструктура;</a:t>
            </a:r>
          </a:p>
          <a:p>
            <a:pPr marL="514350" lvl="1" indent="-171450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Связь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и телекоммуникации;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5. Демографическая ситуация.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6. Экономический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потенциал  города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-  Производственный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потенциал;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Строительство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pPr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Социальная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инфраструктура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Образование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 Здравоохранение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Культура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Физическая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культура и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спорт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Поддержка малого и среднего предпринимательства</a:t>
            </a:r>
          </a:p>
          <a:p>
            <a:pPr lvl="1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- Потребительский рынок.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7.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Стратегия города.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8.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Реализуемые инвестиционные проекты.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9.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Планируемые к реализации инвестиционные  проекты.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10.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Земельных участки, предназначенные для реализации инвестиционных проектов.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11.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Нормативно-правовые акты, регулирующие инвестиционную деятельность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 развитие малого и среднего предпринимательства в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муниципальном образовании.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t>12.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Контактная информация</a:t>
            </a: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2166" y="8220"/>
            <a:ext cx="9144000" cy="68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228513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Содержание</a:t>
            </a:r>
            <a:endParaRPr lang="ru-RU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>
            <a:hlinkClick r:id="rId2"/>
          </p:cNvPr>
          <p:cNvSpPr/>
          <p:nvPr/>
        </p:nvSpPr>
        <p:spPr>
          <a:xfrm>
            <a:off x="0" y="-2116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Земельные участки предназначенные для реализации</a:t>
            </a:r>
          </a:p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и</a:t>
            </a:r>
            <a:r>
              <a:rPr lang="ru-RU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нвестиционных проектов </a:t>
            </a:r>
            <a:endParaRPr lang="ru-RU" b="1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862" y="8196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492625"/>
              </p:ext>
            </p:extLst>
          </p:nvPr>
        </p:nvGraphicFramePr>
        <p:xfrm>
          <a:off x="487741" y="1626894"/>
          <a:ext cx="8249859" cy="1645908"/>
        </p:xfrm>
        <a:graphic>
          <a:graphicData uri="http://schemas.openxmlformats.org/drawingml/2006/table">
            <a:tbl>
              <a:tblPr firstRow="1" bandRow="1"/>
              <a:tblGrid>
                <a:gridCol w="616811"/>
                <a:gridCol w="2563585"/>
                <a:gridCol w="2525113"/>
                <a:gridCol w="2544350"/>
              </a:tblGrid>
              <a:tr h="1058628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1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254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1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Кадастровый номер земельного участка (при наличии) или номер кадастрового квартала, в границах которого может быть образован земельный участок</a:t>
                      </a:r>
                      <a:endParaRPr lang="ru-RU" sz="11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254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1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земельного участка или площадь территории кадастрового квартала</a:t>
                      </a:r>
                    </a:p>
                    <a:p>
                      <a:pPr algn="ctr"/>
                      <a:r>
                        <a:rPr lang="ru-RU" sz="11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(ориентировочная), в границах которой может быть образован земельный участок, кв. м</a:t>
                      </a: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254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1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(местоположение) земельного участка</a:t>
                      </a:r>
                    </a:p>
                    <a:p>
                      <a:pPr algn="ctr"/>
                      <a:r>
                        <a:rPr lang="ru-RU" sz="11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наличии)</a:t>
                      </a:r>
                      <a:endParaRPr lang="ru-RU" sz="11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254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254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9E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86:15:0101030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254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9E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20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254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9E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«Южная»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254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9E7">
                        <a:alpha val="20000"/>
                      </a:srgbClr>
                    </a:solidFill>
                  </a:tcPr>
                </a:tc>
              </a:tr>
              <a:tr h="264654"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86:15:0101030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20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27 000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1pPr>
                      <a:lvl2pPr marL="45720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2pPr>
                      <a:lvl3pPr marL="914411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3pPr>
                      <a:lvl4pPr marL="1371617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4pPr>
                      <a:lvl5pPr marL="1828823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5pPr>
                      <a:lvl6pPr marL="2286029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6pPr>
                      <a:lvl7pPr marL="2743235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7pPr>
                      <a:lvl8pPr marL="3200440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8pPr>
                      <a:lvl9pPr marL="3657646" algn="l" defTabSz="91441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cs typeface="Arial"/>
                        </a:defRPr>
                      </a:lvl9pPr>
                    </a:lstStyle>
                    <a:p>
                      <a:r>
                        <a:rPr lang="ru-RU" sz="1200" i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Промзона</a:t>
                      </a:r>
                      <a:r>
                        <a:rPr lang="ru-RU" sz="1200" i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«Южная»</a:t>
                      </a:r>
                      <a:endParaRPr lang="ru-RU" sz="1200" i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mpd="sng">
                      <a:solidFill>
                        <a:srgbClr val="5CB9E7"/>
                      </a:solidFill>
                    </a:lnL>
                    <a:lnR w="12700" cmpd="sng">
                      <a:solidFill>
                        <a:srgbClr val="5CB9E7"/>
                      </a:solidFill>
                    </a:lnR>
                    <a:lnT w="12700" cmpd="sng">
                      <a:solidFill>
                        <a:srgbClr val="5CB9E7"/>
                      </a:solidFill>
                    </a:lnT>
                    <a:lnB w="12700" cmpd="sng">
                      <a:solidFill>
                        <a:srgbClr val="5CB9E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0202" y="-74748"/>
            <a:ext cx="1255885" cy="140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936" y="3352697"/>
            <a:ext cx="3664546" cy="2450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0338" y="3425818"/>
            <a:ext cx="3738464" cy="2325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20868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32212" y="1149615"/>
            <a:ext cx="5031971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инвестиционные площадки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785" y="5948612"/>
            <a:ext cx="8602300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инвестиционные площадки размещены: 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://adm.gov86.org/399/591/774/1618/3772</a:t>
            </a:r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/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93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7456"/>
            <a:ext cx="9144000" cy="85634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288000"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      </a:t>
            </a: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Нормативно-правовые акты регулирующие инвестиционную</a:t>
            </a:r>
          </a:p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     деятельность и развитие малого и среднего предпринимательства</a:t>
            </a:r>
          </a:p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в муниципальном образовании</a:t>
            </a:r>
            <a:endParaRPr lang="ru-RU" sz="16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4829" y="1026133"/>
            <a:ext cx="21336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hlinkClick r:id="rId7"/>
              </a:rPr>
              <a:t>Стратегия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414" y="1454546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Решение Думы от 19.04.2018 </a:t>
            </a:r>
            <a:r>
              <a:rPr lang="ru-RU" sz="1400" dirty="0">
                <a:solidFill>
                  <a:srgbClr val="000000"/>
                </a:solidFill>
              </a:rPr>
              <a:t>№ </a:t>
            </a:r>
            <a:r>
              <a:rPr lang="ru-RU" sz="1400" dirty="0" smtClean="0">
                <a:solidFill>
                  <a:srgbClr val="000000"/>
                </a:solidFill>
              </a:rPr>
              <a:t>158 </a:t>
            </a:r>
            <a:r>
              <a:rPr lang="ru-RU" sz="1400" dirty="0">
                <a:solidFill>
                  <a:srgbClr val="000000"/>
                </a:solidFill>
              </a:rPr>
              <a:t>«Об утверждении Стратегии </a:t>
            </a:r>
            <a:r>
              <a:rPr lang="ru-RU" sz="1400" dirty="0" smtClean="0">
                <a:solidFill>
                  <a:srgbClr val="000000"/>
                </a:solidFill>
              </a:rPr>
              <a:t>социально-экономического </a:t>
            </a:r>
            <a:r>
              <a:rPr lang="ru-RU" sz="1400" dirty="0">
                <a:solidFill>
                  <a:srgbClr val="000000"/>
                </a:solidFill>
              </a:rPr>
              <a:t>развития </a:t>
            </a:r>
            <a:r>
              <a:rPr lang="ru-RU" sz="1400" dirty="0" smtClean="0">
                <a:solidFill>
                  <a:srgbClr val="000000"/>
                </a:solidFill>
              </a:rPr>
              <a:t>муниципального образования </a:t>
            </a:r>
            <a:r>
              <a:rPr lang="ru-RU" sz="1400" dirty="0">
                <a:solidFill>
                  <a:srgbClr val="000000"/>
                </a:solidFill>
              </a:rPr>
              <a:t>городской округ город </a:t>
            </a:r>
            <a:r>
              <a:rPr lang="ru-RU" sz="1400" dirty="0" err="1" smtClean="0">
                <a:solidFill>
                  <a:srgbClr val="000000"/>
                </a:solidFill>
              </a:rPr>
              <a:t>Пыть-Ях</a:t>
            </a:r>
            <a:r>
              <a:rPr lang="ru-RU" sz="1400" dirty="0" smtClean="0">
                <a:solidFill>
                  <a:srgbClr val="000000"/>
                </a:solidFill>
              </a:rPr>
              <a:t> до </a:t>
            </a:r>
            <a:r>
              <a:rPr lang="ru-RU" sz="1400" dirty="0">
                <a:solidFill>
                  <a:srgbClr val="000000"/>
                </a:solidFill>
              </a:rPr>
              <a:t>2030 </a:t>
            </a:r>
            <a:r>
              <a:rPr lang="ru-RU" sz="1400" dirty="0" smtClean="0">
                <a:solidFill>
                  <a:srgbClr val="000000"/>
                </a:solidFill>
              </a:rPr>
              <a:t>года»;</a:t>
            </a:r>
            <a:endParaRPr lang="ru-RU" sz="1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Распоряжение </a:t>
            </a:r>
            <a:r>
              <a:rPr lang="ru-RU" sz="1400" dirty="0" smtClean="0">
                <a:solidFill>
                  <a:srgbClr val="000000"/>
                </a:solidFill>
              </a:rPr>
              <a:t>администрации города от 26.10.2018 </a:t>
            </a:r>
            <a:r>
              <a:rPr lang="ru-RU" sz="1400" dirty="0">
                <a:solidFill>
                  <a:srgbClr val="000000"/>
                </a:solidFill>
              </a:rPr>
              <a:t>№ </a:t>
            </a:r>
            <a:r>
              <a:rPr lang="ru-RU" sz="1400" dirty="0" smtClean="0">
                <a:solidFill>
                  <a:srgbClr val="000000"/>
                </a:solidFill>
              </a:rPr>
              <a:t>1704</a:t>
            </a:r>
            <a:r>
              <a:rPr lang="ru-RU" sz="1400" dirty="0">
                <a:solidFill>
                  <a:srgbClr val="000000"/>
                </a:solidFill>
              </a:rPr>
              <a:t>-ра  «Об утверждении плана </a:t>
            </a:r>
            <a:r>
              <a:rPr lang="ru-RU" sz="1400" dirty="0" smtClean="0">
                <a:solidFill>
                  <a:srgbClr val="000000"/>
                </a:solidFill>
              </a:rPr>
              <a:t>мероприятий по </a:t>
            </a:r>
            <a:r>
              <a:rPr lang="ru-RU" sz="1400" dirty="0">
                <a:solidFill>
                  <a:srgbClr val="000000"/>
                </a:solidFill>
              </a:rPr>
              <a:t>реализации Стратегии </a:t>
            </a:r>
            <a:r>
              <a:rPr lang="ru-RU" sz="1400" dirty="0" smtClean="0">
                <a:solidFill>
                  <a:srgbClr val="000000"/>
                </a:solidFill>
              </a:rPr>
              <a:t>социально-экономического </a:t>
            </a:r>
            <a:r>
              <a:rPr lang="ru-RU" sz="1400" dirty="0">
                <a:solidFill>
                  <a:srgbClr val="000000"/>
                </a:solidFill>
              </a:rPr>
              <a:t>развития </a:t>
            </a:r>
            <a:r>
              <a:rPr lang="ru-RU" sz="1400" dirty="0" smtClean="0">
                <a:solidFill>
                  <a:srgbClr val="000000"/>
                </a:solidFill>
              </a:rPr>
              <a:t>муниципального </a:t>
            </a:r>
            <a:r>
              <a:rPr lang="ru-RU" sz="1400" dirty="0">
                <a:solidFill>
                  <a:srgbClr val="000000"/>
                </a:solidFill>
              </a:rPr>
              <a:t>образования </a:t>
            </a:r>
            <a:r>
              <a:rPr lang="ru-RU" sz="1400" dirty="0" smtClean="0">
                <a:solidFill>
                  <a:srgbClr val="000000"/>
                </a:solidFill>
              </a:rPr>
              <a:t>городской </a:t>
            </a:r>
            <a:r>
              <a:rPr lang="ru-RU" sz="1400" dirty="0">
                <a:solidFill>
                  <a:srgbClr val="000000"/>
                </a:solidFill>
              </a:rPr>
              <a:t>округ город </a:t>
            </a:r>
            <a:r>
              <a:rPr lang="ru-RU" sz="1400" dirty="0" err="1">
                <a:solidFill>
                  <a:srgbClr val="000000"/>
                </a:solidFill>
              </a:rPr>
              <a:t>Пыть-Ях</a:t>
            </a:r>
            <a:r>
              <a:rPr lang="ru-RU" sz="1400" dirty="0">
                <a:solidFill>
                  <a:srgbClr val="000000"/>
                </a:solidFill>
              </a:rPr>
              <a:t> до 2030 </a:t>
            </a:r>
            <a:r>
              <a:rPr lang="ru-RU" sz="1400" dirty="0" smtClean="0">
                <a:solidFill>
                  <a:srgbClr val="000000"/>
                </a:solidFill>
              </a:rPr>
              <a:t>года».</a:t>
            </a:r>
            <a:endParaRPr lang="ru-RU" sz="1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0864" y="3142113"/>
            <a:ext cx="423713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hlinkClick r:id="rId8"/>
              </a:rPr>
              <a:t>Градостроительная деятельность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9650" y="4628088"/>
            <a:ext cx="3790950" cy="36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08414" y="3734144"/>
            <a:ext cx="81921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Решение Думы города Пыть-Ях от  26.04.2006 № 16 «Об утверждении генерального плана города Пыть-Яха, правил землепользования и застройки города Пыть-Яха» </a:t>
            </a:r>
            <a:r>
              <a:rPr lang="ru-RU" sz="1400" dirty="0" smtClean="0">
                <a:solidFill>
                  <a:srgbClr val="000000"/>
                </a:solidFill>
              </a:rPr>
              <a:t>(в последней редакции </a:t>
            </a:r>
            <a:r>
              <a:rPr lang="ru-RU" sz="1400" dirty="0">
                <a:solidFill>
                  <a:srgbClr val="000000"/>
                </a:solidFill>
              </a:rPr>
              <a:t>о</a:t>
            </a:r>
            <a:r>
              <a:rPr lang="ru-RU" sz="1400" dirty="0" smtClean="0">
                <a:solidFill>
                  <a:srgbClr val="000000"/>
                </a:solidFill>
              </a:rPr>
              <a:t>т </a:t>
            </a:r>
            <a:r>
              <a:rPr lang="ru-RU" sz="1400" dirty="0">
                <a:solidFill>
                  <a:srgbClr val="000000"/>
                </a:solidFill>
              </a:rPr>
              <a:t>13.05.2015 № 331</a:t>
            </a:r>
            <a:r>
              <a:rPr lang="ru-RU" sz="1400" dirty="0" smtClean="0">
                <a:solidFill>
                  <a:srgbClr val="000000"/>
                </a:solidFill>
              </a:rPr>
              <a:t>);</a:t>
            </a:r>
            <a:endParaRPr lang="ru-RU" sz="1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Решение Думы </a:t>
            </a:r>
            <a:r>
              <a:rPr lang="ru-RU" sz="1400" dirty="0" smtClean="0">
                <a:solidFill>
                  <a:srgbClr val="000000"/>
                </a:solidFill>
              </a:rPr>
              <a:t>города </a:t>
            </a:r>
            <a:r>
              <a:rPr lang="ru-RU" sz="1400" dirty="0" err="1" smtClean="0">
                <a:solidFill>
                  <a:srgbClr val="000000"/>
                </a:solidFill>
              </a:rPr>
              <a:t>Пыть-Ях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от 15.02.2013 № 195 «Об утверждении Правил землепользования и застройки муниципального образования городской округ город Пыть-Ях» (в </a:t>
            </a:r>
            <a:r>
              <a:rPr lang="ru-RU" sz="1400" dirty="0" smtClean="0">
                <a:solidFill>
                  <a:srgbClr val="000000"/>
                </a:solidFill>
              </a:rPr>
              <a:t>последней редакции 22.03.2019 №233); </a:t>
            </a:r>
            <a:endParaRPr lang="en-US" sz="1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Распоряжение </a:t>
            </a:r>
            <a:r>
              <a:rPr lang="ru-RU" sz="1400" dirty="0">
                <a:solidFill>
                  <a:srgbClr val="000000"/>
                </a:solidFill>
              </a:rPr>
              <a:t>от 29.08.13 № 1972-ра «О плане мероприятий («дорожной карте») </a:t>
            </a:r>
            <a:r>
              <a:rPr lang="ru-RU" sz="1400" dirty="0" smtClean="0">
                <a:solidFill>
                  <a:srgbClr val="000000"/>
                </a:solidFill>
              </a:rPr>
              <a:t>«</a:t>
            </a:r>
            <a:r>
              <a:rPr lang="ru-RU" sz="1400" dirty="0">
                <a:solidFill>
                  <a:srgbClr val="000000"/>
                </a:solidFill>
              </a:rPr>
              <a:t>Организация системы мер, направленных на сокращение сроков, количества </a:t>
            </a:r>
            <a:r>
              <a:rPr lang="ru-RU" sz="1400" dirty="0" smtClean="0">
                <a:solidFill>
                  <a:srgbClr val="000000"/>
                </a:solidFill>
              </a:rPr>
              <a:t>согласований </a:t>
            </a:r>
            <a:r>
              <a:rPr lang="ru-RU" sz="1400" dirty="0">
                <a:solidFill>
                  <a:srgbClr val="000000"/>
                </a:solidFill>
              </a:rPr>
              <a:t>(разрешений) в сфере строительства и сокращение сроков формирования и предоставления земельных участков, предназначенных для строительства в муниципальном образовании городской округ город Пыть-Ях (2013-2018 годы)».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200" y="-144206"/>
            <a:ext cx="1255885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5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4267200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727"/>
            <a:ext cx="9144000" cy="8440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288000"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      </a:t>
            </a: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Нормативно-правовые акты регулирующие инвестиционную</a:t>
            </a:r>
          </a:p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     деятельность и развитие малого и среднего предпринимательства </a:t>
            </a:r>
          </a:p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в муниципальном образовании</a:t>
            </a:r>
            <a:endParaRPr lang="ru-RU" sz="16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59038" y="1090492"/>
            <a:ext cx="495300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hlinkClick r:id="rId7"/>
              </a:rPr>
              <a:t>Инвестиционная деятельность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1" y="1556813"/>
            <a:ext cx="82974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Решение Думы от 26.04.2007 № 181 «Об утверждении Положения о муниципальной поддержке инвестиционных проектов на территории города Пыть-Яха» (с изменением от 14.10.2014 № 285);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Постановление </a:t>
            </a:r>
            <a:r>
              <a:rPr lang="ru-RU" sz="1200" dirty="0">
                <a:solidFill>
                  <a:srgbClr val="000000"/>
                </a:solidFill>
              </a:rPr>
              <a:t>Главы города от 28.12.2017 </a:t>
            </a:r>
            <a:r>
              <a:rPr lang="ru-RU" sz="1200" dirty="0" smtClean="0">
                <a:solidFill>
                  <a:srgbClr val="000000"/>
                </a:solidFill>
              </a:rPr>
              <a:t>№ 60-пг </a:t>
            </a:r>
            <a:r>
              <a:rPr lang="ru-RU" sz="1200" dirty="0">
                <a:solidFill>
                  <a:srgbClr val="000000"/>
                </a:solidFill>
              </a:rPr>
              <a:t>«Об утверждении регламента </a:t>
            </a:r>
            <a:r>
              <a:rPr lang="ru-RU" sz="1200" dirty="0" smtClean="0">
                <a:solidFill>
                  <a:srgbClr val="000000"/>
                </a:solidFill>
              </a:rPr>
              <a:t>сопровождения инвестиционных проектов </a:t>
            </a:r>
            <a:r>
              <a:rPr lang="ru-RU" sz="1200" dirty="0">
                <a:solidFill>
                  <a:srgbClr val="000000"/>
                </a:solidFill>
              </a:rPr>
              <a:t>в муниципальном </a:t>
            </a:r>
            <a:r>
              <a:rPr lang="ru-RU" sz="1200" dirty="0" smtClean="0">
                <a:solidFill>
                  <a:srgbClr val="000000"/>
                </a:solidFill>
              </a:rPr>
              <a:t>образовании городской </a:t>
            </a:r>
            <a:r>
              <a:rPr lang="ru-RU" sz="1200" dirty="0">
                <a:solidFill>
                  <a:srgbClr val="000000"/>
                </a:solidFill>
              </a:rPr>
              <a:t>округ город </a:t>
            </a:r>
            <a:r>
              <a:rPr lang="ru-RU" sz="1200" dirty="0" err="1" smtClean="0">
                <a:solidFill>
                  <a:srgbClr val="000000"/>
                </a:solidFill>
              </a:rPr>
              <a:t>Пыть-Ях</a:t>
            </a:r>
            <a:r>
              <a:rPr lang="ru-RU" sz="1200" dirty="0" smtClean="0">
                <a:solidFill>
                  <a:srgbClr val="000000"/>
                </a:solidFill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Постановление администрации </a:t>
            </a:r>
            <a:r>
              <a:rPr lang="ru-RU" sz="1200" dirty="0">
                <a:solidFill>
                  <a:srgbClr val="000000"/>
                </a:solidFill>
              </a:rPr>
              <a:t>города  от 24.12.2015 № 375-па «Об утверждении порядка осуществления бюджетных инвестиций в объекты муниципальной собственности муниципального образования городской округ город </a:t>
            </a:r>
            <a:r>
              <a:rPr lang="ru-RU" sz="1200" dirty="0" err="1">
                <a:solidFill>
                  <a:srgbClr val="000000"/>
                </a:solidFill>
              </a:rPr>
              <a:t>Пыть-Ях</a:t>
            </a:r>
            <a:r>
              <a:rPr lang="ru-RU" sz="1200" dirty="0" smtClean="0">
                <a:solidFill>
                  <a:srgbClr val="000000"/>
                </a:solidFill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</a:rPr>
              <a:t>Постановление администрации города от </a:t>
            </a:r>
            <a:r>
              <a:rPr lang="ru-RU" sz="1200" dirty="0" smtClean="0">
                <a:solidFill>
                  <a:srgbClr val="000000"/>
                </a:solidFill>
              </a:rPr>
              <a:t>06.09.2018 № 273-па «О Координационном совете по вопросам развития инвестиционной деятельности в муниципальном образовании городской округ горд </a:t>
            </a:r>
            <a:r>
              <a:rPr lang="ru-RU" sz="1200" dirty="0" err="1" smtClean="0">
                <a:solidFill>
                  <a:srgbClr val="000000"/>
                </a:solidFill>
              </a:rPr>
              <a:t>Пыть-Ях</a:t>
            </a:r>
            <a:r>
              <a:rPr lang="ru-RU" sz="1200" dirty="0" smtClean="0">
                <a:solidFill>
                  <a:srgbClr val="000000"/>
                </a:solidFill>
              </a:rPr>
              <a:t>» (с изменением от 06.11.2018 № 357-па);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Постановление </a:t>
            </a:r>
            <a:r>
              <a:rPr lang="ru-RU" sz="1200" dirty="0">
                <a:solidFill>
                  <a:srgbClr val="000000"/>
                </a:solidFill>
              </a:rPr>
              <a:t>администрации </a:t>
            </a:r>
            <a:r>
              <a:rPr lang="ru-RU" sz="1200" dirty="0" smtClean="0">
                <a:solidFill>
                  <a:srgbClr val="000000"/>
                </a:solidFill>
              </a:rPr>
              <a:t>города от 17.01.2017 </a:t>
            </a:r>
            <a:r>
              <a:rPr lang="ru-RU" sz="1200" dirty="0">
                <a:solidFill>
                  <a:srgbClr val="000000"/>
                </a:solidFill>
              </a:rPr>
              <a:t>№ </a:t>
            </a:r>
            <a:r>
              <a:rPr lang="ru-RU" sz="1200" dirty="0" smtClean="0">
                <a:solidFill>
                  <a:srgbClr val="000000"/>
                </a:solidFill>
              </a:rPr>
              <a:t>15-па «О </a:t>
            </a:r>
            <a:r>
              <a:rPr lang="ru-RU" sz="1200" dirty="0">
                <a:solidFill>
                  <a:srgbClr val="000000"/>
                </a:solidFill>
              </a:rPr>
              <a:t>порядке проведения проверки инвестиционных проектов на предмет эффективности использования средств бюджета муниципального образования городской округ город </a:t>
            </a:r>
            <a:r>
              <a:rPr lang="ru-RU" sz="1200" dirty="0" err="1">
                <a:solidFill>
                  <a:srgbClr val="000000"/>
                </a:solidFill>
              </a:rPr>
              <a:t>Пыть-Ях</a:t>
            </a:r>
            <a:r>
              <a:rPr lang="ru-RU" sz="1200" dirty="0">
                <a:solidFill>
                  <a:srgbClr val="000000"/>
                </a:solidFill>
              </a:rPr>
              <a:t>, направляемых на капитальные </a:t>
            </a:r>
            <a:r>
              <a:rPr lang="ru-RU" sz="1200" dirty="0" smtClean="0">
                <a:solidFill>
                  <a:srgbClr val="000000"/>
                </a:solidFill>
              </a:rPr>
              <a:t>вложения (с внесенными изменениями от 22.05.2018 № 124-па);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Распоряжение </a:t>
            </a:r>
            <a:r>
              <a:rPr lang="ru-RU" sz="1200" dirty="0">
                <a:solidFill>
                  <a:srgbClr val="000000"/>
                </a:solidFill>
              </a:rPr>
              <a:t>администрации города от 26.04.2017 № 756-ра «Об утверждении порядка формирования плана создания объектов инвестиционной инфраструктуры в муниципальном образовании городской округ город </a:t>
            </a:r>
            <a:r>
              <a:rPr lang="ru-RU" sz="1200" dirty="0" err="1">
                <a:solidFill>
                  <a:srgbClr val="000000"/>
                </a:solidFill>
              </a:rPr>
              <a:t>Пыть-Ях</a:t>
            </a:r>
            <a:r>
              <a:rPr lang="ru-RU" sz="1200" dirty="0" smtClean="0">
                <a:solidFill>
                  <a:srgbClr val="000000"/>
                </a:solidFill>
              </a:rPr>
              <a:t>» (с изменением от 05.06.2019 № 1214-ра); 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Распоряжение администрации города  </a:t>
            </a:r>
            <a:r>
              <a:rPr lang="ru-RU" sz="1200" dirty="0">
                <a:solidFill>
                  <a:srgbClr val="000000"/>
                </a:solidFill>
              </a:rPr>
              <a:t>от </a:t>
            </a:r>
            <a:r>
              <a:rPr lang="ru-RU" sz="1200" dirty="0" smtClean="0">
                <a:solidFill>
                  <a:srgbClr val="000000"/>
                </a:solidFill>
              </a:rPr>
              <a:t>19.12.2018 </a:t>
            </a:r>
            <a:r>
              <a:rPr lang="ru-RU" sz="1200" dirty="0">
                <a:solidFill>
                  <a:srgbClr val="000000"/>
                </a:solidFill>
              </a:rPr>
              <a:t>№ </a:t>
            </a:r>
            <a:r>
              <a:rPr lang="ru-RU" sz="1200" dirty="0" smtClean="0">
                <a:solidFill>
                  <a:srgbClr val="000000"/>
                </a:solidFill>
              </a:rPr>
              <a:t>2323-ра </a:t>
            </a:r>
            <a:r>
              <a:rPr lang="ru-RU" sz="1200" dirty="0">
                <a:solidFill>
                  <a:srgbClr val="000000"/>
                </a:solidFill>
              </a:rPr>
              <a:t>«Об утверждении перечня строек и объектов, подлежащих строительству, реконструкции, модернизации и приобретению по городу Пыть-Ях на очередной финансовый </a:t>
            </a:r>
            <a:r>
              <a:rPr lang="ru-RU" sz="1200" dirty="0" smtClean="0">
                <a:solidFill>
                  <a:srgbClr val="000000"/>
                </a:solidFill>
              </a:rPr>
              <a:t>2019 </a:t>
            </a:r>
            <a:r>
              <a:rPr lang="ru-RU" sz="1200" dirty="0">
                <a:solidFill>
                  <a:srgbClr val="000000"/>
                </a:solidFill>
              </a:rPr>
              <a:t>год и плановый период </a:t>
            </a:r>
            <a:r>
              <a:rPr lang="ru-RU" sz="1200" dirty="0" smtClean="0">
                <a:solidFill>
                  <a:srgbClr val="000000"/>
                </a:solidFill>
              </a:rPr>
              <a:t>2020 </a:t>
            </a:r>
            <a:r>
              <a:rPr lang="ru-RU" sz="1200" dirty="0">
                <a:solidFill>
                  <a:srgbClr val="000000"/>
                </a:solidFill>
              </a:rPr>
              <a:t>и </a:t>
            </a:r>
            <a:r>
              <a:rPr lang="ru-RU" sz="1200" dirty="0" smtClean="0">
                <a:solidFill>
                  <a:srgbClr val="000000"/>
                </a:solidFill>
              </a:rPr>
              <a:t>2021 </a:t>
            </a:r>
            <a:r>
              <a:rPr lang="ru-RU" sz="1200" dirty="0">
                <a:solidFill>
                  <a:srgbClr val="000000"/>
                </a:solidFill>
              </a:rPr>
              <a:t>годов</a:t>
            </a:r>
            <a:r>
              <a:rPr lang="ru-RU" sz="1200" dirty="0" smtClean="0">
                <a:solidFill>
                  <a:srgbClr val="000000"/>
                </a:solidFill>
              </a:rPr>
              <a:t>» (с изменением от 12.04.2019 № 755-ра);</a:t>
            </a:r>
            <a:endParaRPr lang="ru-RU" sz="12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</a:rPr>
              <a:t>Распоряжение администрации города от 08.12.2016 № 2691-ра «О должностных лицах администрации города, ответственных за вопросы в сфере инвестиционной деятельности на территории муниципального образования городской округ город Пыть-Ях» (с </a:t>
            </a:r>
            <a:r>
              <a:rPr lang="ru-RU" sz="1200" dirty="0" smtClean="0">
                <a:solidFill>
                  <a:srgbClr val="000000"/>
                </a:solidFill>
              </a:rPr>
              <a:t>изменением от 28.11.2018 № 2035-ра);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</a:rPr>
              <a:t>Постановление администрации города от 22.11.2018 № 389-па «Об утверждении порядка заключения специального инвестиционного контракта в муниципальном образовании городской округ город </a:t>
            </a:r>
            <a:r>
              <a:rPr lang="ru-RU" sz="1200" dirty="0" err="1" smtClean="0">
                <a:solidFill>
                  <a:srgbClr val="000000"/>
                </a:solidFill>
              </a:rPr>
              <a:t>Пыть-Ях</a:t>
            </a:r>
            <a:r>
              <a:rPr lang="ru-RU" sz="1200" dirty="0" smtClean="0">
                <a:solidFill>
                  <a:srgbClr val="000000"/>
                </a:solidFill>
              </a:rPr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" y="-75096"/>
            <a:ext cx="1261981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93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798" y="3875654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795" y="-9664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288000"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      </a:t>
            </a: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Нормативно-правовые акты регулирующие инвестиционную</a:t>
            </a:r>
          </a:p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     деятельность и развитие малого и среднего предпринимательства</a:t>
            </a:r>
          </a:p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 в муниципальном образовании</a:t>
            </a:r>
            <a:endParaRPr lang="ru-RU" sz="16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2386" y="3264875"/>
            <a:ext cx="6497638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hlinkClick r:id="rId6"/>
              </a:rPr>
              <a:t>Развитие малого и среднего предпринимательства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584877"/>
            <a:ext cx="8229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Постановление администрации города от 19.05.2008 № 77 «О создании координационного совета по вопросам развития малого и среднего  предпринимательства</a:t>
            </a:r>
            <a:r>
              <a:rPr lang="ru-RU" sz="1100" dirty="0" smtClean="0">
                <a:solidFill>
                  <a:srgbClr val="000000"/>
                </a:solidFill>
              </a:rPr>
              <a:t>» (с изменением от 10.08.2018 № 237-па);</a:t>
            </a:r>
            <a:endParaRPr lang="ru-RU" sz="1100" dirty="0">
              <a:solidFill>
                <a:srgbClr val="000000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Постановление администрации города от </a:t>
            </a:r>
            <a:r>
              <a:rPr lang="ru-RU" sz="1100" dirty="0" smtClean="0">
                <a:solidFill>
                  <a:srgbClr val="000000"/>
                </a:solidFill>
              </a:rPr>
              <a:t>04.12.2017</a:t>
            </a:r>
            <a:r>
              <a:rPr lang="ru-RU" sz="1100" dirty="0" smtClean="0">
                <a:solidFill>
                  <a:srgbClr val="FF0000"/>
                </a:solidFill>
              </a:rPr>
              <a:t> </a:t>
            </a:r>
            <a:r>
              <a:rPr lang="ru-RU" sz="1100" dirty="0" smtClean="0">
                <a:solidFill>
                  <a:srgbClr val="000000"/>
                </a:solidFill>
              </a:rPr>
              <a:t>№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smtClean="0">
                <a:solidFill>
                  <a:srgbClr val="000000"/>
                </a:solidFill>
              </a:rPr>
              <a:t>314-па «Об утверждении муниципальной программы «Социально-экономическое развитие и повышение инвестиционной привлекательности муниципального образования городской округ город </a:t>
            </a:r>
            <a:r>
              <a:rPr lang="ru-RU" sz="1100" dirty="0" err="1" smtClean="0">
                <a:solidFill>
                  <a:srgbClr val="000000"/>
                </a:solidFill>
              </a:rPr>
              <a:t>Пыть-Ях</a:t>
            </a:r>
            <a:r>
              <a:rPr lang="ru-RU" sz="1100" dirty="0" smtClean="0">
                <a:solidFill>
                  <a:srgbClr val="000000"/>
                </a:solidFill>
              </a:rPr>
              <a:t> в 2018-2025 годах и на период до 2030 года». (в последней редакции от 26.12.2018 № 476-па);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</a:rPr>
              <a:t>Постановление администрации города от 10.12.2018 № 423-па «Об утверждении муниципальной программы «Развитие экономического потенциала города </a:t>
            </a:r>
            <a:r>
              <a:rPr lang="ru-RU" sz="1100" dirty="0" err="1" smtClean="0">
                <a:solidFill>
                  <a:srgbClr val="000000"/>
                </a:solidFill>
              </a:rPr>
              <a:t>Пыть-Яха</a:t>
            </a:r>
            <a:r>
              <a:rPr lang="ru-RU" sz="1100" dirty="0" smtClean="0">
                <a:solidFill>
                  <a:srgbClr val="000000"/>
                </a:solidFill>
              </a:rPr>
              <a:t>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Постановление администрации города от </a:t>
            </a:r>
            <a:r>
              <a:rPr lang="ru-RU" sz="1100" dirty="0" smtClean="0">
                <a:solidFill>
                  <a:srgbClr val="000000"/>
                </a:solidFill>
              </a:rPr>
              <a:t>04.12.2017 № 315-па «Об </a:t>
            </a:r>
            <a:r>
              <a:rPr lang="ru-RU" sz="1100" dirty="0">
                <a:solidFill>
                  <a:srgbClr val="000000"/>
                </a:solidFill>
              </a:rPr>
              <a:t>утверждении  муниципальной </a:t>
            </a:r>
            <a:r>
              <a:rPr lang="ru-RU" sz="1100" dirty="0" smtClean="0">
                <a:solidFill>
                  <a:srgbClr val="000000"/>
                </a:solidFill>
              </a:rPr>
              <a:t>программы </a:t>
            </a:r>
            <a:r>
              <a:rPr lang="ru-RU" sz="1100" dirty="0">
                <a:solidFill>
                  <a:srgbClr val="000000"/>
                </a:solidFill>
              </a:rPr>
              <a:t>«Развитие агропромышленного </a:t>
            </a:r>
            <a:r>
              <a:rPr lang="ru-RU" sz="1100" dirty="0" smtClean="0">
                <a:solidFill>
                  <a:srgbClr val="000000"/>
                </a:solidFill>
              </a:rPr>
              <a:t>комплекса </a:t>
            </a:r>
            <a:r>
              <a:rPr lang="ru-RU" sz="1100" dirty="0">
                <a:solidFill>
                  <a:srgbClr val="000000"/>
                </a:solidFill>
              </a:rPr>
              <a:t>и рынков </a:t>
            </a:r>
            <a:r>
              <a:rPr lang="ru-RU" sz="1100" dirty="0" smtClean="0">
                <a:solidFill>
                  <a:srgbClr val="000000"/>
                </a:solidFill>
              </a:rPr>
              <a:t>сельскохозяйственной продукции</a:t>
            </a:r>
            <a:r>
              <a:rPr lang="ru-RU" sz="1100" dirty="0">
                <a:solidFill>
                  <a:srgbClr val="000000"/>
                </a:solidFill>
              </a:rPr>
              <a:t>, сырья и </a:t>
            </a:r>
            <a:r>
              <a:rPr lang="ru-RU" sz="1100" dirty="0" smtClean="0">
                <a:solidFill>
                  <a:srgbClr val="000000"/>
                </a:solidFill>
              </a:rPr>
              <a:t>продовольствия в </a:t>
            </a:r>
            <a:r>
              <a:rPr lang="ru-RU" sz="1100" dirty="0">
                <a:solidFill>
                  <a:srgbClr val="000000"/>
                </a:solidFill>
              </a:rPr>
              <a:t>муниципальном образовании </a:t>
            </a:r>
            <a:r>
              <a:rPr lang="ru-RU" sz="1100" dirty="0" smtClean="0">
                <a:solidFill>
                  <a:srgbClr val="000000"/>
                </a:solidFill>
              </a:rPr>
              <a:t>городской округ </a:t>
            </a:r>
            <a:r>
              <a:rPr lang="ru-RU" sz="1100" dirty="0">
                <a:solidFill>
                  <a:srgbClr val="000000"/>
                </a:solidFill>
              </a:rPr>
              <a:t>город </a:t>
            </a:r>
            <a:r>
              <a:rPr lang="ru-RU" sz="1100" dirty="0" err="1" smtClean="0">
                <a:solidFill>
                  <a:srgbClr val="000000"/>
                </a:solidFill>
              </a:rPr>
              <a:t>Пыть-Ях</a:t>
            </a:r>
            <a:r>
              <a:rPr lang="ru-RU" sz="1100" dirty="0">
                <a:solidFill>
                  <a:srgbClr val="000000"/>
                </a:solidFill>
              </a:rPr>
              <a:t> </a:t>
            </a:r>
            <a:r>
              <a:rPr lang="ru-RU" sz="1100" dirty="0" smtClean="0">
                <a:solidFill>
                  <a:srgbClr val="000000"/>
                </a:solidFill>
              </a:rPr>
              <a:t>на 2018 </a:t>
            </a:r>
            <a:r>
              <a:rPr lang="ru-RU" sz="1100" dirty="0">
                <a:solidFill>
                  <a:srgbClr val="000000"/>
                </a:solidFill>
              </a:rPr>
              <a:t>– </a:t>
            </a:r>
            <a:r>
              <a:rPr lang="ru-RU" sz="1100" dirty="0" smtClean="0">
                <a:solidFill>
                  <a:srgbClr val="000000"/>
                </a:solidFill>
              </a:rPr>
              <a:t>2025 годы и на период до 2030 года»;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</a:rPr>
              <a:t>Распоряжение </a:t>
            </a:r>
            <a:r>
              <a:rPr lang="ru-RU" sz="1100" dirty="0">
                <a:solidFill>
                  <a:srgbClr val="000000"/>
                </a:solidFill>
              </a:rPr>
              <a:t>администрации города от 30.03.2009 № 382-ра «Об утверждении перечня муниципального имущества, подлежащего передаче в пользование на долгосрочной основе субъектам малого и среднего предпринимательства, организациям, образующим инфраструктуру поддержки субъектов малого и среднего предпринимательства, а также порядка формирования, ведения и обязательного опубликования данного перечня» (в </a:t>
            </a:r>
            <a:r>
              <a:rPr lang="ru-RU" sz="1100" dirty="0" smtClean="0">
                <a:solidFill>
                  <a:srgbClr val="000000"/>
                </a:solidFill>
              </a:rPr>
              <a:t>последней редакции </a:t>
            </a:r>
            <a:r>
              <a:rPr lang="ru-RU" sz="1100" dirty="0">
                <a:solidFill>
                  <a:srgbClr val="000000"/>
                </a:solidFill>
              </a:rPr>
              <a:t>от 23.01.2017 г. № 90-ра</a:t>
            </a:r>
            <a:r>
              <a:rPr lang="ru-RU" sz="1100" dirty="0" smtClean="0">
                <a:solidFill>
                  <a:srgbClr val="000000"/>
                </a:solidFill>
              </a:rPr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</a:rPr>
              <a:t>Порядки предоставления субсидий, грантов, комиссия по предоставлению субсидий расположены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hlinkClick r:id="rId7"/>
              </a:rPr>
              <a:t>https://adm.gov86.org/399/591/768/1570/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407" y="1099036"/>
            <a:ext cx="7696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Постановление главы города от 24.03.2017 № 08-пг «Об определении уполномоченного органа в сфере муниципально-частного партнерства</a:t>
            </a:r>
            <a:r>
              <a:rPr lang="ru-RU" sz="1100" dirty="0" smtClean="0">
                <a:solidFill>
                  <a:srgbClr val="000000"/>
                </a:solidFill>
              </a:rPr>
              <a:t>» (с изменением от 20.04.2017 № 13-пг);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</a:rPr>
              <a:t>Постановление администрации города от 17.11.2017 № 293-па «О порядке принятия решений о заключении соглашений о </a:t>
            </a:r>
            <a:r>
              <a:rPr lang="ru-RU" sz="1100" dirty="0" err="1" smtClean="0">
                <a:solidFill>
                  <a:srgbClr val="000000"/>
                </a:solidFill>
              </a:rPr>
              <a:t>муниципально</a:t>
            </a:r>
            <a:r>
              <a:rPr lang="ru-RU" sz="1100" dirty="0" smtClean="0">
                <a:solidFill>
                  <a:srgbClr val="000000"/>
                </a:solidFill>
              </a:rPr>
              <a:t>-частном партнерстве на территории муниципального образования городской </a:t>
            </a:r>
            <a:r>
              <a:rPr lang="ru-RU" sz="1100" dirty="0">
                <a:solidFill>
                  <a:srgbClr val="000000"/>
                </a:solidFill>
              </a:rPr>
              <a:t>о</a:t>
            </a:r>
            <a:r>
              <a:rPr lang="ru-RU" sz="1100" dirty="0" smtClean="0">
                <a:solidFill>
                  <a:srgbClr val="000000"/>
                </a:solidFill>
              </a:rPr>
              <a:t>круг город </a:t>
            </a:r>
            <a:r>
              <a:rPr lang="ru-RU" sz="1100" dirty="0" err="1" smtClean="0">
                <a:solidFill>
                  <a:srgbClr val="000000"/>
                </a:solidFill>
              </a:rPr>
              <a:t>Пыть-Ях</a:t>
            </a:r>
            <a:r>
              <a:rPr lang="ru-RU" sz="1100" dirty="0" smtClean="0">
                <a:solidFill>
                  <a:srgbClr val="000000"/>
                </a:solidFill>
              </a:rPr>
              <a:t>»;</a:t>
            </a:r>
            <a:endParaRPr lang="ru-RU" sz="11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0000"/>
                </a:solidFill>
              </a:rPr>
              <a:t>Постановление администрации города от </a:t>
            </a:r>
            <a:r>
              <a:rPr lang="ru-RU" sz="1100" dirty="0">
                <a:solidFill>
                  <a:srgbClr val="000000"/>
                </a:solidFill>
              </a:rPr>
              <a:t>08.06.2017 № 149-па «О порядке принятия решений о заключении концессионных соглашений на территории муниципального образования городской округ город Пыть-Ях и порядке формирования перечня объектов</a:t>
            </a:r>
            <a:r>
              <a:rPr lang="ru-RU" sz="1100" dirty="0" smtClean="0">
                <a:solidFill>
                  <a:srgbClr val="000000"/>
                </a:solidFill>
              </a:rPr>
              <a:t>» (в последней редакции от 27.11.2017 № 271-па);</a:t>
            </a:r>
            <a:endParaRPr lang="ru-RU" sz="11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</a:rPr>
              <a:t>Распоряжение от 17.05.2017 № 923-ра «Об утверждении перечня объектов муниципальной собственности, предназначенных для размещения объектов дошкольного образования, детского отдыха и оздоровления, социального обслуживания, здравоохранения, спорта, культуры, подлежащих передачи негосударственным (немуниципальным) организациям в соответствии с концессионными соглашениями, соглашениями о муниципально-частном партнерстве, а также по договорам аренды с обязательством сохранения целевого назначения и использования объекта</a:t>
            </a:r>
            <a:r>
              <a:rPr lang="ru-RU" sz="1100" dirty="0" smtClean="0">
                <a:solidFill>
                  <a:srgbClr val="000000"/>
                </a:solidFill>
              </a:rPr>
              <a:t>».</a:t>
            </a: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3203" y="785148"/>
            <a:ext cx="6497638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hlinkClick r:id="rId8"/>
              </a:rPr>
              <a:t>Муниципально-частное партнерство, Концессии</a:t>
            </a:r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2430" y="-95075"/>
            <a:ext cx="126807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29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288000"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      </a:t>
            </a:r>
            <a:r>
              <a:rPr lang="ru-RU" sz="24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Налоговая служба</a:t>
            </a:r>
            <a:endParaRPr lang="ru-RU" sz="24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71" y="194116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1878" y="3185556"/>
            <a:ext cx="6809122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Межрайонная ИФНС России № 7 по Ханты-Мансийскому автономному округу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Югре в г. Нефтеюганск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1878" y="1310798"/>
            <a:ext cx="6809122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Инспекция Федеральной налоговой службы ИФНС России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6198" y="1997785"/>
            <a:ext cx="6450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Адрес: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Ханты-Мансийский АО, </a:t>
            </a:r>
            <a:r>
              <a:rPr lang="ru-RU" sz="1400" dirty="0" err="1">
                <a:solidFill>
                  <a:srgbClr val="000000"/>
                </a:solidFill>
              </a:rPr>
              <a:t>Пыть-Ях</a:t>
            </a:r>
            <a:r>
              <a:rPr lang="ru-RU" sz="1400" dirty="0">
                <a:solidFill>
                  <a:srgbClr val="000000"/>
                </a:solidFill>
              </a:rPr>
              <a:t> г., 1 микрорайон, 6</a:t>
            </a:r>
          </a:p>
          <a:p>
            <a:r>
              <a:rPr lang="ru-RU" sz="1400" b="1" dirty="0">
                <a:solidFill>
                  <a:srgbClr val="000000"/>
                </a:solidFill>
              </a:rPr>
              <a:t>Часы работы: </a:t>
            </a:r>
            <a:r>
              <a:rPr lang="ru-RU" sz="1400" dirty="0" err="1">
                <a:solidFill>
                  <a:srgbClr val="000000"/>
                </a:solidFill>
              </a:rPr>
              <a:t>пн-пт</a:t>
            </a:r>
            <a:r>
              <a:rPr lang="ru-RU" sz="1400" dirty="0">
                <a:solidFill>
                  <a:srgbClr val="000000"/>
                </a:solidFill>
              </a:rPr>
              <a:t> 08:00-17:00, перерыв 12:00-13:00</a:t>
            </a:r>
          </a:p>
          <a:p>
            <a:r>
              <a:rPr lang="ru-RU" sz="1400" b="1" dirty="0">
                <a:solidFill>
                  <a:srgbClr val="000000"/>
                </a:solidFill>
              </a:rPr>
              <a:t>Телефон:</a:t>
            </a:r>
            <a:r>
              <a:rPr lang="ru-RU" sz="1400" dirty="0">
                <a:solidFill>
                  <a:srgbClr val="000000"/>
                </a:solidFill>
              </a:rPr>
              <a:t> +7 (3463) 46-04-78, +7 (3463) 46-61-65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46198" y="3924274"/>
            <a:ext cx="649843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Физический </a:t>
            </a:r>
            <a:r>
              <a:rPr lang="ru-RU" sz="1400" b="1" dirty="0" smtClean="0">
                <a:solidFill>
                  <a:srgbClr val="000000"/>
                </a:solidFill>
              </a:rPr>
              <a:t>адрес: </a:t>
            </a:r>
            <a:r>
              <a:rPr lang="ru-RU" sz="1400" dirty="0" smtClean="0">
                <a:solidFill>
                  <a:srgbClr val="000000"/>
                </a:solidFill>
              </a:rPr>
              <a:t>628310</a:t>
            </a:r>
            <a:r>
              <a:rPr lang="ru-RU" sz="1400" dirty="0">
                <a:solidFill>
                  <a:srgbClr val="000000"/>
                </a:solidFill>
              </a:rPr>
              <a:t>, г. Нефтеюганск, 12 </a:t>
            </a:r>
            <a:r>
              <a:rPr lang="ru-RU" sz="1400" dirty="0" err="1">
                <a:solidFill>
                  <a:srgbClr val="000000"/>
                </a:solidFill>
              </a:rPr>
              <a:t>мкр</a:t>
            </a:r>
            <a:r>
              <a:rPr lang="ru-RU" sz="1400" dirty="0">
                <a:solidFill>
                  <a:srgbClr val="000000"/>
                </a:solidFill>
              </a:rPr>
              <a:t>., д. 18</a:t>
            </a:r>
          </a:p>
          <a:p>
            <a:r>
              <a:rPr lang="ru-RU" sz="1400" b="1" dirty="0">
                <a:solidFill>
                  <a:srgbClr val="000000"/>
                </a:solidFill>
              </a:rPr>
              <a:t>Юридический </a:t>
            </a:r>
            <a:r>
              <a:rPr lang="ru-RU" sz="1400" b="1" dirty="0" smtClean="0">
                <a:solidFill>
                  <a:srgbClr val="000000"/>
                </a:solidFill>
              </a:rPr>
              <a:t>адрес: </a:t>
            </a:r>
            <a:r>
              <a:rPr lang="ru-RU" sz="1400" dirty="0" smtClean="0">
                <a:solidFill>
                  <a:srgbClr val="000000"/>
                </a:solidFill>
              </a:rPr>
              <a:t>628310</a:t>
            </a:r>
            <a:r>
              <a:rPr lang="ru-RU" sz="1400" dirty="0">
                <a:solidFill>
                  <a:srgbClr val="000000"/>
                </a:solidFill>
              </a:rPr>
              <a:t>, Ханты-Мансийский автономный округ - Югра, </a:t>
            </a:r>
            <a:endParaRPr lang="ru-RU" sz="1400" dirty="0" smtClean="0">
              <a:solidFill>
                <a:srgbClr val="000000"/>
              </a:solidFill>
            </a:endParaRPr>
          </a:p>
          <a:p>
            <a:r>
              <a:rPr lang="ru-RU" sz="1400" dirty="0" smtClean="0">
                <a:solidFill>
                  <a:srgbClr val="000000"/>
                </a:solidFill>
              </a:rPr>
              <a:t>г. Нефтеюганск</a:t>
            </a:r>
            <a:r>
              <a:rPr lang="ru-RU" sz="1400" dirty="0">
                <a:solidFill>
                  <a:srgbClr val="000000"/>
                </a:solidFill>
              </a:rPr>
              <a:t>, 12 </a:t>
            </a:r>
            <a:r>
              <a:rPr lang="ru-RU" sz="1400" dirty="0" err="1">
                <a:solidFill>
                  <a:srgbClr val="000000"/>
                </a:solidFill>
              </a:rPr>
              <a:t>мкр</a:t>
            </a:r>
            <a:r>
              <a:rPr lang="ru-RU" sz="1400" dirty="0">
                <a:solidFill>
                  <a:srgbClr val="000000"/>
                </a:solidFill>
              </a:rPr>
              <a:t>., д. 18</a:t>
            </a:r>
          </a:p>
          <a:p>
            <a:r>
              <a:rPr lang="ru-RU" sz="1400" b="1" dirty="0" smtClean="0">
                <a:solidFill>
                  <a:srgbClr val="000000"/>
                </a:solidFill>
              </a:rPr>
              <a:t>Контакт-центр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8-800-222-2222</a:t>
            </a:r>
          </a:p>
          <a:p>
            <a:r>
              <a:rPr lang="ru-RU" sz="1400" b="1" dirty="0" smtClean="0">
                <a:solidFill>
                  <a:srgbClr val="000000"/>
                </a:solidFill>
              </a:rPr>
              <a:t>Приемная:</a:t>
            </a:r>
            <a:r>
              <a:rPr lang="ru-RU" sz="1400" dirty="0" smtClean="0">
                <a:solidFill>
                  <a:srgbClr val="000000"/>
                </a:solidFill>
              </a:rPr>
              <a:t> +7 </a:t>
            </a:r>
            <a:r>
              <a:rPr lang="ru-RU" sz="1400" dirty="0">
                <a:solidFill>
                  <a:srgbClr val="000000"/>
                </a:solidFill>
              </a:rPr>
              <a:t>(3463) 28-65-05</a:t>
            </a:r>
          </a:p>
          <a:p>
            <a:r>
              <a:rPr lang="ru-RU" sz="1400" b="1" dirty="0" smtClean="0">
                <a:solidFill>
                  <a:srgbClr val="000000"/>
                </a:solidFill>
              </a:rPr>
              <a:t>Телефон доверия: </a:t>
            </a:r>
            <a:r>
              <a:rPr lang="ru-RU" sz="1400" dirty="0">
                <a:solidFill>
                  <a:srgbClr val="000000"/>
                </a:solidFill>
              </a:rPr>
              <a:t>+7 (3463) 25-65-06</a:t>
            </a:r>
          </a:p>
          <a:p>
            <a:r>
              <a:rPr lang="ru-RU" sz="1400" b="1" dirty="0">
                <a:solidFill>
                  <a:srgbClr val="000000"/>
                </a:solidFill>
              </a:rPr>
              <a:t>Факс</a:t>
            </a:r>
            <a:r>
              <a:rPr lang="ru-RU" sz="1400" b="1" dirty="0" smtClean="0">
                <a:solidFill>
                  <a:srgbClr val="000000"/>
                </a:solidFill>
              </a:rPr>
              <a:t>:</a:t>
            </a:r>
            <a:r>
              <a:rPr lang="ru-RU" sz="1400" dirty="0" smtClean="0">
                <a:solidFill>
                  <a:srgbClr val="000000"/>
                </a:solidFill>
              </a:rPr>
              <a:t> +</a:t>
            </a:r>
            <a:r>
              <a:rPr lang="ru-RU" sz="1400" dirty="0">
                <a:solidFill>
                  <a:srgbClr val="000000"/>
                </a:solidFill>
              </a:rPr>
              <a:t>7 (3463) 25-65-66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-133092"/>
            <a:ext cx="126807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66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0354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288000"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      </a:t>
            </a:r>
            <a:r>
              <a:rPr lang="ru-RU" sz="24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Фонд поддержки предпринимательства Югры</a:t>
            </a:r>
            <a:endParaRPr lang="ru-RU" sz="24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9747" y="1615261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85925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72" y="2778541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48" y="185489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8" y="3163254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214" y="3304642"/>
            <a:ext cx="71098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Фонд </a:t>
            </a:r>
            <a:r>
              <a:rPr lang="ru-RU" sz="1400" b="1" dirty="0">
                <a:solidFill>
                  <a:srgbClr val="000000"/>
                </a:solidFill>
              </a:rPr>
              <a:t>поддержки предпринимательства </a:t>
            </a:r>
            <a:r>
              <a:rPr lang="ru-RU" sz="1400" b="1" dirty="0" err="1">
                <a:solidFill>
                  <a:srgbClr val="000000"/>
                </a:solidFill>
              </a:rPr>
              <a:t>Нефтеюганский</a:t>
            </a:r>
            <a:r>
              <a:rPr lang="ru-RU" sz="1400" b="1" dirty="0">
                <a:solidFill>
                  <a:srgbClr val="000000"/>
                </a:solidFill>
              </a:rPr>
              <a:t> филиал</a:t>
            </a:r>
          </a:p>
          <a:p>
            <a:r>
              <a:rPr lang="ru-RU" sz="1400" dirty="0">
                <a:solidFill>
                  <a:srgbClr val="000000"/>
                </a:solidFill>
              </a:rPr>
              <a:t>Адрес: 628300, ХМАО-Югра, г. Нефтеюганск, 9 </a:t>
            </a:r>
            <a:r>
              <a:rPr lang="ru-RU" sz="1400" dirty="0" err="1">
                <a:solidFill>
                  <a:srgbClr val="000000"/>
                </a:solidFill>
              </a:rPr>
              <a:t>мкр</a:t>
            </a:r>
            <a:r>
              <a:rPr lang="ru-RU" sz="1400" dirty="0">
                <a:solidFill>
                  <a:srgbClr val="000000"/>
                </a:solidFill>
              </a:rPr>
              <a:t>-н, д.29</a:t>
            </a:r>
          </a:p>
          <a:p>
            <a:r>
              <a:rPr lang="ru-RU" sz="1400" dirty="0" smtClean="0">
                <a:solidFill>
                  <a:srgbClr val="000000"/>
                </a:solidFill>
              </a:rPr>
              <a:t>Телефон: 8 (3463</a:t>
            </a:r>
            <a:r>
              <a:rPr lang="ru-RU" sz="1400" dirty="0">
                <a:solidFill>
                  <a:srgbClr val="000000"/>
                </a:solidFill>
              </a:rPr>
              <a:t>) 22-28-22, </a:t>
            </a:r>
            <a:r>
              <a:rPr lang="ru-RU" sz="1400" dirty="0" smtClean="0">
                <a:solidFill>
                  <a:srgbClr val="000000"/>
                </a:solidFill>
              </a:rPr>
              <a:t>22-47-71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Эл. почта: ugansk@sb-ugra.ru</a:t>
            </a:r>
          </a:p>
          <a:p>
            <a:r>
              <a:rPr lang="ru-RU" sz="1400" b="1" dirty="0" smtClean="0">
                <a:solidFill>
                  <a:srgbClr val="000000"/>
                </a:solidFill>
              </a:rPr>
              <a:t>Координационный </a:t>
            </a:r>
            <a:r>
              <a:rPr lang="ru-RU" sz="1400" b="1" dirty="0">
                <a:solidFill>
                  <a:srgbClr val="000000"/>
                </a:solidFill>
              </a:rPr>
              <a:t>совет по вопросам развития малого и среднего предпринимательства г</a:t>
            </a:r>
            <a:r>
              <a:rPr lang="ru-RU" sz="1400" b="1" dirty="0" smtClean="0">
                <a:solidFill>
                  <a:srgbClr val="000000"/>
                </a:solidFill>
              </a:rPr>
              <a:t>. </a:t>
            </a:r>
            <a:r>
              <a:rPr lang="ru-RU" sz="1400" b="1" dirty="0" err="1" smtClean="0">
                <a:solidFill>
                  <a:srgbClr val="000000"/>
                </a:solidFill>
              </a:rPr>
              <a:t>Пыть-Ях</a:t>
            </a:r>
            <a:endParaRPr lang="ru-RU" sz="1400" b="1" dirty="0">
              <a:solidFill>
                <a:srgbClr val="000000"/>
              </a:solidFill>
            </a:endParaRPr>
          </a:p>
          <a:p>
            <a:r>
              <a:rPr lang="ru-RU" sz="1400" dirty="0">
                <a:solidFill>
                  <a:srgbClr val="000000"/>
                </a:solidFill>
              </a:rPr>
              <a:t>Адрес: г</a:t>
            </a:r>
            <a:r>
              <a:rPr lang="ru-RU" sz="1400" dirty="0" smtClean="0">
                <a:solidFill>
                  <a:srgbClr val="000000"/>
                </a:solidFill>
              </a:rPr>
              <a:t>. </a:t>
            </a:r>
            <a:r>
              <a:rPr lang="ru-RU" sz="1400" dirty="0" err="1" smtClean="0">
                <a:solidFill>
                  <a:srgbClr val="000000"/>
                </a:solidFill>
              </a:rPr>
              <a:t>Пыть-Ях</a:t>
            </a:r>
            <a:endParaRPr lang="ru-RU" sz="1400" dirty="0">
              <a:solidFill>
                <a:srgbClr val="000000"/>
              </a:solidFill>
            </a:endParaRPr>
          </a:p>
          <a:p>
            <a:r>
              <a:rPr lang="ru-RU" sz="1400" dirty="0">
                <a:solidFill>
                  <a:srgbClr val="000000"/>
                </a:solidFill>
              </a:rPr>
              <a:t>Тел.: (3463) 46-55-15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Факс: (3463) 46-55-31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Эл. почта: econom@pyadm.ru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219" y="1118902"/>
            <a:ext cx="814508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</a:rPr>
              <a:t>Формы поддержки: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Предоставление </a:t>
            </a:r>
            <a:r>
              <a:rPr lang="ru-RU" sz="1400" dirty="0">
                <a:solidFill>
                  <a:srgbClr val="000000"/>
                </a:solidFill>
              </a:rPr>
              <a:t>поручительств (Программа «Гарантия</a:t>
            </a:r>
            <a:r>
              <a:rPr lang="ru-RU" sz="1400" dirty="0" smtClean="0">
                <a:solidFill>
                  <a:srgbClr val="000000"/>
                </a:solidFill>
              </a:rPr>
              <a:t>»)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Компенсация </a:t>
            </a:r>
            <a:r>
              <a:rPr lang="ru-RU" sz="1400" dirty="0">
                <a:solidFill>
                  <a:srgbClr val="000000"/>
                </a:solidFill>
              </a:rPr>
              <a:t>части затрат по уплате лизинговых платежей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</a:rPr>
              <a:t>Компенсация банковской процентной ставки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</a:rPr>
              <a:t>Компенсации части затрат по оплате обучения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</a:rPr>
              <a:t>Образовательные мероприятия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</a:rPr>
              <a:t>Информационно-консультационная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</a:rPr>
              <a:t>Имущественная поддержка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</a:rPr>
              <a:t>Микрокредитование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-147083"/>
            <a:ext cx="1268078" cy="14082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59000" y="1197805"/>
            <a:ext cx="36123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Институциональная </a:t>
            </a:r>
            <a:r>
              <a:rPr lang="ru-RU" sz="1400" b="1" dirty="0">
                <a:solidFill>
                  <a:srgbClr val="000000"/>
                </a:solidFill>
              </a:rPr>
              <a:t>поддержка: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0000"/>
                </a:solidFill>
              </a:rPr>
              <a:t>Представитель союза </a:t>
            </a:r>
            <a:r>
              <a:rPr lang="ru-RU" sz="1400" dirty="0" smtClean="0">
                <a:solidFill>
                  <a:srgbClr val="000000"/>
                </a:solidFill>
              </a:rPr>
              <a:t>«Торгово-промышленная </a:t>
            </a:r>
            <a:r>
              <a:rPr lang="ru-RU" sz="1400" dirty="0">
                <a:solidFill>
                  <a:srgbClr val="000000"/>
                </a:solidFill>
              </a:rPr>
              <a:t>палата Ханты-Мансийского автономного округа – </a:t>
            </a:r>
            <a:r>
              <a:rPr lang="ru-RU" sz="1400" dirty="0" smtClean="0">
                <a:solidFill>
                  <a:srgbClr val="000000"/>
                </a:solidFill>
              </a:rPr>
              <a:t>Югры» </a:t>
            </a:r>
            <a:r>
              <a:rPr lang="ru-RU" sz="1400" dirty="0">
                <a:solidFill>
                  <a:srgbClr val="000000"/>
                </a:solidFill>
              </a:rPr>
              <a:t>в г. </a:t>
            </a:r>
            <a:r>
              <a:rPr lang="ru-RU" sz="1400" dirty="0" err="1" smtClean="0">
                <a:solidFill>
                  <a:srgbClr val="000000"/>
                </a:solidFill>
              </a:rPr>
              <a:t>Пыть-Ях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(http</a:t>
            </a:r>
            <a:r>
              <a:rPr lang="ru-RU" sz="1400" dirty="0">
                <a:solidFill>
                  <a:srgbClr val="000000"/>
                </a:solidFill>
              </a:rPr>
              <a:t>://</a:t>
            </a:r>
            <a:r>
              <a:rPr lang="ru-RU" sz="1400" dirty="0" smtClean="0">
                <a:solidFill>
                  <a:srgbClr val="000000"/>
                </a:solidFill>
              </a:rPr>
              <a:t>tpphmao.ru)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Фонд </a:t>
            </a:r>
            <a:r>
              <a:rPr lang="ru-RU" sz="1400" dirty="0">
                <a:solidFill>
                  <a:srgbClr val="000000"/>
                </a:solidFill>
              </a:rPr>
              <a:t>поддержки предпринимательства Югры </a:t>
            </a:r>
            <a:r>
              <a:rPr lang="ru-RU" sz="1400" dirty="0" smtClean="0">
                <a:solidFill>
                  <a:srgbClr val="000000"/>
                </a:solidFill>
              </a:rPr>
              <a:t>представительство </a:t>
            </a:r>
            <a:r>
              <a:rPr lang="ru-RU" sz="1400" dirty="0">
                <a:solidFill>
                  <a:srgbClr val="000000"/>
                </a:solidFill>
              </a:rPr>
              <a:t>в </a:t>
            </a:r>
            <a:r>
              <a:rPr lang="ru-RU" sz="1400" dirty="0" smtClean="0">
                <a:solidFill>
                  <a:srgbClr val="000000"/>
                </a:solidFill>
              </a:rPr>
              <a:t>г. Нефтеюганск</a:t>
            </a:r>
            <a:r>
              <a:rPr lang="ru-RU" sz="1400" dirty="0">
                <a:solidFill>
                  <a:srgbClr val="000000"/>
                </a:solidFill>
              </a:rPr>
              <a:t>, мкр.2, д.32, офис </a:t>
            </a:r>
            <a:r>
              <a:rPr lang="ru-RU" sz="1400" dirty="0" smtClean="0">
                <a:solidFill>
                  <a:srgbClr val="000000"/>
                </a:solidFill>
              </a:rPr>
              <a:t>215 (</a:t>
            </a:r>
            <a:r>
              <a:rPr lang="ru-RU" sz="1400" dirty="0">
                <a:solidFill>
                  <a:srgbClr val="000000"/>
                </a:solidFill>
              </a:rPr>
              <a:t>http://sb-ugra.ru) </a:t>
            </a:r>
            <a:endParaRPr lang="ru-RU" sz="1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Фонд </a:t>
            </a:r>
            <a:r>
              <a:rPr lang="ru-RU" sz="1400" dirty="0">
                <a:solidFill>
                  <a:srgbClr val="000000"/>
                </a:solidFill>
              </a:rPr>
              <a:t>«Югорская региональная </a:t>
            </a:r>
            <a:r>
              <a:rPr lang="ru-RU" sz="1400" dirty="0" err="1">
                <a:solidFill>
                  <a:srgbClr val="000000"/>
                </a:solidFill>
              </a:rPr>
              <a:t>микрокредитная</a:t>
            </a:r>
            <a:r>
              <a:rPr lang="ru-RU" sz="1400" dirty="0">
                <a:solidFill>
                  <a:srgbClr val="000000"/>
                </a:solidFill>
              </a:rPr>
              <a:t> компания​» </a:t>
            </a:r>
            <a:r>
              <a:rPr lang="ru-RU" sz="1400" dirty="0" smtClean="0">
                <a:solidFill>
                  <a:srgbClr val="000000"/>
                </a:solidFill>
              </a:rPr>
              <a:t>представительство </a:t>
            </a:r>
            <a:r>
              <a:rPr lang="ru-RU" sz="1400" dirty="0">
                <a:solidFill>
                  <a:srgbClr val="000000"/>
                </a:solidFill>
              </a:rPr>
              <a:t>в г. Нефтеюганск, мкр.2, д.32, офис </a:t>
            </a:r>
            <a:r>
              <a:rPr lang="ru-RU" sz="1400" dirty="0" smtClean="0">
                <a:solidFill>
                  <a:srgbClr val="000000"/>
                </a:solidFill>
              </a:rPr>
              <a:t>201 (http</a:t>
            </a:r>
            <a:r>
              <a:rPr lang="ru-RU" sz="1400" dirty="0">
                <a:solidFill>
                  <a:srgbClr val="000000"/>
                </a:solidFill>
              </a:rPr>
              <a:t>://fundmicro86.ru) </a:t>
            </a:r>
            <a:endParaRPr lang="ru-RU" sz="14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Технопарк </a:t>
            </a:r>
            <a:r>
              <a:rPr lang="ru-RU" sz="1400" dirty="0">
                <a:solidFill>
                  <a:srgbClr val="000000"/>
                </a:solidFill>
              </a:rPr>
              <a:t>(</a:t>
            </a:r>
            <a:r>
              <a:rPr lang="ru-RU" sz="1400" dirty="0" smtClean="0">
                <a:solidFill>
                  <a:srgbClr val="000000"/>
                </a:solidFill>
              </a:rPr>
              <a:t>www.tp86.ru)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Центр </a:t>
            </a:r>
            <a:r>
              <a:rPr lang="ru-RU" sz="1400" dirty="0">
                <a:solidFill>
                  <a:srgbClr val="000000"/>
                </a:solidFill>
              </a:rPr>
              <a:t>поддержки экспорта Югры (http://</a:t>
            </a:r>
            <a:r>
              <a:rPr lang="ru-RU" sz="1400" dirty="0" smtClean="0">
                <a:solidFill>
                  <a:srgbClr val="000000"/>
                </a:solidFill>
              </a:rPr>
              <a:t>www.export-ugra.ru)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Региональный </a:t>
            </a:r>
            <a:r>
              <a:rPr lang="ru-RU" sz="1400" dirty="0">
                <a:solidFill>
                  <a:srgbClr val="000000"/>
                </a:solidFill>
              </a:rPr>
              <a:t>центр инвестиций (http://</a:t>
            </a:r>
            <a:r>
              <a:rPr lang="ru-RU" sz="1400" dirty="0" smtClean="0">
                <a:solidFill>
                  <a:srgbClr val="000000"/>
                </a:solidFill>
              </a:rPr>
              <a:t>rciugra.ru)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</a:rPr>
              <a:t>Инвестиционный </a:t>
            </a:r>
            <a:r>
              <a:rPr lang="ru-RU" sz="1400" dirty="0">
                <a:solidFill>
                  <a:srgbClr val="000000"/>
                </a:solidFill>
              </a:rPr>
              <a:t>портал ХМАО – Югры (http://investugra.ru </a:t>
            </a:r>
            <a:r>
              <a:rPr lang="ru-RU" sz="1400" dirty="0" smtClean="0">
                <a:solidFill>
                  <a:srgbClr val="000000"/>
                </a:solidFill>
              </a:rPr>
              <a:t>)</a:t>
            </a:r>
            <a:endParaRPr lang="ru-RU" sz="14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03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Контактная информация</a:t>
            </a:r>
            <a:endParaRPr lang="ru-RU" sz="24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66513" y="943713"/>
            <a:ext cx="749648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</a:t>
            </a:r>
            <a:r>
              <a:rPr lang="ru-RU" sz="1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Пыть-Яха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b="1" dirty="0" smtClean="0">
                <a:solidFill>
                  <a:srgbClr val="000000"/>
                </a:solidFill>
              </a:rPr>
              <a:t>Морозов Александр Николаевич</a:t>
            </a:r>
            <a:endParaRPr lang="ru-RU" sz="1600" b="1" dirty="0">
              <a:solidFill>
                <a:srgbClr val="000000"/>
              </a:solidFill>
            </a:endParaRPr>
          </a:p>
          <a:p>
            <a:endParaRPr lang="ru-RU" sz="1400" dirty="0">
              <a:solidFill>
                <a:srgbClr val="000000"/>
              </a:solidFill>
            </a:endParaRPr>
          </a:p>
          <a:p>
            <a:r>
              <a:rPr lang="ru-RU" sz="1400" dirty="0">
                <a:solidFill>
                  <a:srgbClr val="000000"/>
                </a:solidFill>
              </a:rPr>
              <a:t>628380, Ханты-Мансийский автономный округ, г</a:t>
            </a:r>
            <a:r>
              <a:rPr lang="ru-RU" sz="1400" dirty="0" smtClean="0">
                <a:solidFill>
                  <a:srgbClr val="000000"/>
                </a:solidFill>
              </a:rPr>
              <a:t>. </a:t>
            </a:r>
            <a:r>
              <a:rPr lang="ru-RU" sz="1400" dirty="0" err="1" smtClean="0">
                <a:solidFill>
                  <a:srgbClr val="000000"/>
                </a:solidFill>
              </a:rPr>
              <a:t>Пыть-Ях</a:t>
            </a:r>
            <a:r>
              <a:rPr lang="ru-RU" sz="1400" dirty="0">
                <a:solidFill>
                  <a:srgbClr val="000000"/>
                </a:solidFill>
              </a:rPr>
              <a:t>, 1 </a:t>
            </a:r>
            <a:r>
              <a:rPr lang="ru-RU" sz="1400" dirty="0" err="1">
                <a:solidFill>
                  <a:srgbClr val="000000"/>
                </a:solidFill>
              </a:rPr>
              <a:t>мкр</a:t>
            </a:r>
            <a:r>
              <a:rPr lang="ru-RU" sz="1400" dirty="0">
                <a:solidFill>
                  <a:srgbClr val="000000"/>
                </a:solidFill>
              </a:rPr>
              <a:t>., дом 18а</a:t>
            </a:r>
          </a:p>
          <a:p>
            <a:r>
              <a:rPr lang="ru-RU" sz="1400" dirty="0">
                <a:solidFill>
                  <a:srgbClr val="000000"/>
                </a:solidFill>
              </a:rPr>
              <a:t>E-</a:t>
            </a:r>
            <a:r>
              <a:rPr lang="ru-RU" sz="1400" dirty="0" err="1">
                <a:solidFill>
                  <a:srgbClr val="000000"/>
                </a:solidFill>
              </a:rPr>
              <a:t>mail</a:t>
            </a:r>
            <a:r>
              <a:rPr lang="ru-RU" sz="1400" dirty="0">
                <a:solidFill>
                  <a:srgbClr val="000000"/>
                </a:solidFill>
              </a:rPr>
              <a:t>: referent@gov86.org 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Тел.: +7 (3463) 46-55-01 - </a:t>
            </a:r>
            <a:r>
              <a:rPr lang="ru-RU" sz="1400" dirty="0" smtClean="0">
                <a:solidFill>
                  <a:srgbClr val="000000"/>
                </a:solidFill>
              </a:rPr>
              <a:t>приемная </a:t>
            </a:r>
            <a:r>
              <a:rPr lang="ru-RU" sz="1400" dirty="0">
                <a:solidFill>
                  <a:srgbClr val="000000"/>
                </a:solidFill>
              </a:rPr>
              <a:t>Главы города.</a:t>
            </a:r>
          </a:p>
          <a:p>
            <a:endParaRPr lang="ru-RU" sz="1400" dirty="0">
              <a:solidFill>
                <a:srgbClr val="000000"/>
              </a:solidFill>
            </a:endParaRPr>
          </a:p>
          <a:p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Аппарат администрации </a:t>
            </a:r>
          </a:p>
          <a:p>
            <a:r>
              <a:rPr lang="ru-RU" sz="1400" dirty="0" err="1" smtClean="0">
                <a:solidFill>
                  <a:srgbClr val="000000"/>
                </a:solidFill>
              </a:rPr>
              <a:t>Стефогло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Венера Валерьевна –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города - председатель </a:t>
            </a:r>
            <a:r>
              <a:rPr lang="ru-RU" sz="1400" dirty="0">
                <a:solidFill>
                  <a:srgbClr val="000000"/>
                </a:solidFill>
              </a:rPr>
              <a:t>комитета по финансам</a:t>
            </a:r>
          </a:p>
          <a:p>
            <a:r>
              <a:rPr lang="ru-RU" sz="1400" dirty="0">
                <a:solidFill>
                  <a:srgbClr val="000000"/>
                </a:solidFill>
              </a:rPr>
              <a:t>Е-</a:t>
            </a:r>
            <a:r>
              <a:rPr lang="ru-RU" sz="1400" dirty="0" err="1">
                <a:solidFill>
                  <a:srgbClr val="000000"/>
                </a:solidFill>
              </a:rPr>
              <a:t>mail</a:t>
            </a:r>
            <a:r>
              <a:rPr lang="ru-RU" sz="1400" dirty="0">
                <a:solidFill>
                  <a:srgbClr val="000000"/>
                </a:solidFill>
              </a:rPr>
              <a:t>: StefogloVV@gov86.org 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Тел.: +7 (3463) </a:t>
            </a:r>
            <a:r>
              <a:rPr lang="ru-RU" sz="1400" dirty="0" smtClean="0">
                <a:solidFill>
                  <a:srgbClr val="000000"/>
                </a:solidFill>
              </a:rPr>
              <a:t>46-55-50</a:t>
            </a:r>
          </a:p>
          <a:p>
            <a:endParaRPr lang="ru-RU" sz="1400" dirty="0">
              <a:solidFill>
                <a:srgbClr val="000000"/>
              </a:solidFill>
            </a:endParaRPr>
          </a:p>
          <a:p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по экономике</a:t>
            </a:r>
          </a:p>
          <a:p>
            <a:r>
              <a:rPr lang="ru-RU" sz="1400" dirty="0" err="1">
                <a:solidFill>
                  <a:srgbClr val="000000"/>
                </a:solidFill>
              </a:rPr>
              <a:t>Маслак</a:t>
            </a:r>
            <a:r>
              <a:rPr lang="ru-RU" sz="1400" dirty="0">
                <a:solidFill>
                  <a:srgbClr val="000000"/>
                </a:solidFill>
              </a:rPr>
              <a:t> Сергей Васильевич – начальник управления</a:t>
            </a:r>
          </a:p>
          <a:p>
            <a:r>
              <a:rPr lang="ru-RU" sz="1400" dirty="0">
                <a:solidFill>
                  <a:srgbClr val="000000"/>
                </a:solidFill>
              </a:rPr>
              <a:t>E-</a:t>
            </a:r>
            <a:r>
              <a:rPr lang="ru-RU" sz="1400" dirty="0" err="1">
                <a:solidFill>
                  <a:srgbClr val="000000"/>
                </a:solidFill>
              </a:rPr>
              <a:t>mail</a:t>
            </a:r>
            <a:r>
              <a:rPr lang="ru-RU" sz="1400" dirty="0">
                <a:solidFill>
                  <a:srgbClr val="000000"/>
                </a:solidFill>
              </a:rPr>
              <a:t>: MaslakSV@gov86.org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Тел: +7 (3463) 46-55-15</a:t>
            </a:r>
          </a:p>
          <a:p>
            <a:endParaRPr lang="ru-RU" sz="1400" dirty="0">
              <a:solidFill>
                <a:srgbClr val="000000"/>
              </a:solidFill>
            </a:endParaRPr>
          </a:p>
          <a:p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проектного управления и инвестиций </a:t>
            </a:r>
            <a:endParaRPr lang="en-US" sz="1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управления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экономике</a:t>
            </a:r>
          </a:p>
          <a:p>
            <a:r>
              <a:rPr lang="ru-RU" sz="1400" dirty="0" smtClean="0">
                <a:solidFill>
                  <a:srgbClr val="000000"/>
                </a:solidFill>
              </a:rPr>
              <a:t>E-</a:t>
            </a:r>
            <a:r>
              <a:rPr lang="ru-RU" sz="1400" dirty="0" err="1" smtClean="0">
                <a:solidFill>
                  <a:srgbClr val="000000"/>
                </a:solidFill>
              </a:rPr>
              <a:t>mail</a:t>
            </a:r>
            <a:r>
              <a:rPr lang="ru-RU" sz="1400" dirty="0" smtClean="0">
                <a:solidFill>
                  <a:srgbClr val="000000"/>
                </a:solidFill>
              </a:rPr>
              <a:t>: </a:t>
            </a:r>
            <a:r>
              <a:rPr lang="en-US" sz="1400" dirty="0" smtClean="0">
                <a:solidFill>
                  <a:srgbClr val="000000"/>
                </a:solidFill>
              </a:rPr>
              <a:t>NaumovaNA@gov86.org</a:t>
            </a:r>
            <a:r>
              <a:rPr lang="ru-RU" sz="1400" dirty="0" smtClean="0">
                <a:solidFill>
                  <a:srgbClr val="000000"/>
                </a:solidFill>
              </a:rPr>
              <a:t>., </a:t>
            </a:r>
            <a:r>
              <a:rPr lang="ru-RU" sz="1400" dirty="0">
                <a:solidFill>
                  <a:srgbClr val="000000"/>
                </a:solidFill>
              </a:rPr>
              <a:t>KerimovaEN@gov86.org.</a:t>
            </a:r>
          </a:p>
          <a:p>
            <a:r>
              <a:rPr lang="ru-RU" sz="1400" dirty="0">
                <a:solidFill>
                  <a:srgbClr val="000000"/>
                </a:solidFill>
              </a:rPr>
              <a:t>Тел: +7 (3463) 46-55-80 </a:t>
            </a:r>
            <a:endParaRPr lang="ru-RU" sz="1400" dirty="0" smtClean="0">
              <a:solidFill>
                <a:srgbClr val="000000"/>
              </a:solidFill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096000" y="5175178"/>
            <a:ext cx="2877583" cy="108180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 об инвестиционной деятельности муниципального образования </a:t>
            </a:r>
            <a:endParaRPr lang="ru-RU" sz="1400" dirty="0" smtClean="0">
              <a:solidFill>
                <a:srgbClr val="33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 err="1" smtClean="0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</a:t>
            </a:r>
            <a:r>
              <a:rPr lang="ru-RU" sz="1400" dirty="0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400" dirty="0" smtClean="0">
              <a:solidFill>
                <a:srgbClr val="33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http://adm.gov86.org/399/591/774</a:t>
            </a:r>
            <a:r>
              <a:rPr lang="en-US" sz="1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5650" y="-76200"/>
            <a:ext cx="126807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53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625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Контактная информация</a:t>
            </a:r>
            <a:endParaRPr lang="ru-RU" sz="24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66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5650" y="-76200"/>
            <a:ext cx="1268078" cy="1408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9911" y="954200"/>
            <a:ext cx="7488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Должностные лица ответственные за вопросы 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инвестиционной деятельности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773621"/>
              </p:ext>
            </p:extLst>
          </p:nvPr>
        </p:nvGraphicFramePr>
        <p:xfrm>
          <a:off x="231962" y="1711105"/>
          <a:ext cx="8678485" cy="4160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45415"/>
                <a:gridCol w="2140242"/>
                <a:gridCol w="2892828"/>
              </a:tblGrid>
              <a:tr h="57649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Ответственное должностное лицо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Контактный телефон, адрес электронной почты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(сфера)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экономической деятельности реализации инвестиционного проекта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3133">
                <a:tc>
                  <a:txBody>
                    <a:bodyPr/>
                    <a:lstStyle/>
                    <a:p>
                      <a:pPr algn="l"/>
                      <a:r>
                        <a:rPr lang="ru-RU" sz="900" dirty="0" err="1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Скакунова</a:t>
                      </a:r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Николаевна</a:t>
                      </a:r>
                    </a:p>
                    <a:p>
                      <a:pPr algn="l"/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</a:t>
                      </a:r>
                      <a:r>
                        <a:rPr lang="ru-RU" sz="9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жилищным вопросам</a:t>
                      </a:r>
                      <a:endParaRPr lang="ru-RU" sz="9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46-55-84</a:t>
                      </a:r>
                    </a:p>
                    <a:p>
                      <a:pPr algn="l"/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9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SkakunovaEN@gov86.org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</a:t>
                      </a:r>
                      <a:r>
                        <a:rPr lang="ru-RU" sz="9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строительство</a:t>
                      </a:r>
                      <a:endParaRPr lang="ru-RU" sz="9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3613">
                <a:tc>
                  <a:txBody>
                    <a:bodyPr/>
                    <a:lstStyle/>
                    <a:p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Эспе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Наталия Борисовна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территориального развития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46-55-90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EspeNB@gov86.org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Градостроительная деятельность, архитектура, строительство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029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Лопарев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Дмитрий Александрович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 по жилищно-коммунальному комплексу, транспорту и дорогам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46-55-96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AhunovIR@gov86.org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Жилищно-коммунальный комплекс, экология, транспортная инфраструктура, дорожное хозяйство, промышленность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4601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Жукова Яна Станиславовна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 отдела жилищно-коммунального комплекса управления по жилищно-коммунальному комплексу, транспорту и дорогам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46-83-74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ZhukovaYS@gov86.org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Жилищно-коммунальный комплекс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933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Белоус Евгений Валерьевич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муниципальному имуществу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46- 55-37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BelousEV@gov86.org</a:t>
                      </a:r>
                    </a:p>
                    <a:p>
                      <a:endParaRPr lang="en-US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имуществом, земельные отношения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253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Шаталова Юлия Александровна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по земельным отношениям управления по муниципальному имуществу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46-55-93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ShatalovaJA@gov86.org</a:t>
                      </a:r>
                    </a:p>
                    <a:p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Земельные отношения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7852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4114800" y="3887955"/>
            <a:ext cx="1066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625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Контактная информация</a:t>
            </a:r>
            <a:endParaRPr lang="ru-RU" sz="2400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794" y="6299203"/>
            <a:ext cx="9143999" cy="55879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66" y="3089275"/>
            <a:ext cx="5681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198" y="1854898"/>
            <a:ext cx="4258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3B76"/>
                </a:solidFill>
              </a:rPr>
              <a:t> </a:t>
            </a:r>
            <a:endParaRPr lang="ru-RU" sz="1400" dirty="0">
              <a:solidFill>
                <a:srgbClr val="003B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8600" y="102886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rgbClr val="3366CC"/>
                </a:solidFill>
              </a:rPr>
              <a:t> </a:t>
            </a:r>
            <a:endParaRPr lang="ru-RU" sz="1600" dirty="0">
              <a:solidFill>
                <a:srgbClr val="3366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.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4" y="3244529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17863"/>
            <a:ext cx="2103536" cy="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24290"/>
            <a:ext cx="1905000" cy="8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029" y="280273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3388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5448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70262"/>
            <a:ext cx="3352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5650" y="-76200"/>
            <a:ext cx="1268078" cy="1408298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391226"/>
              </p:ext>
            </p:extLst>
          </p:nvPr>
        </p:nvGraphicFramePr>
        <p:xfrm>
          <a:off x="304801" y="1578326"/>
          <a:ext cx="8602284" cy="37330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67428"/>
                <a:gridCol w="2867428"/>
                <a:gridCol w="2867428"/>
              </a:tblGrid>
              <a:tr h="397879">
                <a:tc>
                  <a:txBody>
                    <a:bodyPr/>
                    <a:lstStyle/>
                    <a:p>
                      <a:r>
                        <a:rPr lang="ru-RU" sz="900" b="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Маслак</a:t>
                      </a:r>
                      <a:r>
                        <a:rPr lang="ru-RU" sz="9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Сергей Васильевич</a:t>
                      </a:r>
                    </a:p>
                    <a:p>
                      <a:r>
                        <a:rPr lang="ru-RU" sz="9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 по экономике</a:t>
                      </a:r>
                      <a:endParaRPr lang="ru-RU" sz="9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46-55-15</a:t>
                      </a:r>
                    </a:p>
                    <a:p>
                      <a:r>
                        <a:rPr lang="en-US" sz="9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MaslakSV@gov86.org</a:t>
                      </a:r>
                    </a:p>
                    <a:p>
                      <a:endParaRPr lang="ru-RU" sz="9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Экономика,</a:t>
                      </a:r>
                      <a:r>
                        <a:rPr lang="ru-RU" sz="900" b="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промышленность </a:t>
                      </a:r>
                      <a:endParaRPr lang="ru-RU" sz="900" b="0" dirty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2638">
                <a:tc>
                  <a:txBody>
                    <a:bodyPr/>
                    <a:lstStyle/>
                    <a:p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Шаипова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Элина Саид-</a:t>
                      </a:r>
                      <a:r>
                        <a:rPr lang="ru-RU" sz="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Эмиевна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по предпринимательству, ценовой политике и защите прав потребителей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46-55-82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ShaipovaES@gov86.org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предпринимательство, агропромышленный комплекс,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туризм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5321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Наумова Надежда Александровна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проектного управления и инвестиций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46-55-80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NaumovaNA@gov86.org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2961">
                <a:tc>
                  <a:txBody>
                    <a:bodyPr/>
                    <a:lstStyle/>
                    <a:p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Наговицына Полина Александровна</a:t>
                      </a:r>
                    </a:p>
                    <a:p>
                      <a:pPr algn="l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департамента образования и молодежной политики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46-55-38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NagovicynaPA@gov86.org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 молодежная политика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7721">
                <a:tc>
                  <a:txBody>
                    <a:bodyPr/>
                    <a:lstStyle/>
                    <a:p>
                      <a:r>
                        <a:rPr lang="ru-RU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Очнева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Анна Владимировна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мониторинга, экономики и муниципальных заданий департамента образования и молодежной политики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42-23-38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OchnevaAV@gov86.org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 молодежная политика</a:t>
                      </a:r>
                    </a:p>
                  </a:txBody>
                  <a:tcPr marL="68580" marR="68580" marT="0" marB="0"/>
                </a:tc>
              </a:tr>
              <a:tr h="413881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Усова Екатерина Анатольевна</a:t>
                      </a:r>
                    </a:p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по культуре и искусству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 46-55-17</a:t>
                      </a:r>
                    </a:p>
                    <a:p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</a:t>
                      </a:r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UsovaEA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@gov86.org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искусство, туризм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279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984" t="44355" r="13141" b="9642"/>
          <a:stretch/>
        </p:blipFill>
        <p:spPr>
          <a:xfrm>
            <a:off x="6608" y="718624"/>
            <a:ext cx="9144000" cy="596110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11" name="Прямоугольник 10"/>
          <p:cNvSpPr/>
          <p:nvPr/>
        </p:nvSpPr>
        <p:spPr>
          <a:xfrm>
            <a:off x="6608" y="20983"/>
            <a:ext cx="9144000" cy="68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" y="89184"/>
            <a:ext cx="933450" cy="1104900"/>
          </a:xfrm>
          <a:prstGeom prst="rect">
            <a:avLst/>
          </a:prstGeom>
          <a:effectLst>
            <a:glow rad="139700">
              <a:srgbClr val="0000FF">
                <a:alpha val="40000"/>
              </a:srgb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2590801" y="-1552606"/>
            <a:ext cx="495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Конкурентные преимущества города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59" y="1193949"/>
            <a:ext cx="2895600" cy="1914362"/>
          </a:xfrm>
          <a:prstGeom prst="roundRect">
            <a:avLst/>
          </a:prstGeom>
          <a:blipFill dpi="0" rotWithShape="1">
            <a:blip r:embed="rId4"/>
            <a:srcRect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 географическое положение города: 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«Ворота Югры», так как является первым крупным населенным пунктом Ханты-Мансийского автономного округа, как на автомобильной магистрали федерального значения, так и на железнодорожной ветке Свердловской железной дороги, связывающих автономный округ с Тюменской областью.</a:t>
            </a:r>
          </a:p>
          <a:p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6506" y="4458483"/>
            <a:ext cx="2911521" cy="1861468"/>
          </a:xfrm>
          <a:prstGeom prst="roundRect">
            <a:avLst/>
          </a:prstGeom>
          <a:blipFill dpi="0" rotWithShape="1">
            <a:blip r:embed="rId4"/>
            <a:srcRect/>
            <a:tile tx="0" ty="-67945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мощной ресурсной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базы: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«сердцем» ресурсно-сырьевого потенциала города Пыть-Яха, является Мамонтовское нефтяное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благодаря которому можно уверенно говорить о его инвестиционной привлекательности.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«черного золота» в недрах земли, город «богат» близлежащими лесами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65057" y="187227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Конкурентные преимущества</a:t>
            </a:r>
            <a:endParaRPr lang="ru-RU" sz="24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1875" t="75198" r="23125" b="19179"/>
          <a:stretch/>
        </p:blipFill>
        <p:spPr>
          <a:xfrm>
            <a:off x="6608" y="6324600"/>
            <a:ext cx="9144000" cy="53340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H="1" flipV="1">
            <a:off x="2897459" y="1947599"/>
            <a:ext cx="1979342" cy="579706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6169355" y="1524847"/>
            <a:ext cx="2983993" cy="3625802"/>
          </a:xfrm>
          <a:prstGeom prst="roundRect">
            <a:avLst/>
          </a:prstGeom>
          <a:blipFill>
            <a:blip r:embed="rId4"/>
            <a:tile tx="0" ty="-67945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 для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инвестиционных проектов: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запланировано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проведение аукционов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право заключения договоров аренды 11 земельных участков. Помимо этого,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распоряжением администрации города от 11.09.2015 № 1744-ра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реестр земельных участков, которые могут быть предоставлены Юридическим лицам в аренду без проведения торгов для размещения объектов, реализации инвестиционных проектов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информация в разделе «Инвестиционная деятельность»: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http://adm.gov86.org/399/591/774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портал: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http://invest.gov86.org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/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Промышленная карта Югры:</a:t>
            </a:r>
          </a:p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http://map.investugra.ru/?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lng=ru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7" name="Прямая соединительная линия 16"/>
          <p:cNvCxnSpPr>
            <a:stCxn id="16" idx="1"/>
          </p:cNvCxnSpPr>
          <p:nvPr/>
        </p:nvCxnSpPr>
        <p:spPr>
          <a:xfrm flipH="1" flipV="1">
            <a:off x="4934344" y="2730836"/>
            <a:ext cx="1235011" cy="60691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7" y="3066049"/>
            <a:ext cx="1824752" cy="121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17800" r="-1016" b="18066"/>
          <a:stretch/>
        </p:blipFill>
        <p:spPr>
          <a:xfrm>
            <a:off x="2798187" y="4822813"/>
            <a:ext cx="3551343" cy="144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Прямая соединительная линия 20"/>
          <p:cNvCxnSpPr/>
          <p:nvPr/>
        </p:nvCxnSpPr>
        <p:spPr>
          <a:xfrm flipH="1">
            <a:off x="2895601" y="2730836"/>
            <a:ext cx="1981200" cy="1805119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15736"/>
            <a:ext cx="9144000" cy="685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" y="55862"/>
            <a:ext cx="933450" cy="1104900"/>
          </a:xfrm>
          <a:prstGeom prst="rect">
            <a:avLst/>
          </a:prstGeom>
          <a:effectLst>
            <a:glow rad="139700">
              <a:srgbClr val="0000FF">
                <a:alpha val="40000"/>
              </a:srgb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2590801" y="-1552606"/>
            <a:ext cx="495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Конкурентные преимущества города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68925" y="96331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Конкурентные преимущества</a:t>
            </a:r>
            <a:endParaRPr lang="ru-RU" sz="24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875" t="75198" r="23125" b="19179"/>
          <a:stretch/>
        </p:blipFill>
        <p:spPr>
          <a:xfrm>
            <a:off x="0" y="6337271"/>
            <a:ext cx="9144000" cy="5334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5638800" y="3056240"/>
            <a:ext cx="3792156" cy="3168963"/>
          </a:xfrm>
          <a:prstGeom prst="roundRect">
            <a:avLst>
              <a:gd name="adj" fmla="val 25313"/>
            </a:avLst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поддержки для субъектов предпринимательской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</a:p>
          <a:p>
            <a:pPr indent="11113" algn="ctr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Имущественная поддержка</a:t>
            </a:r>
          </a:p>
          <a:p>
            <a:pPr indent="11113" algn="ctr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 субъектам малого и среднего предпринимательства и организациям инфраструктуры поддержки субъектов малого и среднего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</a:p>
          <a:p>
            <a:pPr indent="11113" algn="ctr"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 в форме субсидий субъектам малого предпринимательства в городе Пыть-Яхе 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автономного округа: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предоставление поручительств (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Гарантия);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образовательная поддержка;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информационно-консультационная поддержка;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компенсация части затрат по уплате лизинговых платежей;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компенсация банковской процентной ставки;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поддержка;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имущественная поддержка;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микрофинансирование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72364" y="752766"/>
            <a:ext cx="4295436" cy="22207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Прогрессивная управленческая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администрации города Пыть-Ях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ответственные лица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инвестиционной деятельности (распоряжение администрации города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08.12.2016 №2691-ра (с изм. от 28.11.2018 </a:t>
            </a:r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2035-ра).</a:t>
            </a:r>
          </a:p>
          <a:p>
            <a:pPr algn="just"/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</a:t>
            </a:r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по вопросам развития инвестиционной деятельности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МО г. Пыть-Ях, председателем которого является представитель бизнес сообщества. В состав совета входят также Депутат Думы города, представители организаций малого и среднего бизнеса, представитель общественной организации (постановление от 06.09.2018 № 273-па (с изм. от 06.11.2018 №357-па).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191061" y="1110403"/>
            <a:ext cx="4880347" cy="3665610"/>
            <a:chOff x="4844092" y="3431526"/>
            <a:chExt cx="4880347" cy="366561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844092" y="3431526"/>
              <a:ext cx="4056818" cy="36656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Современная </a:t>
              </a:r>
              <a:r>
                <a:rPr lang="ru-RU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инфраструктура: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Развитая инфраструктура </a:t>
              </a:r>
              <a:r>
                <a:rPr lang="ru-RU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коммунального комплекса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котельных суммарной мощностью 278.92 Гкал/час 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100.8 км сетей водоснабжения 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КОС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Инфраструктура </a:t>
              </a:r>
              <a:r>
                <a:rPr lang="ru-RU" sz="11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социальной сферы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дошкольных учреждений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средних общеобразовательных школ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учреждения в сфере дополнительного образования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учреждения в сфере культуры и искусства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учреждения в сфере физической культуры и спорта</a:t>
              </a:r>
            </a:p>
            <a:p>
              <a:pPr algn="ctr"/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 ХМАО-Югры «Пыть-Яхская окружная клиническая больница» </a:t>
              </a:r>
              <a:endPara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АУ «Пыть-Яхская городская стоматологическая поликлиника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</a:t>
              </a: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 «Центр социальных выплат Югры</a:t>
              </a:r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Комплексный центр социального обслуживания «Гелиос»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Реабилитационный центр для детей и подростков с ограниченными возможностями «Журавушка»</a:t>
              </a:r>
            </a:p>
            <a:p>
              <a:pPr algn="ctr"/>
              <a:r>
                <a:rPr lang="ru-RU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территории МО ежегодно </a:t>
              </a:r>
              <a:r>
                <a:rPr lang="ru-RU" sz="11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утверждается </a:t>
              </a:r>
              <a:r>
                <a:rPr lang="ru-RU" sz="1100" u="sng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5"/>
                </a:rPr>
                <a:t>План создания объектов инвестиционной инфраструктуры</a:t>
              </a:r>
              <a:endParaRPr lang="ru-RU" sz="11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262600" y="3889397"/>
              <a:ext cx="1461839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1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pic>
        <p:nvPicPr>
          <p:cNvPr id="26" name="Picture 12" descr="LS3A17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39" y="3131232"/>
            <a:ext cx="2149561" cy="142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" y="5009890"/>
            <a:ext cx="3895471" cy="133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67398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82" y="2676711"/>
            <a:ext cx="4078283" cy="2341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6324600" y="5226880"/>
            <a:ext cx="1447800" cy="861774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Телефонный </a:t>
            </a:r>
            <a:r>
              <a:rPr lang="ru-RU" alt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код: </a:t>
            </a:r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3463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Часовой </a:t>
            </a:r>
            <a:r>
              <a:rPr lang="ru-RU" altLang="ru-RU" sz="1400" dirty="0">
                <a:solidFill>
                  <a:srgbClr val="002060"/>
                </a:solidFill>
                <a:latin typeface="Calibri" panose="020F0502020204030204" pitchFamily="34" charset="0"/>
              </a:rPr>
              <a:t>пояс: </a:t>
            </a:r>
            <a:r>
              <a:rPr lang="ru-RU" altLang="ru-RU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UTC+6</a:t>
            </a:r>
            <a:endParaRPr lang="ru-RU" altLang="ru-RU" sz="1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" y="11044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583"/>
            <a:ext cx="933450" cy="1104900"/>
          </a:xfrm>
          <a:prstGeom prst="rect">
            <a:avLst/>
          </a:prstGeom>
          <a:effectLst>
            <a:glow rad="139700">
              <a:srgbClr val="0000FF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2819401" y="-1552606"/>
            <a:ext cx="495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Основные сведения о городе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09800" y="165949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cs typeface="Times New Roman" panose="02020603050405020304" pitchFamily="18" charset="0"/>
              </a:rPr>
              <a:t>Основные сведения о городе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875" t="75198" r="23125" b="19179"/>
          <a:stretch/>
        </p:blipFill>
        <p:spPr>
          <a:xfrm>
            <a:off x="-1" y="6324600"/>
            <a:ext cx="9143999" cy="5334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24862" y="865007"/>
            <a:ext cx="7523966" cy="953453"/>
          </a:xfrm>
          <a:prstGeom prst="roundRect">
            <a:avLst/>
          </a:prstGeom>
          <a:noFill/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r>
              <a:rPr lang="ru-RU" sz="1400" b="1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Пыть-Ях </a:t>
            </a:r>
            <a:r>
              <a:rPr lang="ru-RU" sz="140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ворота в Ханты-Мансийский автономный округ-Югру.</a:t>
            </a:r>
          </a:p>
          <a:p>
            <a:r>
              <a:rPr lang="ru-RU" sz="140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и городской округ приравнены к районам Крайнего Севера. Расположен на правом берегу реки Большой Балык.</a:t>
            </a:r>
            <a:r>
              <a:rPr lang="ru-RU" sz="140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города </a:t>
            </a:r>
            <a:r>
              <a:rPr lang="ru-RU" sz="1400" b="1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 тыс. га</a:t>
            </a:r>
            <a:r>
              <a:rPr lang="ru-RU" sz="140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 </a:t>
            </a:r>
            <a:r>
              <a:rPr lang="ru-RU" sz="140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площадь застроенных земель </a:t>
            </a:r>
            <a:r>
              <a:rPr lang="ru-RU" sz="14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 </a:t>
            </a:r>
            <a:r>
              <a:rPr lang="ru-RU" sz="1400" b="1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тыс.га</a:t>
            </a:r>
            <a:r>
              <a:rPr lang="ru-RU" sz="1400" b="1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01" y="1825603"/>
            <a:ext cx="1010714" cy="884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" y="1421669"/>
            <a:ext cx="1016972" cy="1016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1986200"/>
            <a:ext cx="3119437" cy="408623"/>
          </a:xfrm>
          <a:prstGeom prst="round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39 976 чел</a:t>
            </a:r>
            <a:r>
              <a:rPr lang="ru-RU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" y="3322739"/>
            <a:ext cx="4243075" cy="2712131"/>
          </a:xfrm>
          <a:prstGeom prst="roundRect">
            <a:avLst/>
          </a:prstGeom>
          <a:noFill/>
          <a:ln>
            <a:noFill/>
          </a:ln>
          <a:effectLst/>
          <a:scene3d>
            <a:camera prst="obliqueTopLeft"/>
            <a:lightRig rig="balanced" dir="l"/>
          </a:scene3d>
          <a:sp3d prstMaterial="plastic">
            <a:bevelT w="38100" h="31750" prst="slop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резко континентальный. </a:t>
            </a:r>
            <a:endParaRPr lang="en-US" altLang="ru-RU" sz="1600" dirty="0">
              <a:ln w="0"/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температура зимой от -18°С до -24°С. Абсолютный минимум </a:t>
            </a:r>
            <a:r>
              <a:rPr lang="en-US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пределах от -48°С до -60°С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1600" dirty="0" smtClean="0">
              <a:ln w="0"/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температура летом от +15,7</a:t>
            </a:r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°С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+18,4</a:t>
            </a:r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°С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Абсолютный максимум </a:t>
            </a:r>
            <a:r>
              <a:rPr lang="en-US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+34</a:t>
            </a:r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°С</a:t>
            </a:r>
            <a:r>
              <a:rPr lang="en-US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+37</a:t>
            </a:r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°С</a:t>
            </a:r>
            <a:endParaRPr lang="en-US" altLang="ru-RU" sz="1600" dirty="0">
              <a:ln w="0"/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dirty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 резкие колебания температуры воздуха, не только от месяца к месяцу, но и от суток к суткам и даже в течение суток</a:t>
            </a:r>
            <a:r>
              <a:rPr lang="ru-RU" altLang="ru-RU" sz="1600" dirty="0" smtClean="0">
                <a:ln w="0"/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600" dirty="0">
              <a:ln w="0"/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01" y="2258786"/>
            <a:ext cx="1343213" cy="119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-3093" y="2528849"/>
            <a:ext cx="121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rgbClr val="000000"/>
                </a:solidFill>
                <a:cs typeface="Times New Roman" panose="02020603050405020304" pitchFamily="18" charset="0"/>
              </a:rPr>
              <a:t>Координаты: </a:t>
            </a:r>
            <a:r>
              <a:rPr lang="ru-RU" sz="1400" dirty="0" smtClean="0">
                <a:ln w="0"/>
                <a:solidFill>
                  <a:srgbClr val="000000"/>
                </a:solidFill>
                <a:cs typeface="Times New Roman" panose="02020603050405020304" pitchFamily="18" charset="0"/>
              </a:rPr>
              <a:t>60º45′00 </a:t>
            </a:r>
            <a:r>
              <a:rPr lang="ru-RU" sz="1400" dirty="0" err="1">
                <a:ln w="0"/>
                <a:solidFill>
                  <a:srgbClr val="000000"/>
                </a:solidFill>
                <a:cs typeface="Times New Roman" panose="02020603050405020304" pitchFamily="18" charset="0"/>
              </a:rPr>
              <a:t>с.ш</a:t>
            </a:r>
            <a:r>
              <a:rPr lang="ru-RU" sz="1400" dirty="0">
                <a:ln w="0"/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n w="0"/>
                <a:solidFill>
                  <a:srgbClr val="000000"/>
                </a:solidFill>
                <a:cs typeface="Times New Roman" panose="02020603050405020304" pitchFamily="18" charset="0"/>
              </a:rPr>
              <a:t>72º47′00в.д</a:t>
            </a:r>
            <a:r>
              <a:rPr lang="ru-RU" sz="1400" dirty="0">
                <a:ln w="0"/>
                <a:solidFill>
                  <a:srgbClr val="000000"/>
                </a:solidFill>
                <a:cs typeface="Times New Roman" panose="02020603050405020304" pitchFamily="18" charset="0"/>
              </a:rPr>
              <a:t>.  </a:t>
            </a:r>
          </a:p>
          <a:p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81280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1" y="-1552606"/>
            <a:ext cx="495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Основные сведения о городе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8198" y="141000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Инфраструктура города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0" y="6248400"/>
            <a:ext cx="9143999" cy="53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1097172"/>
            <a:ext cx="1251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1249572"/>
            <a:ext cx="1251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9800" y="1401972"/>
            <a:ext cx="1251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200" y="1554372"/>
            <a:ext cx="1251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43400" y="1216196"/>
            <a:ext cx="4572000" cy="472559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инфраструктурного влияния города, благодаря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развитой транспортной и инженерной схеме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настоящее время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распространяется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далеко за пределы границ города и фактически занимает  третью часть территории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Нефтеюганского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ХМАО-Югры, на которой расположены месторождения нефти, смежные с Мамонтовским и которые в свою очередь, разрабатываются структурными подразделениями НК «Роснефть».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в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Пыть-Яхе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нефтеперерабатывающее предприятие, газоперерабатывающий завод, лесопромышленная компания.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стоит отметить, что в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Пыть-Яхе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необходимая для комфортной жизни инфраструктура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благоустроенные жилые дома, больница, поликлиника, культурные и образовательные учреждения, магазины, и многое другое.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" y="1228400"/>
            <a:ext cx="4024485" cy="242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38100" dir="16200000" sx="20000" sy="20000" rotWithShape="0">
              <a:prstClr val="black">
                <a:alpha val="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28" y="3810000"/>
            <a:ext cx="4016172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57" y="-99794"/>
            <a:ext cx="121930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63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794463" y="1295400"/>
            <a:ext cx="284295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>
                <a:solidFill>
                  <a:srgbClr val="000066"/>
                </a:solidFill>
                <a:latin typeface="Times New Roman" panose="02020603050405020304" pitchFamily="18" charset="0"/>
              </a:rPr>
              <a:t>	</a:t>
            </a:r>
            <a:endParaRPr lang="ru-RU" altLang="ru-RU" sz="1400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1" y="-1552606"/>
            <a:ext cx="4952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Основные сведения о городе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1" y="6313682"/>
            <a:ext cx="9143999" cy="533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97" y="1218180"/>
            <a:ext cx="3041642" cy="2188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90" y="3720023"/>
            <a:ext cx="3025277" cy="230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059" y="1185799"/>
            <a:ext cx="5284549" cy="143017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Пыть-Яхский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железнодорожный вокзал (год постройки 1988)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ветвь Свердловской железной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</a:t>
            </a:r>
            <a:endParaRPr lang="en-US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станция  Пыть-Ях, являясь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въезде в автономный округ и одной из крупных грузовых станций, имеет значительное количество тупиков, площадок для разгрузки, контейнерную станцию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230" y="3783675"/>
            <a:ext cx="5284549" cy="238363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 проходит часть федеральной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трассы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699-700 км.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трассы Тюмень-Ханты-Мансийск)</a:t>
            </a:r>
            <a:endParaRPr lang="en-US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общего пользования на территории города составляет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76,5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км, из них 60,3 км с твердым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покрытием.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96,8% городских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электрическое освещение.</a:t>
            </a: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15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автобусными маршрутами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пользования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протяженностью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178,1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маршрутной сети города ежедневно задействовано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автобусов и 29 микроавтобусов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1" y="-42300"/>
            <a:ext cx="9296400" cy="794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3149" y="146681"/>
            <a:ext cx="455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cs typeface="Times New Roman" panose="02020603050405020304" pitchFamily="18" charset="0"/>
              </a:rPr>
              <a:t>Транспортная инфраструктура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1" y="-70278"/>
            <a:ext cx="1219306" cy="1383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847" y="2490346"/>
            <a:ext cx="5762919" cy="1293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обслуживает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предприятия, находящиеся к югу от реки Обь, является пассажирским терминалом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городов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Нефтеюганск, а также окружающих населенных пунктов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Нефтеюганского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</a:t>
            </a: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50692" y="2788659"/>
            <a:ext cx="4945208" cy="12337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63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794463" y="1295400"/>
            <a:ext cx="284295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55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600" b="1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i="1" dirty="0">
                <a:solidFill>
                  <a:srgbClr val="000066"/>
                </a:solidFill>
                <a:latin typeface="Times New Roman" panose="02020603050405020304" pitchFamily="18" charset="0"/>
              </a:rPr>
              <a:t>	</a:t>
            </a:r>
            <a:endParaRPr lang="ru-RU" altLang="ru-RU" sz="1400" i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1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prstClr val="white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3600" y="147935"/>
            <a:ext cx="494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Коммунальная инфраструктура</a:t>
            </a:r>
            <a:endParaRPr lang="ru-RU" sz="2400" b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75" t="75198" r="23125" b="19179"/>
          <a:stretch/>
        </p:blipFill>
        <p:spPr>
          <a:xfrm>
            <a:off x="-4157" y="6211456"/>
            <a:ext cx="9143999" cy="533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6076" y="1306891"/>
            <a:ext cx="5678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3B76"/>
                </a:solidFill>
              </a:rPr>
              <a:t>       </a:t>
            </a:r>
            <a:endParaRPr lang="ru-RU" i="1" dirty="0">
              <a:solidFill>
                <a:srgbClr val="003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>
              <a:solidFill>
                <a:srgbClr val="003B76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6" y="3987047"/>
            <a:ext cx="3733800" cy="2224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6199" y="1150025"/>
            <a:ext cx="4407247" cy="281294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котельных (производство тепловой энергии)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Централизованное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(подземные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Атлымского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водоносного горизонта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Пыть-Яхского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месторождения)</a:t>
            </a: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независимые системы водоотведения: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сеть включает в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 сеть самотечных и напорных трубопроводов канализации, 7 КНС 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комплексов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канализационных очистных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 микрорайона № 2А локализуются в пределах микрорайона, очистка стоков производится на КОС-1100.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567843" y="907358"/>
            <a:ext cx="4551734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kumimoji="0" lang="en-US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kumimoji="0" lang="ru-RU" altLang="ru-RU" sz="1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 текущий ремонт сетей</a:t>
            </a:r>
            <a:r>
              <a:rPr lang="ru-RU" altLang="ru-RU" sz="1400" b="1" kern="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alt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285750" marR="0" lvl="0" indent="-28575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теплоснабжения –</a:t>
            </a:r>
            <a:r>
              <a:rPr kumimoji="0" lang="ru-RU" altLang="ru-RU" sz="1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0,13 </a:t>
            </a: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км. </a:t>
            </a:r>
            <a:r>
              <a:rPr kumimoji="0" lang="ru-RU" alt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400" kern="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kumimoji="0" lang="ru-RU" alt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% от запланированного объема;</a:t>
            </a:r>
            <a:endParaRPr lang="ru-RU" altLang="ru-RU" sz="1400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85750" marR="0" lvl="0" indent="-28575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водоснабжения – </a:t>
            </a:r>
            <a:r>
              <a:rPr lang="ru-RU" altLang="ru-RU" sz="1400" b="1" kern="0" noProof="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0,92</a:t>
            </a: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км.</a:t>
            </a:r>
          </a:p>
          <a:p>
            <a:pPr marL="285750" marR="0" lvl="0" indent="-28575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водоотведения – 0,03 км., </a:t>
            </a:r>
            <a:r>
              <a:rPr lang="ru-RU" altLang="ru-RU" sz="1400" kern="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что составляет 100% от </a:t>
            </a:r>
            <a:r>
              <a:rPr lang="ru-RU" altLang="ru-RU" sz="1400" kern="0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плана.</a:t>
            </a:r>
            <a:endParaRPr kumimoji="0" lang="ru-RU" altLang="ru-RU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Утвержден план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капитального ремонта общего имущества в многоквартирных домах на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годы. В рамках программы капитального ремонта общего имущества многоквартирных домов в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2018 году. Продолжаются работы по капитальному ремонту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5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многоквартирных жилых домов: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ремонт внутридомовых инженерных систем (электроснабжение, теплоснабжение), ремонт фасада, крыши, подвальных помещений.</a:t>
            </a:r>
            <a:endParaRPr kumimoji="0" lang="ru-RU" alt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309158359"/>
              </p:ext>
            </p:extLst>
          </p:nvPr>
        </p:nvGraphicFramePr>
        <p:xfrm>
          <a:off x="4215939" y="4054765"/>
          <a:ext cx="4592926" cy="2034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767" y="-71579"/>
            <a:ext cx="1219306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20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theme1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Контур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  <a:fontScheme name="Контур">
    <a:maj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онтур">
    <a:fillStyleLst>
      <a:solidFill>
        <a:schemeClr val="phClr"/>
      </a:solidFill>
      <a:gradFill rotWithShape="1">
        <a:gsLst>
          <a:gs pos="0">
            <a:schemeClr val="phClr">
              <a:tint val="58000"/>
              <a:satMod val="108000"/>
              <a:lumMod val="110000"/>
            </a:schemeClr>
          </a:gs>
          <a:gs pos="100000">
            <a:schemeClr val="phClr">
              <a:tint val="81000"/>
              <a:satMod val="109000"/>
              <a:lumMod val="105000"/>
            </a:schemeClr>
          </a:gs>
        </a:gsLst>
        <a:lin ang="5040000" scaled="0"/>
      </a:gradFill>
      <a:gradFill rotWithShape="1">
        <a:gsLst>
          <a:gs pos="0">
            <a:schemeClr val="phClr">
              <a:tint val="94000"/>
              <a:satMod val="105000"/>
              <a:lumMod val="102000"/>
            </a:schemeClr>
          </a:gs>
          <a:gs pos="100000">
            <a:schemeClr val="phClr">
              <a:shade val="74000"/>
              <a:satMod val="128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hueMod val="94000"/>
              <a:satMod val="148000"/>
              <a:lumMod val="150000"/>
            </a:schemeClr>
          </a:gs>
          <a:gs pos="100000">
            <a:schemeClr val="phClr">
              <a:shade val="92000"/>
              <a:hueMod val="104000"/>
              <a:satMod val="140000"/>
              <a:lumMod val="68000"/>
            </a:schemeClr>
          </a:gs>
        </a:gsLst>
        <a:lin ang="5040000" scaled="0"/>
      </a:gradFill>
      <a:blipFill>
        <a:blip xmlns:r="http://schemas.openxmlformats.org/officeDocument/2006/relationships" r:embed="rId1">
          <a:duotone>
            <a:schemeClr val="phClr">
              <a:shade val="88000"/>
              <a:hueMod val="106000"/>
              <a:satMod val="140000"/>
              <a:lumMod val="54000"/>
            </a:schemeClr>
            <a:schemeClr val="phClr">
              <a:tint val="98000"/>
              <a:hueMod val="90000"/>
              <a:satMod val="150000"/>
              <a:lumMod val="160000"/>
            </a:schemeClr>
          </a:duotone>
        </a:blip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Контур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  <a:fontScheme name="Контур">
    <a:maj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онтур">
    <a:fillStyleLst>
      <a:solidFill>
        <a:schemeClr val="phClr"/>
      </a:solidFill>
      <a:gradFill rotWithShape="1">
        <a:gsLst>
          <a:gs pos="0">
            <a:schemeClr val="phClr">
              <a:tint val="58000"/>
              <a:satMod val="108000"/>
              <a:lumMod val="110000"/>
            </a:schemeClr>
          </a:gs>
          <a:gs pos="100000">
            <a:schemeClr val="phClr">
              <a:tint val="81000"/>
              <a:satMod val="109000"/>
              <a:lumMod val="105000"/>
            </a:schemeClr>
          </a:gs>
        </a:gsLst>
        <a:lin ang="5040000" scaled="0"/>
      </a:gradFill>
      <a:gradFill rotWithShape="1">
        <a:gsLst>
          <a:gs pos="0">
            <a:schemeClr val="phClr">
              <a:tint val="94000"/>
              <a:satMod val="105000"/>
              <a:lumMod val="102000"/>
            </a:schemeClr>
          </a:gs>
          <a:gs pos="100000">
            <a:schemeClr val="phClr">
              <a:shade val="74000"/>
              <a:satMod val="128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hueMod val="94000"/>
              <a:satMod val="148000"/>
              <a:lumMod val="150000"/>
            </a:schemeClr>
          </a:gs>
          <a:gs pos="100000">
            <a:schemeClr val="phClr">
              <a:shade val="92000"/>
              <a:hueMod val="104000"/>
              <a:satMod val="140000"/>
              <a:lumMod val="68000"/>
            </a:schemeClr>
          </a:gs>
        </a:gsLst>
        <a:lin ang="5040000" scaled="0"/>
      </a:gradFill>
      <a:blipFill>
        <a:blip xmlns:r="http://schemas.openxmlformats.org/officeDocument/2006/relationships" r:embed="rId1">
          <a:duotone>
            <a:schemeClr val="phClr">
              <a:shade val="88000"/>
              <a:hueMod val="106000"/>
              <a:satMod val="140000"/>
              <a:lumMod val="54000"/>
            </a:schemeClr>
            <a:schemeClr val="phClr">
              <a:tint val="98000"/>
              <a:hueMod val="90000"/>
              <a:satMod val="150000"/>
              <a:lumMod val="160000"/>
            </a:schemeClr>
          </a:duotone>
        </a:blip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Контур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  <a:fontScheme name="Контур">
    <a:maj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онтур">
    <a:fillStyleLst>
      <a:solidFill>
        <a:schemeClr val="phClr"/>
      </a:solidFill>
      <a:gradFill rotWithShape="1">
        <a:gsLst>
          <a:gs pos="0">
            <a:schemeClr val="phClr">
              <a:tint val="58000"/>
              <a:satMod val="108000"/>
              <a:lumMod val="110000"/>
            </a:schemeClr>
          </a:gs>
          <a:gs pos="100000">
            <a:schemeClr val="phClr">
              <a:tint val="81000"/>
              <a:satMod val="109000"/>
              <a:lumMod val="105000"/>
            </a:schemeClr>
          </a:gs>
        </a:gsLst>
        <a:lin ang="5040000" scaled="0"/>
      </a:gradFill>
      <a:gradFill rotWithShape="1">
        <a:gsLst>
          <a:gs pos="0">
            <a:schemeClr val="phClr">
              <a:tint val="94000"/>
              <a:satMod val="105000"/>
              <a:lumMod val="102000"/>
            </a:schemeClr>
          </a:gs>
          <a:gs pos="100000">
            <a:schemeClr val="phClr">
              <a:shade val="74000"/>
              <a:satMod val="128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hueMod val="94000"/>
              <a:satMod val="148000"/>
              <a:lumMod val="150000"/>
            </a:schemeClr>
          </a:gs>
          <a:gs pos="100000">
            <a:schemeClr val="phClr">
              <a:shade val="92000"/>
              <a:hueMod val="104000"/>
              <a:satMod val="140000"/>
              <a:lumMod val="68000"/>
            </a:schemeClr>
          </a:gs>
        </a:gsLst>
        <a:lin ang="5040000" scaled="0"/>
      </a:gradFill>
      <a:blipFill>
        <a:blip xmlns:r="http://schemas.openxmlformats.org/officeDocument/2006/relationships" r:embed="rId1">
          <a:duotone>
            <a:schemeClr val="phClr">
              <a:shade val="88000"/>
              <a:hueMod val="106000"/>
              <a:satMod val="140000"/>
              <a:lumMod val="54000"/>
            </a:schemeClr>
            <a:schemeClr val="phClr">
              <a:tint val="98000"/>
              <a:hueMod val="90000"/>
              <a:satMod val="150000"/>
              <a:lumMod val="160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11798</TotalTime>
  <Words>5590</Words>
  <Application>Microsoft Office PowerPoint</Application>
  <PresentationFormat>Экран (4:3)</PresentationFormat>
  <Paragraphs>1289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38</vt:i4>
      </vt:variant>
    </vt:vector>
  </HeadingPairs>
  <TitlesOfParts>
    <vt:vector size="61" baseType="lpstr">
      <vt:lpstr>Arial</vt:lpstr>
      <vt:lpstr>Calibri</vt:lpstr>
      <vt:lpstr>Calibri Light</vt:lpstr>
      <vt:lpstr>Comic Sans MS</vt:lpstr>
      <vt:lpstr>Times New Roman</vt:lpstr>
      <vt:lpstr>Verdana</vt:lpstr>
      <vt:lpstr>Wingdings</vt:lpstr>
      <vt:lpstr>Глобус</vt:lpstr>
      <vt:lpstr>Тема Office</vt:lpstr>
      <vt:lpstr>1_Глобус</vt:lpstr>
      <vt:lpstr>2_Глобус</vt:lpstr>
      <vt:lpstr>3_Глобус</vt:lpstr>
      <vt:lpstr>4_Глобус</vt:lpstr>
      <vt:lpstr>5_Глобус</vt:lpstr>
      <vt:lpstr>6_Глобус</vt:lpstr>
      <vt:lpstr>7_Глобус</vt:lpstr>
      <vt:lpstr>8_Глобус</vt:lpstr>
      <vt:lpstr>9_Глобус</vt:lpstr>
      <vt:lpstr>10_Глобус</vt:lpstr>
      <vt:lpstr>11_Глобус</vt:lpstr>
      <vt:lpstr>12_Глобус</vt:lpstr>
      <vt:lpstr>13_Глобус</vt:lpstr>
      <vt:lpstr>15_Глобус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Людмила Борцова</dc:creator>
  <cp:lastModifiedBy>Екатерина Керимова</cp:lastModifiedBy>
  <cp:revision>1278</cp:revision>
  <cp:lastPrinted>2019-04-02T06:00:44Z</cp:lastPrinted>
  <dcterms:created xsi:type="dcterms:W3CDTF">2013-10-29T06:50:47Z</dcterms:created>
  <dcterms:modified xsi:type="dcterms:W3CDTF">2019-07-11T09:43:15Z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ODF_LAST_URL">
    <vt:lpwstr>C:\Users\BorcovaLA\Desktop\ИНВЕСТ ПАСПОРТ.odp</vt:lpwstr>
  </property>
</Properties>
</file>