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304" r:id="rId3"/>
    <p:sldId id="269" r:id="rId4"/>
    <p:sldId id="278" r:id="rId5"/>
    <p:sldId id="281" r:id="rId6"/>
    <p:sldId id="279" r:id="rId7"/>
    <p:sldId id="259" r:id="rId8"/>
    <p:sldId id="305" r:id="rId9"/>
    <p:sldId id="306" r:id="rId10"/>
    <p:sldId id="257" r:id="rId11"/>
    <p:sldId id="258" r:id="rId12"/>
    <p:sldId id="260" r:id="rId13"/>
    <p:sldId id="261" r:id="rId14"/>
    <p:sldId id="267" r:id="rId15"/>
    <p:sldId id="268" r:id="rId16"/>
    <p:sldId id="271" r:id="rId17"/>
    <p:sldId id="272" r:id="rId18"/>
    <p:sldId id="291" r:id="rId19"/>
    <p:sldId id="299" r:id="rId20"/>
    <p:sldId id="300" r:id="rId21"/>
    <p:sldId id="297" r:id="rId22"/>
    <p:sldId id="307" r:id="rId23"/>
    <p:sldId id="262" r:id="rId24"/>
    <p:sldId id="287" r:id="rId25"/>
    <p:sldId id="276" r:id="rId26"/>
    <p:sldId id="263" r:id="rId27"/>
    <p:sldId id="310" r:id="rId28"/>
    <p:sldId id="274" r:id="rId29"/>
    <p:sldId id="264" r:id="rId30"/>
    <p:sldId id="302" r:id="rId31"/>
    <p:sldId id="270" r:id="rId32"/>
    <p:sldId id="292" r:id="rId33"/>
    <p:sldId id="273" r:id="rId34"/>
    <p:sldId id="303" r:id="rId35"/>
    <p:sldId id="277" r:id="rId36"/>
    <p:sldId id="293" r:id="rId37"/>
    <p:sldId id="308" r:id="rId38"/>
    <p:sldId id="280" r:id="rId39"/>
    <p:sldId id="286" r:id="rId40"/>
    <p:sldId id="265" r:id="rId41"/>
    <p:sldId id="266" r:id="rId42"/>
    <p:sldId id="282" r:id="rId43"/>
    <p:sldId id="284" r:id="rId44"/>
    <p:sldId id="309" r:id="rId45"/>
    <p:sldId id="288" r:id="rId46"/>
    <p:sldId id="289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008" y="-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78208-0335-4D73-BEB0-B69B94CB4A84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56D69-387F-40B3-994B-CD054064140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78208-0335-4D73-BEB0-B69B94CB4A84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56D69-387F-40B3-994B-CD054064140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78208-0335-4D73-BEB0-B69B94CB4A84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56D69-387F-40B3-994B-CD0540641409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78208-0335-4D73-BEB0-B69B94CB4A84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56D69-387F-40B3-994B-CD0540641409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78208-0335-4D73-BEB0-B69B94CB4A84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56D69-387F-40B3-994B-CD054064140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78208-0335-4D73-BEB0-B69B94CB4A84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56D69-387F-40B3-994B-CD0540641409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78208-0335-4D73-BEB0-B69B94CB4A84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56D69-387F-40B3-994B-CD054064140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78208-0335-4D73-BEB0-B69B94CB4A84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56D69-387F-40B3-994B-CD054064140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78208-0335-4D73-BEB0-B69B94CB4A84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56D69-387F-40B3-994B-CD054064140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78208-0335-4D73-BEB0-B69B94CB4A84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56D69-387F-40B3-994B-CD0540641409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78208-0335-4D73-BEB0-B69B94CB4A84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56D69-387F-40B3-994B-CD0540641409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7E678208-0335-4D73-BEB0-B69B94CB4A84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92C56D69-387F-40B3-994B-CD0540641409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ГЛАВНА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16" y="267773"/>
            <a:ext cx="8820721" cy="625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67744" y="5301208"/>
            <a:ext cx="68762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«90 лет в мире и согласии. 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На благо Югры, на благо России»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1203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ByatikovaEA\Desktop\ФОТО  90 ЛЕТ В МИРЕ И СОГЛАСИИ\День народного единства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50003"/>
            <a:ext cx="7043254" cy="5843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99467" y="6309320"/>
            <a:ext cx="2824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C000"/>
                </a:solidFill>
              </a:rPr>
              <a:t>День народного единства</a:t>
            </a:r>
            <a:endParaRPr lang="ru-RU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448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ByatikovaEA\Desktop\ФОТО  90 ЛЕТ В МИРЕ И СОГЛАСИИ\6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32" y="425216"/>
            <a:ext cx="8610133" cy="574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70331" y="6160563"/>
            <a:ext cx="6271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C000"/>
                </a:solidFill>
              </a:rPr>
              <a:t>Представители народностей ханты, </a:t>
            </a:r>
          </a:p>
          <a:p>
            <a:pPr algn="ctr"/>
            <a:r>
              <a:rPr lang="ru-RU" b="1" dirty="0" smtClean="0">
                <a:solidFill>
                  <a:srgbClr val="FFC000"/>
                </a:solidFill>
              </a:rPr>
              <a:t>во время выступления на празднике «Вороний день», 2012г.</a:t>
            </a:r>
            <a:endParaRPr lang="ru-RU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47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ByatikovaEA\Desktop\ФОТО  90 ЛЕТ В МИРЕ И СОГЛАСИИ\4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75" y="404664"/>
            <a:ext cx="8089765" cy="550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3576" y="5907489"/>
            <a:ext cx="84112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C000"/>
                </a:solidFill>
              </a:rPr>
              <a:t>Празднование Дня города работниками муниципального учреждения культуры </a:t>
            </a:r>
          </a:p>
          <a:p>
            <a:pPr algn="ctr"/>
            <a:r>
              <a:rPr lang="ru-RU" b="1" dirty="0" smtClean="0">
                <a:solidFill>
                  <a:srgbClr val="FFC000"/>
                </a:solidFill>
              </a:rPr>
              <a:t>«Краеведческий </a:t>
            </a:r>
            <a:r>
              <a:rPr lang="ru-RU" b="1" dirty="0" err="1" smtClean="0">
                <a:solidFill>
                  <a:srgbClr val="FFC000"/>
                </a:solidFill>
              </a:rPr>
              <a:t>экомузей</a:t>
            </a:r>
            <a:r>
              <a:rPr lang="ru-RU" b="1" dirty="0" smtClean="0">
                <a:solidFill>
                  <a:srgbClr val="FFC000"/>
                </a:solidFill>
              </a:rPr>
              <a:t>». Слева направо:  Г.П. Марченко, О.А. Марченко, </a:t>
            </a:r>
          </a:p>
          <a:p>
            <a:pPr algn="ctr"/>
            <a:r>
              <a:rPr lang="ru-RU" b="1" dirty="0" err="1" smtClean="0">
                <a:solidFill>
                  <a:srgbClr val="FFC000"/>
                </a:solidFill>
              </a:rPr>
              <a:t>А.П.Апухтина</a:t>
            </a:r>
            <a:r>
              <a:rPr lang="ru-RU" b="1" dirty="0">
                <a:solidFill>
                  <a:srgbClr val="FFC000"/>
                </a:solidFill>
              </a:rPr>
              <a:t>., </a:t>
            </a:r>
            <a:r>
              <a:rPr lang="ru-RU" b="1" dirty="0" err="1" smtClean="0">
                <a:solidFill>
                  <a:srgbClr val="FFC000"/>
                </a:solidFill>
              </a:rPr>
              <a:t>О.А.Крылова</a:t>
            </a:r>
            <a:r>
              <a:rPr lang="ru-RU" b="1" dirty="0" smtClean="0">
                <a:solidFill>
                  <a:srgbClr val="FFC000"/>
                </a:solidFill>
              </a:rPr>
              <a:t>.</a:t>
            </a:r>
            <a:endParaRPr lang="ru-RU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75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ByatikovaEA\Desktop\ФОТО  90 ЛЕТ В МИРЕ И СОГЛАСИИ\5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8640"/>
            <a:ext cx="7944881" cy="595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93723" y="6185204"/>
            <a:ext cx="93554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C000"/>
                </a:solidFill>
              </a:rPr>
              <a:t>Экспозиция выставки-конкурса изделий народно-прикладного искусства народов Ханты, </a:t>
            </a:r>
          </a:p>
          <a:p>
            <a:pPr algn="ctr"/>
            <a:r>
              <a:rPr lang="ru-RU" b="1" dirty="0" smtClean="0">
                <a:solidFill>
                  <a:srgbClr val="FFC000"/>
                </a:solidFill>
              </a:rPr>
              <a:t>подготовленная городским центром искусств малочисленных народов Севера, 1997г.</a:t>
            </a:r>
            <a:endParaRPr lang="ru-RU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73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ByatikovaEA\Desktop\ФОТО  90 ЛЕТ В МИРЕ И СОГЛАСИИ\7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717550"/>
            <a:ext cx="7880424" cy="525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9717" y="6093296"/>
            <a:ext cx="84786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C000"/>
                </a:solidFill>
              </a:rPr>
              <a:t>Коллектив муниципального автономного учреждения культуры </a:t>
            </a:r>
          </a:p>
          <a:p>
            <a:pPr algn="ctr"/>
            <a:r>
              <a:rPr lang="ru-RU" b="1" dirty="0" smtClean="0">
                <a:solidFill>
                  <a:srgbClr val="FFC000"/>
                </a:solidFill>
              </a:rPr>
              <a:t>«Краеведческий </a:t>
            </a:r>
            <a:r>
              <a:rPr lang="ru-RU" b="1" dirty="0" err="1" smtClean="0">
                <a:solidFill>
                  <a:srgbClr val="FFC000"/>
                </a:solidFill>
              </a:rPr>
              <a:t>экомузей</a:t>
            </a:r>
            <a:r>
              <a:rPr lang="ru-RU" b="1" dirty="0" smtClean="0">
                <a:solidFill>
                  <a:srgbClr val="FFC000"/>
                </a:solidFill>
              </a:rPr>
              <a:t>» на праздничном мероприятии «Вороний день», 2017г.</a:t>
            </a:r>
            <a:endParaRPr lang="ru-RU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33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yatikovaEA\Desktop\ФОТО  90 ЛЕТ В МИРЕ И СОГЛАСИИ\Зоя Лазаревна п. Лемпино в школьном музейном уголке, 1987г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93519"/>
            <a:ext cx="7575065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239" y="6093296"/>
            <a:ext cx="9203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err="1" smtClean="0">
                <a:solidFill>
                  <a:srgbClr val="FFC000"/>
                </a:solidFill>
              </a:rPr>
              <a:t>Жавко</a:t>
            </a:r>
            <a:r>
              <a:rPr lang="ru-RU" b="1" dirty="0" smtClean="0">
                <a:solidFill>
                  <a:srgbClr val="FFC000"/>
                </a:solidFill>
              </a:rPr>
              <a:t> Зоя </a:t>
            </a:r>
            <a:r>
              <a:rPr lang="ru-RU" b="1" dirty="0" err="1">
                <a:solidFill>
                  <a:srgbClr val="FFC000"/>
                </a:solidFill>
              </a:rPr>
              <a:t>Лазаревна</a:t>
            </a:r>
            <a:r>
              <a:rPr lang="ru-RU" b="1" dirty="0">
                <a:solidFill>
                  <a:srgbClr val="FFC000"/>
                </a:solidFill>
              </a:rPr>
              <a:t> </a:t>
            </a:r>
            <a:r>
              <a:rPr lang="ru-RU" b="1" dirty="0" smtClean="0">
                <a:solidFill>
                  <a:srgbClr val="FFC000"/>
                </a:solidFill>
              </a:rPr>
              <a:t>– представитель коренного населения Севера в школьном музее, </a:t>
            </a:r>
          </a:p>
          <a:p>
            <a:pPr algn="ctr"/>
            <a:r>
              <a:rPr lang="ru-RU" b="1" dirty="0" smtClean="0">
                <a:solidFill>
                  <a:srgbClr val="FFC000"/>
                </a:solidFill>
              </a:rPr>
              <a:t>п. </a:t>
            </a:r>
            <a:r>
              <a:rPr lang="ru-RU" b="1" dirty="0" err="1" smtClean="0">
                <a:solidFill>
                  <a:srgbClr val="FFC000"/>
                </a:solidFill>
              </a:rPr>
              <a:t>Лемпино</a:t>
            </a:r>
            <a:r>
              <a:rPr lang="ru-RU" b="1" dirty="0" smtClean="0">
                <a:solidFill>
                  <a:srgbClr val="FFC000"/>
                </a:solidFill>
              </a:rPr>
              <a:t>, 1987г.</a:t>
            </a:r>
            <a:endParaRPr lang="ru-RU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32015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192.168.1.10\Arhiv\ЖЕНЯ\Цветные ВСЕ\4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80" y="260648"/>
            <a:ext cx="7531608" cy="543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44070" y="5949279"/>
            <a:ext cx="93057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C000"/>
                </a:solidFill>
              </a:rPr>
              <a:t>Экспозиция внутреннего убранства избы народов ханты </a:t>
            </a:r>
          </a:p>
          <a:p>
            <a:pPr algn="ctr"/>
            <a:r>
              <a:rPr lang="ru-RU" b="1" dirty="0" smtClean="0">
                <a:solidFill>
                  <a:srgbClr val="FFC000"/>
                </a:solidFill>
              </a:rPr>
              <a:t>на территории муниципального учреждения культуры «Краеведческий </a:t>
            </a:r>
            <a:r>
              <a:rPr lang="ru-RU" b="1" dirty="0" err="1" smtClean="0">
                <a:solidFill>
                  <a:srgbClr val="FFC000"/>
                </a:solidFill>
              </a:rPr>
              <a:t>экомузей</a:t>
            </a:r>
            <a:r>
              <a:rPr lang="ru-RU" b="1" dirty="0" smtClean="0">
                <a:solidFill>
                  <a:srgbClr val="FFC000"/>
                </a:solidFill>
              </a:rPr>
              <a:t>», 2001г.</a:t>
            </a:r>
            <a:endParaRPr lang="ru-RU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80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192.168.1.10\Arhiv\ЖЕНЯ\Цветные ВСЕ\4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79" y="404664"/>
            <a:ext cx="8170180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4715" y="6093296"/>
            <a:ext cx="7893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C000"/>
                </a:solidFill>
              </a:rPr>
              <a:t>Веснин Валерий Михайлович - глава города </a:t>
            </a:r>
          </a:p>
          <a:p>
            <a:pPr algn="ctr"/>
            <a:r>
              <a:rPr lang="ru-RU" b="1" dirty="0" smtClean="0">
                <a:solidFill>
                  <a:srgbClr val="FFC000"/>
                </a:solidFill>
              </a:rPr>
              <a:t>с гостями Балтийского флота в этнографическом музее «Эхо Югры», 2004г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360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ByatikovaEA\Desktop\ФОТО  90 ЛЕТ В МИРЕ И СОГЛАСИИ\4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318500" cy="548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6093296"/>
            <a:ext cx="80713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C000"/>
                </a:solidFill>
              </a:rPr>
              <a:t>Марченко Галина Петровна (первая справа), директор Центра социальной защиты и возрождению</a:t>
            </a:r>
          </a:p>
          <a:p>
            <a:pPr algn="ctr"/>
            <a:r>
              <a:rPr lang="ru-RU" sz="1400" b="1" dirty="0" smtClean="0">
                <a:solidFill>
                  <a:srgbClr val="FFC000"/>
                </a:solidFill>
              </a:rPr>
              <a:t>Культуры народов Севера возле экспонатов выставки прикладного искусства, 1993г.</a:t>
            </a:r>
            <a:endParaRPr lang="ru-RU" sz="1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985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ByatikovaEA\Desktop\ФОТО  90 ЛЕТ В МИРЕ И СОГЛАСИИ\118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7529513" cy="538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75656" y="6021288"/>
            <a:ext cx="60660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C000"/>
                </a:solidFill>
              </a:rPr>
              <a:t>Конкурс рисунков на стене среди школ города </a:t>
            </a:r>
            <a:r>
              <a:rPr lang="ru-RU" b="1" dirty="0" err="1" smtClean="0">
                <a:solidFill>
                  <a:srgbClr val="FFC000"/>
                </a:solidFill>
              </a:rPr>
              <a:t>Пыть-Яха</a:t>
            </a:r>
            <a:r>
              <a:rPr lang="ru-RU" b="1" dirty="0" smtClean="0">
                <a:solidFill>
                  <a:srgbClr val="FFC000"/>
                </a:solidFill>
              </a:rPr>
              <a:t>, </a:t>
            </a:r>
          </a:p>
          <a:p>
            <a:pPr algn="ctr"/>
            <a:r>
              <a:rPr lang="ru-RU" b="1" dirty="0" smtClean="0">
                <a:solidFill>
                  <a:srgbClr val="FFC000"/>
                </a:solidFill>
              </a:rPr>
              <a:t>2000г.</a:t>
            </a:r>
            <a:endParaRPr lang="ru-RU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86212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ByatikovaEA\Desktop\ФОТО  90 ЛЕТ В МИРЕ И СОГЛАСИИ\203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6"/>
            <a:ext cx="7389569" cy="515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4598" y="5689313"/>
            <a:ext cx="74815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C000"/>
                </a:solidFill>
              </a:rPr>
              <a:t>Освящение закладки фундамента храма в честь иконы Божией Матери</a:t>
            </a:r>
          </a:p>
          <a:p>
            <a:pPr algn="ctr"/>
            <a:r>
              <a:rPr lang="ru-RU" b="1" dirty="0" smtClean="0">
                <a:solidFill>
                  <a:srgbClr val="FFC000"/>
                </a:solidFill>
              </a:rPr>
              <a:t>«Нечаянная радость», 1996г.</a:t>
            </a:r>
            <a:endParaRPr lang="ru-RU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6010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ByatikovaEA\Desktop\ФОТО  90 ЛЕТ В МИРЕ И СОГЛАСИИ\144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606" y="188640"/>
            <a:ext cx="6984776" cy="4664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64354" y="5157192"/>
            <a:ext cx="74812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FFC000"/>
                </a:solidFill>
              </a:rPr>
              <a:t>Магомед-Гаджи Хазрат </a:t>
            </a:r>
            <a:r>
              <a:rPr lang="ru-RU" b="1" dirty="0" smtClean="0">
                <a:solidFill>
                  <a:srgbClr val="FFC000"/>
                </a:solidFill>
              </a:rPr>
              <a:t>Гаджиев - </a:t>
            </a:r>
            <a:r>
              <a:rPr lang="ru-RU" b="1" dirty="0">
                <a:solidFill>
                  <a:srgbClr val="FFC000"/>
                </a:solidFill>
              </a:rPr>
              <a:t>имам-</a:t>
            </a:r>
            <a:r>
              <a:rPr lang="ru-RU" b="1" dirty="0" err="1">
                <a:solidFill>
                  <a:srgbClr val="FFC000"/>
                </a:solidFill>
              </a:rPr>
              <a:t>хатыб</a:t>
            </a:r>
            <a:r>
              <a:rPr lang="ru-RU" b="1" dirty="0">
                <a:solidFill>
                  <a:srgbClr val="FFC000"/>
                </a:solidFill>
              </a:rPr>
              <a:t> </a:t>
            </a:r>
            <a:r>
              <a:rPr lang="ru-RU" b="1" dirty="0" err="1" smtClean="0">
                <a:solidFill>
                  <a:srgbClr val="FFC000"/>
                </a:solidFill>
              </a:rPr>
              <a:t>Пыть-Яха</a:t>
            </a:r>
            <a:r>
              <a:rPr lang="ru-RU" b="1" dirty="0" smtClean="0">
                <a:solidFill>
                  <a:srgbClr val="FFC000"/>
                </a:solidFill>
              </a:rPr>
              <a:t> (второй слева), </a:t>
            </a:r>
          </a:p>
          <a:p>
            <a:pPr algn="ctr"/>
            <a:r>
              <a:rPr lang="ru-RU" b="1" dirty="0" smtClean="0">
                <a:solidFill>
                  <a:srgbClr val="FFC000"/>
                </a:solidFill>
              </a:rPr>
              <a:t>Феодор Савельев – настоятель приходского</a:t>
            </a:r>
          </a:p>
          <a:p>
            <a:pPr algn="ctr"/>
            <a:r>
              <a:rPr lang="ru-RU" b="1" dirty="0" smtClean="0">
                <a:solidFill>
                  <a:srgbClr val="FFC000"/>
                </a:solidFill>
              </a:rPr>
              <a:t>Совета, иерей (третий слева), 2000г.</a:t>
            </a:r>
            <a:endParaRPr lang="ru-RU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99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ByatikovaEA\Desktop\ФОТО  90 ЛЕТ В МИРЕ И СОГЛАСИИ\48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04664"/>
            <a:ext cx="7262155" cy="4899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97084" y="5445224"/>
            <a:ext cx="65902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C000"/>
                </a:solidFill>
              </a:rPr>
              <a:t>Слева направо: В.Д. Казимиров – зам. главы администрации, </a:t>
            </a:r>
          </a:p>
          <a:p>
            <a:pPr algn="ctr"/>
            <a:r>
              <a:rPr lang="ru-RU" b="1" dirty="0" smtClean="0">
                <a:solidFill>
                  <a:srgbClr val="FFC000"/>
                </a:solidFill>
              </a:rPr>
              <a:t>В.Ф. </a:t>
            </a:r>
            <a:r>
              <a:rPr lang="ru-RU" b="1" dirty="0" err="1" smtClean="0">
                <a:solidFill>
                  <a:srgbClr val="FFC000"/>
                </a:solidFill>
              </a:rPr>
              <a:t>Герез</a:t>
            </a:r>
            <a:r>
              <a:rPr lang="ru-RU" b="1" dirty="0" smtClean="0">
                <a:solidFill>
                  <a:srgbClr val="FFC000"/>
                </a:solidFill>
              </a:rPr>
              <a:t> – </a:t>
            </a:r>
            <a:r>
              <a:rPr lang="ru-RU" b="1" dirty="0" err="1" smtClean="0">
                <a:solidFill>
                  <a:srgbClr val="FFC000"/>
                </a:solidFill>
              </a:rPr>
              <a:t>зам.директора</a:t>
            </a:r>
            <a:r>
              <a:rPr lang="ru-RU" b="1" dirty="0" smtClean="0">
                <a:solidFill>
                  <a:srgbClr val="FFC000"/>
                </a:solidFill>
              </a:rPr>
              <a:t> ЮБ ГПЗ, </a:t>
            </a:r>
          </a:p>
          <a:p>
            <a:pPr algn="ctr"/>
            <a:r>
              <a:rPr lang="ru-RU" b="1" dirty="0" smtClean="0">
                <a:solidFill>
                  <a:srgbClr val="FFC000"/>
                </a:solidFill>
              </a:rPr>
              <a:t>С.Н. Голиков – генеральный директор ЮБ ГПЗ, 1997г.</a:t>
            </a:r>
            <a:endParaRPr lang="ru-RU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91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ByatikovaEA\Desktop\ФОТО  90 ЛЕТ В МИРЕ И СОГЛАСИИ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025" y="18071"/>
            <a:ext cx="5421615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57027" y="1340768"/>
            <a:ext cx="3727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C000"/>
                </a:solidFill>
              </a:rPr>
              <a:t>Праздничная демонстрация, 1986г.</a:t>
            </a:r>
            <a:endParaRPr lang="ru-RU" b="1" dirty="0">
              <a:solidFill>
                <a:srgbClr val="FFC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704" y="3118537"/>
            <a:ext cx="5081860" cy="3684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252536" y="584166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FFC000"/>
                </a:solidFill>
              </a:rPr>
              <a:t>Праздничная колонна демонстрации, посвященная 71 годовщине Октября,</a:t>
            </a:r>
          </a:p>
          <a:p>
            <a:pPr algn="ctr"/>
            <a:r>
              <a:rPr lang="ru-RU" b="1" dirty="0">
                <a:solidFill>
                  <a:srgbClr val="FFC000"/>
                </a:solidFill>
              </a:rPr>
              <a:t>1988г.</a:t>
            </a:r>
          </a:p>
        </p:txBody>
      </p:sp>
    </p:spTree>
    <p:extLst>
      <p:ext uri="{BB962C8B-B14F-4D97-AF65-F5344CB8AC3E}">
        <p14:creationId xmlns:p14="http://schemas.microsoft.com/office/powerpoint/2010/main" val="335358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ByatikovaEA\Desktop\ФОТО  90 ЛЕТ В МИРЕ И СОГЛАСИИ\Сабантуй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0648"/>
            <a:ext cx="7632848" cy="572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13700" y="5985671"/>
            <a:ext cx="54101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C000"/>
                </a:solidFill>
              </a:rPr>
              <a:t>Участники праздничного мероприятия «Сабантуй»,</a:t>
            </a:r>
          </a:p>
          <a:p>
            <a:pPr algn="ctr"/>
            <a:r>
              <a:rPr lang="ru-RU" b="1" dirty="0" smtClean="0">
                <a:solidFill>
                  <a:srgbClr val="FFC000"/>
                </a:solidFill>
              </a:rPr>
              <a:t>2013г.</a:t>
            </a:r>
            <a:endParaRPr lang="ru-RU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53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ByatikovaEA\Desktop\ФОТО  90 ЛЕТ В МИРЕ И СОГЛАСИИ\6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32655"/>
            <a:ext cx="6984776" cy="523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58888" y="5733256"/>
            <a:ext cx="54101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b="1" dirty="0">
                <a:solidFill>
                  <a:srgbClr val="FFC000"/>
                </a:solidFill>
              </a:rPr>
              <a:t>Участники праздничного мероприятия «Сабантуй»,</a:t>
            </a:r>
          </a:p>
          <a:p>
            <a:pPr lvl="0" algn="ctr"/>
            <a:r>
              <a:rPr lang="ru-RU" b="1" dirty="0" smtClean="0">
                <a:solidFill>
                  <a:srgbClr val="FFC000"/>
                </a:solidFill>
              </a:rPr>
              <a:t> </a:t>
            </a:r>
            <a:r>
              <a:rPr lang="ru-RU" b="1" dirty="0">
                <a:solidFill>
                  <a:srgbClr val="FFC000"/>
                </a:solidFill>
              </a:rPr>
              <a:t>2013г.</a:t>
            </a:r>
          </a:p>
        </p:txBody>
      </p:sp>
    </p:spTree>
    <p:extLst>
      <p:ext uri="{BB962C8B-B14F-4D97-AF65-F5344CB8AC3E}">
        <p14:creationId xmlns:p14="http://schemas.microsoft.com/office/powerpoint/2010/main" val="340688967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192.168.1.10\Arhiv\ЖЕНЯ\Цветные ВСЕ\607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64704"/>
            <a:ext cx="7776864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78496" y="6021288"/>
            <a:ext cx="62429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C000"/>
                </a:solidFill>
              </a:rPr>
              <a:t>Танцевальный коллектив «</a:t>
            </a:r>
            <a:r>
              <a:rPr lang="en-US" b="1" dirty="0" smtClean="0">
                <a:solidFill>
                  <a:srgbClr val="FFC000"/>
                </a:solidFill>
              </a:rPr>
              <a:t>Forever</a:t>
            </a:r>
            <a:r>
              <a:rPr lang="ru-RU" b="1" dirty="0" smtClean="0">
                <a:solidFill>
                  <a:srgbClr val="FFC000"/>
                </a:solidFill>
              </a:rPr>
              <a:t>», во время выступления </a:t>
            </a:r>
          </a:p>
          <a:p>
            <a:pPr algn="ctr"/>
            <a:r>
              <a:rPr lang="ru-RU" b="1" dirty="0" smtClean="0">
                <a:solidFill>
                  <a:srgbClr val="FFC000"/>
                </a:solidFill>
              </a:rPr>
              <a:t>на фестивале бардовской песни «Югорское небо», 2013г.</a:t>
            </a:r>
            <a:endParaRPr lang="ru-RU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30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ByatikovaEA\Desktop\ФОТО  90 ЛЕТ В МИРЕ И СОГЛАСИИ\украинская культур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67" y="188640"/>
            <a:ext cx="7776336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56717" y="6135687"/>
            <a:ext cx="68478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C000"/>
                </a:solidFill>
                <a:latin typeface="Times New Roman"/>
              </a:rPr>
              <a:t>Участники праздничного мероприятия на конкурсе-фестивале </a:t>
            </a:r>
          </a:p>
          <a:p>
            <a:pPr algn="ctr"/>
            <a:r>
              <a:rPr lang="ru-RU" b="1" dirty="0" smtClean="0">
                <a:solidFill>
                  <a:srgbClr val="FFC000"/>
                </a:solidFill>
                <a:latin typeface="Times New Roman"/>
              </a:rPr>
              <a:t>национальных </a:t>
            </a:r>
            <a:r>
              <a:rPr lang="ru-RU" b="1" dirty="0">
                <a:solidFill>
                  <a:srgbClr val="FFC000"/>
                </a:solidFill>
                <a:latin typeface="Times New Roman"/>
              </a:rPr>
              <a:t>культур «Моя Югра, моя Россия»</a:t>
            </a:r>
            <a:endParaRPr lang="ru-RU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28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ByatikovaEA\Desktop\ФОТО  90 ЛЕТ В МИРЕ И СОГЛАСИИ\461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32656"/>
            <a:ext cx="3618712" cy="554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5696" y="6021288"/>
            <a:ext cx="63367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FFC000"/>
                </a:solidFill>
              </a:rPr>
              <a:t>Демонстрация на празднике «Солидарности трудящихся»,</a:t>
            </a:r>
          </a:p>
          <a:p>
            <a:pPr lvl="0" algn="ctr"/>
            <a:r>
              <a:rPr lang="ru-RU" b="1" dirty="0">
                <a:solidFill>
                  <a:srgbClr val="FFC000"/>
                </a:solidFill>
              </a:rPr>
              <a:t>2000 г.</a:t>
            </a:r>
          </a:p>
        </p:txBody>
      </p:sp>
    </p:spTree>
    <p:extLst>
      <p:ext uri="{BB962C8B-B14F-4D97-AF65-F5344CB8AC3E}">
        <p14:creationId xmlns:p14="http://schemas.microsoft.com/office/powerpoint/2010/main" val="187679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192.168.1.10\Arhiv\ЖЕНЯ\Цветные ВСЕ\5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2" y="175644"/>
            <a:ext cx="4968552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16016" y="1396594"/>
            <a:ext cx="458971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C000"/>
                </a:solidFill>
              </a:rPr>
              <a:t>Выступление народного хора «Зори </a:t>
            </a:r>
            <a:r>
              <a:rPr lang="ru-RU" sz="1600" b="1" dirty="0" err="1" smtClean="0">
                <a:solidFill>
                  <a:srgbClr val="FFC000"/>
                </a:solidFill>
              </a:rPr>
              <a:t>Пыть-Яха</a:t>
            </a:r>
            <a:r>
              <a:rPr lang="ru-RU" sz="1600" b="1" dirty="0" smtClean="0">
                <a:solidFill>
                  <a:srgbClr val="FFC000"/>
                </a:solidFill>
              </a:rPr>
              <a:t>». </a:t>
            </a:r>
          </a:p>
          <a:p>
            <a:pPr algn="ctr"/>
            <a:r>
              <a:rPr lang="ru-RU" sz="1600" b="1" dirty="0" smtClean="0">
                <a:solidFill>
                  <a:srgbClr val="FFC000"/>
                </a:solidFill>
              </a:rPr>
              <a:t>В центре </a:t>
            </a:r>
            <a:r>
              <a:rPr lang="ru-RU" sz="1600" b="1" dirty="0">
                <a:solidFill>
                  <a:srgbClr val="FFC000"/>
                </a:solidFill>
              </a:rPr>
              <a:t>А.И</a:t>
            </a:r>
            <a:r>
              <a:rPr lang="ru-RU" sz="1600" b="1" dirty="0" smtClean="0">
                <a:solidFill>
                  <a:srgbClr val="FFC000"/>
                </a:solidFill>
              </a:rPr>
              <a:t>. </a:t>
            </a:r>
            <a:r>
              <a:rPr lang="ru-RU" sz="1600" b="1" dirty="0" err="1" smtClean="0">
                <a:solidFill>
                  <a:srgbClr val="FFC000"/>
                </a:solidFill>
              </a:rPr>
              <a:t>Горьковой</a:t>
            </a:r>
            <a:r>
              <a:rPr lang="ru-RU" sz="1600" b="1" dirty="0" smtClean="0">
                <a:solidFill>
                  <a:srgbClr val="FFC000"/>
                </a:solidFill>
              </a:rPr>
              <a:t> - </a:t>
            </a:r>
          </a:p>
          <a:p>
            <a:pPr algn="ctr"/>
            <a:r>
              <a:rPr lang="ru-RU" sz="1600" b="1" dirty="0" smtClean="0">
                <a:solidFill>
                  <a:srgbClr val="FFC000"/>
                </a:solidFill>
              </a:rPr>
              <a:t>солист хора, 2009г</a:t>
            </a:r>
            <a:r>
              <a:rPr lang="ru-RU" b="1" dirty="0" smtClean="0">
                <a:solidFill>
                  <a:srgbClr val="FFC000"/>
                </a:solidFill>
              </a:rPr>
              <a:t>.</a:t>
            </a:r>
            <a:endParaRPr lang="ru-RU" b="1" dirty="0">
              <a:solidFill>
                <a:srgbClr val="FFC000"/>
              </a:solidFill>
            </a:endParaRPr>
          </a:p>
        </p:txBody>
      </p:sp>
      <p:pic>
        <p:nvPicPr>
          <p:cNvPr id="4" name="Picture 2" descr="\\192.168.1.10\Arhiv\ЖЕНЯ\Цветные ВСЕ\5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477179"/>
            <a:ext cx="5004048" cy="333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472514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FFC000"/>
                </a:solidFill>
              </a:rPr>
              <a:t>Выступление ансамбля народных инструментов детской школы искусств, 2009г</a:t>
            </a:r>
            <a:r>
              <a:rPr lang="ru-RU" dirty="0">
                <a:solidFill>
                  <a:srgbClr val="FFC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4184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ByatikovaEA\Desktop\ФОТО  90 ЛЕТ В МИРЕ И СОГЛАСИИ\46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7319"/>
            <a:ext cx="8503661" cy="579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92111" y="6210624"/>
            <a:ext cx="75664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C000"/>
                </a:solidFill>
              </a:rPr>
              <a:t>Выступление фольклорного народного ансамбля «Поющая сказочница»</a:t>
            </a:r>
          </a:p>
          <a:p>
            <a:pPr algn="ctr"/>
            <a:r>
              <a:rPr lang="ru-RU" b="1" dirty="0" smtClean="0">
                <a:solidFill>
                  <a:srgbClr val="FFC000"/>
                </a:solidFill>
              </a:rPr>
              <a:t> на празднике «Вороний день», 1997г.</a:t>
            </a:r>
            <a:endParaRPr lang="ru-RU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61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192.168.1.10\Arhiv\ЖЕНЯ\Цветные ВСЕ\162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1206"/>
            <a:ext cx="3240360" cy="5083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5445224"/>
            <a:ext cx="442140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C000"/>
                </a:solidFill>
              </a:rPr>
              <a:t>Православный храм</a:t>
            </a:r>
          </a:p>
          <a:p>
            <a:pPr algn="ctr"/>
            <a:r>
              <a:rPr lang="ru-RU" sz="1400" b="1" dirty="0" smtClean="0">
                <a:solidFill>
                  <a:srgbClr val="FFC000"/>
                </a:solidFill>
              </a:rPr>
              <a:t> в честь иконы Божией Матери «Нечаянная радость»,</a:t>
            </a:r>
          </a:p>
          <a:p>
            <a:pPr algn="ctr"/>
            <a:r>
              <a:rPr lang="ru-RU" sz="1400" b="1" dirty="0" smtClean="0">
                <a:solidFill>
                  <a:srgbClr val="FFC000"/>
                </a:solidFill>
              </a:rPr>
              <a:t> 2001г.</a:t>
            </a:r>
            <a:endParaRPr lang="ru-RU" sz="1400" b="1" dirty="0">
              <a:solidFill>
                <a:srgbClr val="FFC000"/>
              </a:solidFill>
            </a:endParaRPr>
          </a:p>
        </p:txBody>
      </p:sp>
      <p:pic>
        <p:nvPicPr>
          <p:cNvPr id="3" name="Picture 2" descr="C:\Users\ByatikovaEA\Desktop\ФОТО  90 ЛЕТ В МИРЕ И СОГЛАСИИ\590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301206"/>
            <a:ext cx="3768933" cy="502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20072" y="5517232"/>
            <a:ext cx="26452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C000"/>
                </a:solidFill>
              </a:rPr>
              <a:t>Часовня Николая Чудотворца, </a:t>
            </a:r>
          </a:p>
          <a:p>
            <a:pPr algn="ctr"/>
            <a:r>
              <a:rPr lang="ru-RU" sz="1400" b="1" dirty="0" smtClean="0">
                <a:solidFill>
                  <a:srgbClr val="FFC000"/>
                </a:solidFill>
              </a:rPr>
              <a:t>2010г</a:t>
            </a:r>
            <a:r>
              <a:rPr lang="ru-RU" dirty="0" smtClean="0">
                <a:solidFill>
                  <a:srgbClr val="FFC000"/>
                </a:solidFill>
              </a:rPr>
              <a:t>.</a:t>
            </a:r>
            <a:endParaRPr lang="ru-RU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81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ByatikovaEA\Desktop\ФОТО  90 ЛЕТ В МИРЕ И СОГЛАСИИ\155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" y="476672"/>
            <a:ext cx="7635240" cy="529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99525" y="5771048"/>
            <a:ext cx="73436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C000"/>
                </a:solidFill>
              </a:rPr>
              <a:t>Коллектив </a:t>
            </a:r>
            <a:r>
              <a:rPr lang="ru-RU" b="1" dirty="0" err="1" smtClean="0">
                <a:solidFill>
                  <a:srgbClr val="FFC000"/>
                </a:solidFill>
              </a:rPr>
              <a:t>ОРСа</a:t>
            </a:r>
            <a:r>
              <a:rPr lang="ru-RU" b="1" dirty="0" smtClean="0">
                <a:solidFill>
                  <a:srgbClr val="FFC000"/>
                </a:solidFill>
              </a:rPr>
              <a:t> </a:t>
            </a:r>
            <a:r>
              <a:rPr lang="ru-RU" b="1" dirty="0" err="1" smtClean="0">
                <a:solidFill>
                  <a:srgbClr val="FFC000"/>
                </a:solidFill>
              </a:rPr>
              <a:t>Балыкского</a:t>
            </a:r>
            <a:r>
              <a:rPr lang="ru-RU" b="1" dirty="0" smtClean="0">
                <a:solidFill>
                  <a:srgbClr val="FFC000"/>
                </a:solidFill>
              </a:rPr>
              <a:t> леспромхоза на праздновании 7 ноября, </a:t>
            </a:r>
          </a:p>
          <a:p>
            <a:pPr algn="ctr"/>
            <a:r>
              <a:rPr lang="ru-RU" b="1" dirty="0" smtClean="0">
                <a:solidFill>
                  <a:srgbClr val="FFC000"/>
                </a:solidFill>
              </a:rPr>
              <a:t>1986г.</a:t>
            </a:r>
          </a:p>
        </p:txBody>
      </p:sp>
    </p:spTree>
    <p:extLst>
      <p:ext uri="{BB962C8B-B14F-4D97-AF65-F5344CB8AC3E}">
        <p14:creationId xmlns:p14="http://schemas.microsoft.com/office/powerpoint/2010/main" val="116770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192.168.1.10\Arhiv\ЖЕНЯ\Цветные ВСЕ\358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97" y="404664"/>
            <a:ext cx="7852804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59557" y="5661248"/>
            <a:ext cx="54377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C000"/>
                </a:solidFill>
              </a:rPr>
              <a:t>Выступление фольклорного ансамбля «</a:t>
            </a:r>
            <a:r>
              <a:rPr lang="ru-RU" b="1" dirty="0" err="1" smtClean="0">
                <a:solidFill>
                  <a:srgbClr val="FFC000"/>
                </a:solidFill>
              </a:rPr>
              <a:t>Чеботуха</a:t>
            </a:r>
            <a:r>
              <a:rPr lang="ru-RU" b="1" dirty="0" smtClean="0">
                <a:solidFill>
                  <a:srgbClr val="FFC000"/>
                </a:solidFill>
              </a:rPr>
              <a:t>», </a:t>
            </a:r>
          </a:p>
          <a:p>
            <a:pPr algn="ctr"/>
            <a:r>
              <a:rPr lang="ru-RU" b="1" dirty="0" smtClean="0">
                <a:solidFill>
                  <a:srgbClr val="FFC000"/>
                </a:solidFill>
              </a:rPr>
              <a:t>2000г.</a:t>
            </a:r>
            <a:endParaRPr lang="ru-RU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30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ByatikovaEA\Desktop\ФОТО  90 ЛЕТ В МИРЕ И СОГЛАСИИ\605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269" y="404664"/>
            <a:ext cx="7022864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24407" y="5517232"/>
            <a:ext cx="63591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C000"/>
                </a:solidFill>
              </a:rPr>
              <a:t>Участники открытия спортивно-игровой площадки в 1 </a:t>
            </a:r>
            <a:r>
              <a:rPr lang="ru-RU" b="1" dirty="0" err="1" smtClean="0">
                <a:solidFill>
                  <a:srgbClr val="FFC000"/>
                </a:solidFill>
              </a:rPr>
              <a:t>мкр</a:t>
            </a:r>
            <a:r>
              <a:rPr lang="ru-RU" b="1" dirty="0" smtClean="0">
                <a:solidFill>
                  <a:srgbClr val="FFC000"/>
                </a:solidFill>
              </a:rPr>
              <a:t>. , </a:t>
            </a:r>
          </a:p>
          <a:p>
            <a:pPr algn="ctr"/>
            <a:r>
              <a:rPr lang="ru-RU" b="1" dirty="0" smtClean="0">
                <a:solidFill>
                  <a:srgbClr val="FFC000"/>
                </a:solidFill>
              </a:rPr>
              <a:t>2013г.</a:t>
            </a:r>
            <a:endParaRPr lang="ru-RU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927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192.168.1.10\Arhiv\ЖЕНЯ\Цветные ВСЕ\5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8244408" cy="549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19672" y="6237312"/>
            <a:ext cx="6184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C000"/>
                </a:solidFill>
              </a:rPr>
              <a:t>Выступление хореографического ансамбля «Ритм», 2008г.</a:t>
            </a:r>
            <a:endParaRPr lang="ru-RU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496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ByatikovaEA\Desktop\ФОТО  90 ЛЕТ В МИРЕ И СОГЛАСИИ\202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026" y="337961"/>
            <a:ext cx="7344816" cy="5280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23728" y="5949280"/>
            <a:ext cx="5703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C000"/>
                </a:solidFill>
              </a:rPr>
              <a:t>Работники цеха добычи нефти и газа № 2 НГДУ «МН», </a:t>
            </a:r>
          </a:p>
          <a:p>
            <a:pPr algn="ctr"/>
            <a:r>
              <a:rPr lang="ru-RU" b="1" dirty="0" smtClean="0">
                <a:solidFill>
                  <a:srgbClr val="FFC000"/>
                </a:solidFill>
              </a:rPr>
              <a:t>1995г.</a:t>
            </a:r>
            <a:endParaRPr lang="ru-RU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38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192.168.1.10\Arhiv\ЖЕНЯ\Цветные ВСЕ\625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66" y="620688"/>
            <a:ext cx="8319609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4541" y="5949280"/>
            <a:ext cx="80361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C000"/>
                </a:solidFill>
              </a:rPr>
              <a:t>Выступление народного самодеятельного коллектива хор «Зори </a:t>
            </a:r>
            <a:r>
              <a:rPr lang="ru-RU" b="1" dirty="0" err="1" smtClean="0">
                <a:solidFill>
                  <a:srgbClr val="FFC000"/>
                </a:solidFill>
              </a:rPr>
              <a:t>Пыть-Яха</a:t>
            </a:r>
            <a:r>
              <a:rPr lang="ru-RU" b="1" dirty="0" smtClean="0">
                <a:solidFill>
                  <a:srgbClr val="FFC000"/>
                </a:solidFill>
              </a:rPr>
              <a:t>», </a:t>
            </a:r>
          </a:p>
          <a:p>
            <a:pPr algn="ctr"/>
            <a:r>
              <a:rPr lang="ru-RU" b="1" dirty="0" smtClean="0">
                <a:solidFill>
                  <a:srgbClr val="FFC000"/>
                </a:solidFill>
              </a:rPr>
              <a:t> 2014г.</a:t>
            </a:r>
            <a:endParaRPr lang="ru-RU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01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ByatikovaEA\Desktop\ФОТО  90 ЛЕТ В МИРЕ И СОГЛАСИИ\6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440752" cy="562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6073659"/>
            <a:ext cx="75440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C000"/>
                </a:solidFill>
              </a:rPr>
              <a:t>Г.Н. </a:t>
            </a:r>
            <a:r>
              <a:rPr lang="ru-RU" sz="1400" b="1" dirty="0" err="1" smtClean="0">
                <a:solidFill>
                  <a:srgbClr val="FFC000"/>
                </a:solidFill>
              </a:rPr>
              <a:t>Пилипчук</a:t>
            </a:r>
            <a:r>
              <a:rPr lang="ru-RU" sz="1400" b="1" dirty="0" smtClean="0">
                <a:solidFill>
                  <a:srgbClr val="FFC000"/>
                </a:solidFill>
              </a:rPr>
              <a:t> – трехкратный чемпион Европы, тренер по дзюдо со своими воспитанниками,</a:t>
            </a:r>
          </a:p>
          <a:p>
            <a:pPr algn="ctr"/>
            <a:r>
              <a:rPr lang="ru-RU" sz="1400" b="1" dirty="0" smtClean="0">
                <a:solidFill>
                  <a:srgbClr val="FFC000"/>
                </a:solidFill>
              </a:rPr>
              <a:t> во время праздничного шествия в день города, 2012г.</a:t>
            </a:r>
            <a:endParaRPr lang="ru-RU" sz="1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72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ByatikovaEA\Desktop\ФОТО  90 ЛЕТ В МИРЕ И СОГЛАСИИ\2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76672"/>
            <a:ext cx="7240860" cy="444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35696" y="5233754"/>
            <a:ext cx="59189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C000"/>
                </a:solidFill>
              </a:rPr>
              <a:t>Трудовой коллектив Управления транспортировки газа </a:t>
            </a:r>
          </a:p>
          <a:p>
            <a:pPr algn="ctr"/>
            <a:r>
              <a:rPr lang="ru-RU" b="1" dirty="0" smtClean="0">
                <a:solidFill>
                  <a:srgbClr val="FFC000"/>
                </a:solidFill>
              </a:rPr>
              <a:t>на праздновании Дня Великой Октябрьской </a:t>
            </a:r>
          </a:p>
          <a:p>
            <a:pPr algn="ctr"/>
            <a:r>
              <a:rPr lang="ru-RU" b="1" dirty="0" smtClean="0">
                <a:solidFill>
                  <a:srgbClr val="FFC000"/>
                </a:solidFill>
              </a:rPr>
              <a:t>Социалистической революции, 1988г.</a:t>
            </a:r>
            <a:endParaRPr lang="ru-RU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5847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\\192.168.1.10\Arhiv\ЖЕНЯ\Цветные ВСЕ\7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7920372" cy="528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70252" y="6093296"/>
            <a:ext cx="74029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C000"/>
                </a:solidFill>
              </a:rPr>
              <a:t>Выступление народного хора «Ветеран» на празднично мероприятии, </a:t>
            </a:r>
          </a:p>
          <a:p>
            <a:pPr algn="ctr"/>
            <a:r>
              <a:rPr lang="ru-RU" b="1" dirty="0" smtClean="0">
                <a:solidFill>
                  <a:srgbClr val="FFC000"/>
                </a:solidFill>
              </a:rPr>
              <a:t>Посвященном Дню России на городской площади, 2017г.</a:t>
            </a:r>
            <a:endParaRPr lang="ru-RU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12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Мечети Хант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88640"/>
            <a:ext cx="4194263" cy="611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06491" y="6381328"/>
            <a:ext cx="2962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C000"/>
                </a:solidFill>
              </a:rPr>
              <a:t>Мечеть, г. Ханты-Мансийск</a:t>
            </a:r>
            <a:endParaRPr lang="ru-RU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95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\\192.168.1.10\Arhiv\ЖЕНЯ\Цветные ВСЕ\6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94" y="476672"/>
            <a:ext cx="7812360" cy="520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6283" y="5986154"/>
            <a:ext cx="9001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C000"/>
                </a:solidFill>
              </a:rPr>
              <a:t>Епископ Ханты-Мансийский и </a:t>
            </a:r>
            <a:r>
              <a:rPr lang="ru-RU" b="1" dirty="0" err="1" smtClean="0">
                <a:solidFill>
                  <a:srgbClr val="FFC000"/>
                </a:solidFill>
              </a:rPr>
              <a:t>Сургутский</a:t>
            </a:r>
            <a:r>
              <a:rPr lang="ru-RU" b="1" dirty="0" smtClean="0">
                <a:solidFill>
                  <a:srgbClr val="FFC000"/>
                </a:solidFill>
              </a:rPr>
              <a:t> Павел, во время раздачи благодатного огня </a:t>
            </a:r>
          </a:p>
          <a:p>
            <a:pPr algn="ctr"/>
            <a:r>
              <a:rPr lang="ru-RU" b="1" dirty="0" smtClean="0">
                <a:solidFill>
                  <a:srgbClr val="FFC000"/>
                </a:solidFill>
              </a:rPr>
              <a:t>в храме в честь иконы Божией Матери «Нечаянная радость», 2012г.</a:t>
            </a:r>
            <a:endParaRPr lang="ru-RU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05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ByatikovaEA\Desktop\ФОТО  90 ЛЕТ В МИРЕ И СОГЛАСИИ\188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2357"/>
            <a:ext cx="8543115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95344" y="6300028"/>
            <a:ext cx="8482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smtClean="0">
                <a:solidFill>
                  <a:srgbClr val="FFC000"/>
                </a:solidFill>
              </a:rPr>
              <a:t>Имам - </a:t>
            </a:r>
            <a:r>
              <a:rPr lang="ru-RU" b="1" dirty="0" err="1" smtClean="0">
                <a:solidFill>
                  <a:srgbClr val="FFC000"/>
                </a:solidFill>
              </a:rPr>
              <a:t>хатыб</a:t>
            </a:r>
            <a:r>
              <a:rPr lang="ru-RU" b="1" dirty="0" smtClean="0">
                <a:solidFill>
                  <a:srgbClr val="FFC000"/>
                </a:solidFill>
              </a:rPr>
              <a:t> </a:t>
            </a:r>
            <a:r>
              <a:rPr lang="ru-RU" b="1" dirty="0">
                <a:solidFill>
                  <a:srgbClr val="FFC000"/>
                </a:solidFill>
              </a:rPr>
              <a:t>Магомед-Гаджи Хазрат Гаджиев </a:t>
            </a:r>
            <a:r>
              <a:rPr lang="ru-RU" b="1" dirty="0" smtClean="0">
                <a:solidFill>
                  <a:srgbClr val="FFC000"/>
                </a:solidFill>
              </a:rPr>
              <a:t>на празднике Ураза Байрам, 2003г.</a:t>
            </a:r>
            <a:endParaRPr lang="ru-RU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66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\\192.168.1.10\Arhiv\ЖЕНЯ\Цветные ВСЕ\6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6632"/>
            <a:ext cx="720080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3513" y="5805264"/>
            <a:ext cx="89242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C000"/>
                </a:solidFill>
              </a:rPr>
              <a:t>Визит турецкого имама в администрацию города </a:t>
            </a:r>
            <a:r>
              <a:rPr lang="ru-RU" b="1" dirty="0" err="1" smtClean="0">
                <a:solidFill>
                  <a:srgbClr val="FFC000"/>
                </a:solidFill>
              </a:rPr>
              <a:t>Пыть-Яха</a:t>
            </a:r>
            <a:r>
              <a:rPr lang="ru-RU" b="1" dirty="0" smtClean="0">
                <a:solidFill>
                  <a:srgbClr val="FFC000"/>
                </a:solidFill>
              </a:rPr>
              <a:t>. </a:t>
            </a:r>
          </a:p>
          <a:p>
            <a:pPr algn="ctr"/>
            <a:r>
              <a:rPr lang="ru-RU" b="1" dirty="0" smtClean="0">
                <a:solidFill>
                  <a:srgbClr val="FFC000"/>
                </a:solidFill>
              </a:rPr>
              <a:t>Тарасова Инна Петровна (в центре) глава города,</a:t>
            </a:r>
          </a:p>
          <a:p>
            <a:pPr algn="ctr"/>
            <a:r>
              <a:rPr lang="ru-RU" b="1" dirty="0" smtClean="0">
                <a:solidFill>
                  <a:srgbClr val="FFC000"/>
                </a:solidFill>
              </a:rPr>
              <a:t>Магомед-Гаджи Хазрат Гаджиев (справа) имам-</a:t>
            </a:r>
            <a:r>
              <a:rPr lang="ru-RU" b="1" dirty="0" err="1" smtClean="0">
                <a:solidFill>
                  <a:srgbClr val="FFC000"/>
                </a:solidFill>
              </a:rPr>
              <a:t>хатыб</a:t>
            </a:r>
            <a:r>
              <a:rPr lang="ru-RU" b="1" dirty="0" smtClean="0">
                <a:solidFill>
                  <a:srgbClr val="FFC000"/>
                </a:solidFill>
              </a:rPr>
              <a:t>, депутат городской Думы, 2011г.</a:t>
            </a:r>
            <a:endParaRPr lang="ru-RU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00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undefined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4284476" cy="388843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023066" y="4869160"/>
            <a:ext cx="524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C000"/>
                </a:solidFill>
              </a:rPr>
              <a:t>Медресе. Учащиеся мечети «</a:t>
            </a:r>
            <a:r>
              <a:rPr lang="ru-RU" b="1" dirty="0" err="1" smtClean="0">
                <a:solidFill>
                  <a:srgbClr val="FFC000"/>
                </a:solidFill>
              </a:rPr>
              <a:t>Махалля</a:t>
            </a:r>
            <a:r>
              <a:rPr lang="ru-RU" b="1" dirty="0" smtClean="0">
                <a:solidFill>
                  <a:srgbClr val="FFC000"/>
                </a:solidFill>
              </a:rPr>
              <a:t>», </a:t>
            </a:r>
            <a:r>
              <a:rPr lang="ru-RU" b="1" dirty="0" err="1" smtClean="0">
                <a:solidFill>
                  <a:srgbClr val="FFC000"/>
                </a:solidFill>
              </a:rPr>
              <a:t>г.Пыть-Ях</a:t>
            </a:r>
            <a:endParaRPr lang="ru-RU" b="1" dirty="0">
              <a:solidFill>
                <a:srgbClr val="FFC000"/>
              </a:solidFill>
            </a:endParaRPr>
          </a:p>
        </p:txBody>
      </p:sp>
      <p:pic>
        <p:nvPicPr>
          <p:cNvPr id="4" name="Рисунок 3" descr="undefined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0648"/>
            <a:ext cx="4176464" cy="39604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145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undefined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64704"/>
            <a:ext cx="7632848" cy="532859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483768" y="6381328"/>
            <a:ext cx="4528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C000"/>
                </a:solidFill>
              </a:rPr>
              <a:t>Прихожане  Мечети «</a:t>
            </a:r>
            <a:r>
              <a:rPr lang="ru-RU" b="1" dirty="0" err="1" smtClean="0">
                <a:solidFill>
                  <a:srgbClr val="FFC000"/>
                </a:solidFill>
              </a:rPr>
              <a:t>Махалля</a:t>
            </a:r>
            <a:r>
              <a:rPr lang="ru-RU" b="1" dirty="0" smtClean="0">
                <a:solidFill>
                  <a:srgbClr val="FFC000"/>
                </a:solidFill>
              </a:rPr>
              <a:t>», г. </a:t>
            </a:r>
            <a:r>
              <a:rPr lang="ru-RU" b="1" dirty="0" err="1" smtClean="0">
                <a:solidFill>
                  <a:srgbClr val="FFC000"/>
                </a:solidFill>
              </a:rPr>
              <a:t>Пыть-Ях</a:t>
            </a:r>
            <a:endParaRPr lang="ru-RU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0148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ByatikovaEA\Desktop\ФОТО  90 ЛЕТ В МИРЕ И СОГЛАСИИ\116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7599363" cy="539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35382" y="5949280"/>
            <a:ext cx="30588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C000"/>
                </a:solidFill>
              </a:rPr>
              <a:t>Конкурс рисунков на стене, </a:t>
            </a:r>
          </a:p>
          <a:p>
            <a:pPr algn="ctr"/>
            <a:r>
              <a:rPr lang="ru-RU" b="1" dirty="0" smtClean="0">
                <a:solidFill>
                  <a:srgbClr val="FFC000"/>
                </a:solidFill>
              </a:rPr>
              <a:t>2000г.</a:t>
            </a:r>
            <a:endParaRPr lang="ru-RU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237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Югре – 88 лет: история одного регио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597044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97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Моя Югра - моя планета | ВКонтакт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4104456" cy="5807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3688" y="188640"/>
            <a:ext cx="60083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СПАСИБО ЗА ВНИМАНИЕ!</a:t>
            </a:r>
            <a:endParaRPr lang="ru-RU" sz="40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94667" y="4293096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Презентация подготовлена </a:t>
            </a:r>
          </a:p>
          <a:p>
            <a:pPr algn="ctr"/>
            <a:r>
              <a:rPr lang="ru-RU" sz="2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отделом по делам архивов </a:t>
            </a:r>
          </a:p>
          <a:p>
            <a:pPr algn="ctr"/>
            <a:r>
              <a:rPr lang="ru-RU" sz="2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администрации г. </a:t>
            </a:r>
            <a:r>
              <a:rPr lang="ru-RU" sz="2800" b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Пыть-Ях</a:t>
            </a:r>
            <a:r>
              <a:rPr lang="ru-RU" sz="2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, 2020г</a:t>
            </a:r>
          </a:p>
        </p:txBody>
      </p:sp>
    </p:spTree>
    <p:extLst>
      <p:ext uri="{BB962C8B-B14F-4D97-AF65-F5344CB8AC3E}">
        <p14:creationId xmlns:p14="http://schemas.microsoft.com/office/powerpoint/2010/main" val="283387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\\192.168.1.10\Arhiv\ЖЕНЯ\Цветные ВСЕ\7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244408" cy="549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6849" y="5950383"/>
            <a:ext cx="91262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C000"/>
                </a:solidFill>
              </a:rPr>
              <a:t>Артемий Зеленин (справа) – настоятель храма в честь иконы Божией Матери</a:t>
            </a:r>
          </a:p>
          <a:p>
            <a:pPr algn="ctr"/>
            <a:r>
              <a:rPr lang="ru-RU" b="1" dirty="0" smtClean="0">
                <a:solidFill>
                  <a:srgbClr val="FFC000"/>
                </a:solidFill>
              </a:rPr>
              <a:t> «Нечаянная радость», во время подготовки освящения воды в Крещенский сочельник </a:t>
            </a:r>
          </a:p>
          <a:p>
            <a:pPr algn="ctr"/>
            <a:r>
              <a:rPr lang="ru-RU" b="1" dirty="0" smtClean="0">
                <a:solidFill>
                  <a:srgbClr val="FFC000"/>
                </a:solidFill>
              </a:rPr>
              <a:t>на городском карьере </a:t>
            </a:r>
            <a:r>
              <a:rPr lang="ru-RU" b="1" dirty="0" err="1" smtClean="0">
                <a:solidFill>
                  <a:srgbClr val="FFC000"/>
                </a:solidFill>
              </a:rPr>
              <a:t>г.Пыть-Яха</a:t>
            </a:r>
            <a:r>
              <a:rPr lang="ru-RU" b="1" dirty="0" smtClean="0">
                <a:solidFill>
                  <a:srgbClr val="FFC000"/>
                </a:solidFill>
              </a:rPr>
              <a:t>, 2015г.</a:t>
            </a:r>
            <a:endParaRPr lang="ru-RU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2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\\192.168.1.10\Arhiv\ЖЕНЯ\Цветные ВСЕ\681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4664"/>
            <a:ext cx="7164288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22645" y="5777880"/>
            <a:ext cx="79047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err="1" smtClean="0">
                <a:solidFill>
                  <a:srgbClr val="FFC000"/>
                </a:solidFill>
              </a:rPr>
              <a:t>Балковая</a:t>
            </a:r>
            <a:r>
              <a:rPr lang="ru-RU" b="1" dirty="0" smtClean="0">
                <a:solidFill>
                  <a:srgbClr val="FFC000"/>
                </a:solidFill>
              </a:rPr>
              <a:t> Анастасия (справа) и Казачек София, участницы Академического </a:t>
            </a:r>
          </a:p>
          <a:p>
            <a:pPr algn="ctr"/>
            <a:r>
              <a:rPr lang="ru-RU" b="1" dirty="0" smtClean="0">
                <a:solidFill>
                  <a:srgbClr val="FFC000"/>
                </a:solidFill>
              </a:rPr>
              <a:t>хореографического танцевального коллектива «Калейдоскоп»,</a:t>
            </a:r>
          </a:p>
          <a:p>
            <a:pPr algn="ctr"/>
            <a:r>
              <a:rPr lang="ru-RU" b="1" dirty="0" smtClean="0">
                <a:solidFill>
                  <a:srgbClr val="FFC000"/>
                </a:solidFill>
              </a:rPr>
              <a:t>во время празднования Дня славянской письменности и культуры, 2005г.</a:t>
            </a:r>
            <a:endParaRPr lang="ru-RU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54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ByatikovaEA\Desktop\ФОТО  90 ЛЕТ В МИРЕ И СОГЛАСИИ\5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324" y="404664"/>
            <a:ext cx="7423405" cy="556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420" y="5957300"/>
            <a:ext cx="8965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C000"/>
                </a:solidFill>
              </a:rPr>
              <a:t>Празднование «Вороньего дня» на территории муниципального учреждения культуры  «Краеведческий </a:t>
            </a:r>
            <a:r>
              <a:rPr lang="ru-RU" b="1" dirty="0" err="1" smtClean="0">
                <a:solidFill>
                  <a:srgbClr val="FFC000"/>
                </a:solidFill>
              </a:rPr>
              <a:t>экомузей</a:t>
            </a:r>
            <a:r>
              <a:rPr lang="ru-RU" b="1" dirty="0" smtClean="0">
                <a:solidFill>
                  <a:srgbClr val="FFC000"/>
                </a:solidFill>
              </a:rPr>
              <a:t>», 2009г.</a:t>
            </a:r>
            <a:endParaRPr lang="ru-RU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16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ByatikovaEA\Desktop\ФОТО  90 ЛЕТ В МИРЕ И СОГЛАСИИ\2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04664"/>
            <a:ext cx="3744415" cy="531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36523" y="6004241"/>
            <a:ext cx="43508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C000"/>
                </a:solidFill>
              </a:rPr>
              <a:t>Бабушка З.Л. </a:t>
            </a:r>
            <a:r>
              <a:rPr lang="ru-RU" b="1" dirty="0" err="1" smtClean="0">
                <a:solidFill>
                  <a:srgbClr val="FFC000"/>
                </a:solidFill>
              </a:rPr>
              <a:t>Жавко</a:t>
            </a:r>
            <a:r>
              <a:rPr lang="ru-RU" b="1" dirty="0" smtClean="0">
                <a:solidFill>
                  <a:srgbClr val="FFC000"/>
                </a:solidFill>
              </a:rPr>
              <a:t>, Варвара Ивановна, </a:t>
            </a:r>
          </a:p>
          <a:p>
            <a:pPr algn="ctr"/>
            <a:r>
              <a:rPr lang="ru-RU" b="1" dirty="0" smtClean="0">
                <a:solidFill>
                  <a:srgbClr val="FFC000"/>
                </a:solidFill>
              </a:rPr>
              <a:t>1935г.</a:t>
            </a:r>
            <a:endParaRPr lang="ru-RU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9792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ByatikovaEA\Desktop\ФОТО  90 ЛЕТ В МИРЕ И СОГЛАСИИ\2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074" y="476672"/>
            <a:ext cx="5910263" cy="498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03648" y="5908630"/>
            <a:ext cx="6704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C000"/>
                </a:solidFill>
              </a:rPr>
              <a:t>Родители З.Л. </a:t>
            </a:r>
            <a:r>
              <a:rPr lang="ru-RU" b="1" dirty="0" err="1" smtClean="0">
                <a:solidFill>
                  <a:srgbClr val="FFC000"/>
                </a:solidFill>
              </a:rPr>
              <a:t>Жавко</a:t>
            </a:r>
            <a:r>
              <a:rPr lang="ru-RU" b="1" dirty="0" smtClean="0">
                <a:solidFill>
                  <a:srgbClr val="FFC000"/>
                </a:solidFill>
              </a:rPr>
              <a:t>, представители народностей ханты, 1989г.</a:t>
            </a:r>
            <a:endParaRPr lang="ru-RU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00080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496</TotalTime>
  <Words>731</Words>
  <Application>Microsoft Office PowerPoint</Application>
  <PresentationFormat>Экран (4:3)</PresentationFormat>
  <Paragraphs>97</Paragraphs>
  <Slides>46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Волна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Евгения Бятикова</dc:creator>
  <cp:lastModifiedBy>Евгения Бятикова</cp:lastModifiedBy>
  <cp:revision>128</cp:revision>
  <dcterms:created xsi:type="dcterms:W3CDTF">2020-12-08T12:06:12Z</dcterms:created>
  <dcterms:modified xsi:type="dcterms:W3CDTF">2020-12-10T09:34:01Z</dcterms:modified>
</cp:coreProperties>
</file>