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6" r:id="rId1"/>
  </p:sldMasterIdLst>
  <p:sldIdLst>
    <p:sldId id="269" r:id="rId2"/>
    <p:sldId id="258" r:id="rId3"/>
    <p:sldId id="257" r:id="rId4"/>
    <p:sldId id="270" r:id="rId5"/>
    <p:sldId id="271" r:id="rId6"/>
    <p:sldId id="272" r:id="rId7"/>
    <p:sldId id="273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300" r:id="rId22"/>
    <p:sldId id="288" r:id="rId23"/>
    <p:sldId id="289" r:id="rId24"/>
    <p:sldId id="290" r:id="rId25"/>
    <p:sldId id="293" r:id="rId26"/>
    <p:sldId id="295" r:id="rId27"/>
    <p:sldId id="294" r:id="rId28"/>
    <p:sldId id="296" r:id="rId29"/>
    <p:sldId id="297" r:id="rId30"/>
    <p:sldId id="301" r:id="rId31"/>
    <p:sldId id="302" r:id="rId32"/>
    <p:sldId id="299" r:id="rId33"/>
  </p:sldIdLst>
  <p:sldSz cx="12190413" cy="6858000"/>
  <p:notesSz cx="6858000" cy="9144000"/>
  <p:embeddedFontLst>
    <p:embeddedFont>
      <p:font typeface="Circe Bold" pitchFamily="34" charset="-52"/>
      <p:bold r:id="rId34"/>
    </p:embeddedFont>
    <p:embeddedFont>
      <p:font typeface="Circe" pitchFamily="34" charset="-52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Circe ExtraBold" pitchFamily="34" charset="-52"/>
      <p:bold r:id="rId40"/>
    </p:embeddedFont>
  </p:embeddedFontLst>
  <p:defaultTextStyle>
    <a:defPPr>
      <a:defRPr lang="en-US"/>
    </a:defPPr>
    <a:lvl1pPr marL="0" algn="l" defTabSz="4571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4571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4571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BE1"/>
    <a:srgbClr val="EBD6C2"/>
    <a:srgbClr val="E7472C"/>
    <a:srgbClr val="CD9A67"/>
    <a:srgbClr val="5A2916"/>
    <a:srgbClr val="E1C2A2"/>
    <a:srgbClr val="8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3" autoAdjust="0"/>
    <p:restoredTop sz="94660"/>
  </p:normalViewPr>
  <p:slideViewPr>
    <p:cSldViewPr snapToGrid="0" snapToObjects="1" showGuides="1">
      <p:cViewPr>
        <p:scale>
          <a:sx n="66" d="100"/>
          <a:sy n="66" d="100"/>
        </p:scale>
        <p:origin x="-85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38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BAD6-4C53-4D22-8075-D7F61542C36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13DB-5D6F-49B7-9C9F-FD4CAA8E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9" y="274651"/>
            <a:ext cx="365500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51"/>
            <a:ext cx="1076819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BAD6-4C53-4D22-8075-D7F61542C36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13DB-5D6F-49B7-9C9F-FD4CAA8E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BAD6-4C53-4D22-8075-D7F61542C36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13DB-5D6F-49B7-9C9F-FD4CAA8E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691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BAD6-4C53-4D22-8075-D7F61542C36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13DB-5D6F-49B7-9C9F-FD4CAA8E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547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703" y="1600206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3" y="1600206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BAD6-4C53-4D22-8075-D7F61542C36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13DB-5D6F-49B7-9C9F-FD4CAA8E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BAD6-4C53-4D22-8075-D7F61542C36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13DB-5D6F-49B7-9C9F-FD4CAA8E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BAD6-4C53-4D22-8075-D7F61542C36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13DB-5D6F-49B7-9C9F-FD4CAA8E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BAD6-4C53-4D22-8075-D7F61542C36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13DB-5D6F-49B7-9C9F-FD4CAA8E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6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BAD6-4C53-4D22-8075-D7F61542C36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13DB-5D6F-49B7-9C9F-FD4CAA8E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BAD6-4C53-4D22-8075-D7F61542C36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13DB-5D6F-49B7-9C9F-FD4CAA8E2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6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6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6/18/2020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63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6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  <p:sldLayoutId id="2147483799" r:id="rId31"/>
    <p:sldLayoutId id="2147483800" r:id="rId32"/>
    <p:sldLayoutId id="2147483803" r:id="rId33"/>
    <p:sldLayoutId id="2147483804" r:id="rId34"/>
    <p:sldLayoutId id="2147483805" r:id="rId35"/>
    <p:sldLayoutId id="2147483806" r:id="rId36"/>
    <p:sldLayoutId id="2147483807" r:id="rId37"/>
    <p:sldLayoutId id="2147483808" r:id="rId38"/>
    <p:sldLayoutId id="2147483809" r:id="rId3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4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2.png"/><Relationship Id="rId5" Type="http://schemas.openxmlformats.org/officeDocument/2006/relationships/image" Target="../media/image11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44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.png"/><Relationship Id="rId5" Type="http://schemas.openxmlformats.org/officeDocument/2006/relationships/image" Target="../media/image45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46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3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7BA972F-B723-44A2-9C5F-444342F4CED7}"/>
              </a:ext>
            </a:extLst>
          </p:cNvPr>
          <p:cNvSpPr/>
          <p:nvPr/>
        </p:nvSpPr>
        <p:spPr>
          <a:xfrm>
            <a:off x="1073434" y="2071683"/>
            <a:ext cx="10043548" cy="228523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ru-RU" sz="4000" dirty="0" smtClean="0">
                <a:latin typeface="Circe Bold" panose="020B0602020203020203" pitchFamily="34" charset="-52"/>
              </a:rPr>
              <a:t>Меры поддержки субъектов </a:t>
            </a:r>
            <a:endParaRPr lang="en-US" sz="4000" dirty="0" smtClean="0">
              <a:latin typeface="Circe Bold" panose="020B0602020203020203" pitchFamily="34" charset="-52"/>
            </a:endParaRPr>
          </a:p>
          <a:p>
            <a:r>
              <a:rPr lang="ru-RU" sz="4000" dirty="0" smtClean="0">
                <a:latin typeface="Circe Bold" panose="020B0602020203020203" pitchFamily="34" charset="-52"/>
              </a:rPr>
              <a:t>малого и среднего предпринимательства </a:t>
            </a:r>
          </a:p>
          <a:p>
            <a:pPr>
              <a:lnSpc>
                <a:spcPct val="150000"/>
              </a:lnSpc>
            </a:pPr>
            <a:r>
              <a:rPr lang="ru-RU" sz="2500" dirty="0" smtClean="0">
                <a:solidFill>
                  <a:srgbClr val="CD9A67"/>
                </a:solidFill>
                <a:latin typeface="Circe" pitchFamily="34" charset="-52"/>
              </a:rPr>
              <a:t>в условиях ухудшения ситуации в связи с распространением </a:t>
            </a:r>
            <a:endParaRPr lang="en-US" sz="2500" dirty="0" smtClean="0">
              <a:solidFill>
                <a:srgbClr val="CD9A67"/>
              </a:solidFill>
              <a:latin typeface="Circe" pitchFamily="34" charset="-52"/>
            </a:endParaRPr>
          </a:p>
          <a:p>
            <a:r>
              <a:rPr lang="ru-RU" sz="2500" dirty="0" smtClean="0">
                <a:solidFill>
                  <a:srgbClr val="CD9A67"/>
                </a:solidFill>
                <a:latin typeface="Circe" pitchFamily="34" charset="-52"/>
              </a:rPr>
              <a:t>новой </a:t>
            </a:r>
            <a:r>
              <a:rPr lang="ru-RU" sz="2500" dirty="0" err="1" smtClean="0">
                <a:solidFill>
                  <a:srgbClr val="CD9A67"/>
                </a:solidFill>
                <a:latin typeface="Circe" pitchFamily="34" charset="-52"/>
              </a:rPr>
              <a:t>коронавирусной</a:t>
            </a:r>
            <a:r>
              <a:rPr lang="ru-RU" sz="2500" dirty="0" smtClean="0">
                <a:solidFill>
                  <a:srgbClr val="CD9A67"/>
                </a:solidFill>
                <a:latin typeface="Circe" pitchFamily="34" charset="-52"/>
              </a:rPr>
              <a:t> инфекции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73432" y="4720321"/>
            <a:ext cx="3791002" cy="872033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ru-RU" sz="5100" dirty="0" smtClean="0">
                <a:solidFill>
                  <a:srgbClr val="5A2916"/>
                </a:solidFill>
                <a:latin typeface="Circe" pitchFamily="34" charset="-52"/>
              </a:rPr>
              <a:t>2</a:t>
            </a:r>
            <a:r>
              <a:rPr lang="en-US" sz="5100" dirty="0" smtClean="0">
                <a:solidFill>
                  <a:srgbClr val="5A2916"/>
                </a:solidFill>
                <a:latin typeface="Circe" pitchFamily="34" charset="-52"/>
              </a:rPr>
              <a:t> </a:t>
            </a:r>
            <a:r>
              <a:rPr lang="ru-RU" sz="5100" dirty="0" smtClean="0">
                <a:solidFill>
                  <a:srgbClr val="5A2916"/>
                </a:solidFill>
                <a:latin typeface="Circe" pitchFamily="34" charset="-52"/>
              </a:rPr>
              <a:t>0</a:t>
            </a:r>
            <a:r>
              <a:rPr lang="en-US" sz="5100" dirty="0" smtClean="0">
                <a:solidFill>
                  <a:srgbClr val="5A2916"/>
                </a:solidFill>
                <a:latin typeface="Circe" pitchFamily="34" charset="-52"/>
              </a:rPr>
              <a:t> </a:t>
            </a:r>
            <a:r>
              <a:rPr lang="ru-RU" sz="5100" dirty="0" smtClean="0">
                <a:solidFill>
                  <a:srgbClr val="5A2916"/>
                </a:solidFill>
                <a:latin typeface="Circe" pitchFamily="34" charset="-52"/>
              </a:rPr>
              <a:t>2</a:t>
            </a:r>
            <a:r>
              <a:rPr lang="en-US" sz="5100" dirty="0" smtClean="0">
                <a:solidFill>
                  <a:srgbClr val="5A2916"/>
                </a:solidFill>
                <a:latin typeface="Circe" pitchFamily="34" charset="-52"/>
              </a:rPr>
              <a:t> </a:t>
            </a:r>
            <a:r>
              <a:rPr lang="ru-RU" sz="5100" dirty="0" smtClean="0">
                <a:solidFill>
                  <a:srgbClr val="5A2916"/>
                </a:solidFill>
                <a:latin typeface="Circe" pitchFamily="34" charset="-52"/>
              </a:rPr>
              <a:t>0</a:t>
            </a:r>
            <a:endParaRPr lang="ru-RU" sz="5100" dirty="0">
              <a:solidFill>
                <a:srgbClr val="5A2916"/>
              </a:solidFill>
              <a:latin typeface="Circe" pitchFamily="34" charset="-52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2FFF4BD-60A9-4696-9F6C-9B21D6A8456B}"/>
              </a:ext>
            </a:extLst>
          </p:cNvPr>
          <p:cNvSpPr/>
          <p:nvPr/>
        </p:nvSpPr>
        <p:spPr>
          <a:xfrm>
            <a:off x="4644353" y="5356654"/>
            <a:ext cx="1678661" cy="718457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BA92AE3-F145-4630-A088-68DEB64756FA}"/>
              </a:ext>
            </a:extLst>
          </p:cNvPr>
          <p:cNvSpPr/>
          <p:nvPr/>
        </p:nvSpPr>
        <p:spPr>
          <a:xfrm>
            <a:off x="10958515" y="4848903"/>
            <a:ext cx="1231900" cy="12319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24196C1-F797-4C4A-8DE0-ADF1C487B882}"/>
              </a:ext>
            </a:extLst>
          </p:cNvPr>
          <p:cNvSpPr/>
          <p:nvPr/>
        </p:nvSpPr>
        <p:spPr>
          <a:xfrm rot="10800000">
            <a:off x="0" y="6045200"/>
            <a:ext cx="12190410" cy="8128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A73F370-75A6-4DD4-85C0-1CCBC5845C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b="67677"/>
          <a:stretch/>
        </p:blipFill>
        <p:spPr>
          <a:xfrm>
            <a:off x="2131819" y="6045200"/>
            <a:ext cx="5029200" cy="8128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DCDACF9-7B6A-4778-83B3-E6E89B7096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67980"/>
          <a:stretch/>
        </p:blipFill>
        <p:spPr>
          <a:xfrm rot="10800000">
            <a:off x="7161215" y="6045206"/>
            <a:ext cx="5029200" cy="8127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508630" y="4720321"/>
            <a:ext cx="257175" cy="25717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2700000">
            <a:off x="3855323" y="5478687"/>
            <a:ext cx="283330" cy="28333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18900000">
            <a:off x="7858956" y="5709739"/>
            <a:ext cx="449751" cy="4497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2DA6B20-98A0-4BEF-9CC7-05D0C8568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1318137" y="5313061"/>
            <a:ext cx="257175" cy="257175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F7B4EFA-AFBA-4417-8B32-40F6E6D91394}"/>
              </a:ext>
            </a:extLst>
          </p:cNvPr>
          <p:cNvSpPr/>
          <p:nvPr/>
        </p:nvSpPr>
        <p:spPr>
          <a:xfrm>
            <a:off x="10249648" y="4140040"/>
            <a:ext cx="718457" cy="718457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BA660D1-0EDF-4D41-8E36-BBD88D0A3D9A}"/>
              </a:ext>
            </a:extLst>
          </p:cNvPr>
          <p:cNvSpPr/>
          <p:nvPr/>
        </p:nvSpPr>
        <p:spPr>
          <a:xfrm>
            <a:off x="8828091" y="4853728"/>
            <a:ext cx="1426125" cy="1191472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537331" y="5488004"/>
            <a:ext cx="257175" cy="25717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EA73F370-75A6-4DD4-85C0-1CCBC5845C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b="67677"/>
          <a:stretch/>
        </p:blipFill>
        <p:spPr>
          <a:xfrm>
            <a:off x="-2897381" y="6045200"/>
            <a:ext cx="5029200" cy="812800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1094547" y="859460"/>
            <a:ext cx="2724149" cy="783590"/>
            <a:chOff x="3159125" y="1004856"/>
            <a:chExt cx="2724150" cy="783590"/>
          </a:xfrm>
        </p:grpSpPr>
        <p:pic>
          <p:nvPicPr>
            <p:cNvPr id="49" name="Изображение 33" descr="Лого биз-01">
              <a:extLst>
                <a:ext uri="{FF2B5EF4-FFF2-40B4-BE49-F238E27FC236}">
                  <a16:creationId xmlns:a16="http://schemas.microsoft.com/office/drawing/2014/main" xmlns="" id="{506C3759-8CDB-4A51-8CD7-877516867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9125" y="1004856"/>
              <a:ext cx="1631950" cy="783590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xmlns="" id="{EFF6EA3B-74A7-49E1-B9D2-ACCCDC778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>
              <a:off x="5245101" y="1033571"/>
              <a:ext cx="638174" cy="726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450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6"/>
            <a:ext cx="592687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Льготные кредиты для бизнеса под 2%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927B380-B459-43EA-A102-8FAA631E3499}"/>
              </a:ext>
            </a:extLst>
          </p:cNvPr>
          <p:cNvSpPr/>
          <p:nvPr/>
        </p:nvSpPr>
        <p:spPr>
          <a:xfrm>
            <a:off x="655910" y="6053870"/>
            <a:ext cx="631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Постановление Правительства РФ от 16.05.2020 № 696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946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10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53BA0F3-79BB-41B8-BFC1-601A1511CFDB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1266331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11" y="1784572"/>
            <a:ext cx="640725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Главная особенность </a:t>
            </a:r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— если сохранить 90% персонала, </a:t>
            </a:r>
            <a:b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</a:br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деньги возвращать не надо. </a:t>
            </a:r>
          </a:p>
          <a:p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Важно:</a:t>
            </a:r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 если заемщик — субъект малого предпринимательства, требуемый код по ОКВЭД может быть у него как основным, так и дополнительным. </a:t>
            </a:r>
            <a:b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</a:br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Код должен быть внесен в ЕГРЮЛ/ЕГРИП по состоянию на 1 марта 2020 года.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B7473F86-6B61-450E-A090-A5F72685C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1179230"/>
            <a:ext cx="507093" cy="430887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CD1A69AE-7E3B-4175-8AF5-9F4A5823D7F0}"/>
              </a:ext>
            </a:extLst>
          </p:cNvPr>
          <p:cNvSpPr/>
          <p:nvPr/>
        </p:nvSpPr>
        <p:spPr>
          <a:xfrm>
            <a:off x="655994" y="3203328"/>
            <a:ext cx="64804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Какие требования предъявляются к заемщику: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latin typeface="Circe" panose="020B0502020203020203" pitchFamily="34" charset="-52"/>
              </a:rPr>
              <a:t>Кредит может получить как </a:t>
            </a:r>
            <a:r>
              <a:rPr lang="ru-RU" sz="1400" dirty="0" err="1" smtClean="0">
                <a:latin typeface="Circe" panose="020B0502020203020203" pitchFamily="34" charset="-52"/>
              </a:rPr>
              <a:t>юрлицо</a:t>
            </a:r>
            <a:r>
              <a:rPr lang="ru-RU" sz="1400" dirty="0" smtClean="0">
                <a:latin typeface="Circe" panose="020B0502020203020203" pitchFamily="34" charset="-52"/>
              </a:rPr>
              <a:t>, так и ИП, но только с работниками.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latin typeface="Circe" panose="020B0502020203020203" pitchFamily="34" charset="-52"/>
              </a:rPr>
              <a:t>Заемщик должен работать в пострадавших отраслях либо в отраслях </a:t>
            </a:r>
            <a:br>
              <a:rPr lang="ru-RU" sz="1400" dirty="0" smtClean="0">
                <a:latin typeface="Circe" panose="020B0502020203020203" pitchFamily="34" charset="-52"/>
              </a:rPr>
            </a:br>
            <a:r>
              <a:rPr lang="ru-RU" sz="1400" dirty="0" smtClean="0">
                <a:solidFill>
                  <a:srgbClr val="E7472C"/>
                </a:solidFill>
                <a:latin typeface="Circe" panose="020B0502020203020203" pitchFamily="34" charset="-52"/>
              </a:rPr>
              <a:t>(см. слайд №3)</a:t>
            </a:r>
            <a:r>
              <a:rPr lang="ru-RU" sz="1400" dirty="0" smtClean="0">
                <a:latin typeface="Circe" panose="020B0502020203020203" pitchFamily="34" charset="-52"/>
              </a:rPr>
              <a:t>, требующих поддержки для возобновления деятельности. </a:t>
            </a:r>
            <a:r>
              <a:rPr lang="ru-RU" sz="1400" dirty="0" smtClean="0">
                <a:latin typeface="Circe Bold" pitchFamily="34" charset="-52"/>
              </a:rPr>
              <a:t>Обратите внимание: </a:t>
            </a:r>
            <a:r>
              <a:rPr lang="en-US" sz="1400" dirty="0" smtClean="0">
                <a:latin typeface="Circe Bold" pitchFamily="34" charset="-52"/>
              </a:rPr>
              <a:t/>
            </a:r>
            <a:br>
              <a:rPr lang="en-US" sz="1400" dirty="0" smtClean="0">
                <a:latin typeface="Circe Bold" pitchFamily="34" charset="-52"/>
              </a:rPr>
            </a:br>
            <a:r>
              <a:rPr lang="ru-RU" sz="1400" dirty="0" smtClean="0">
                <a:latin typeface="Circe" panose="020B0502020203020203" pitchFamily="34" charset="-52"/>
              </a:rPr>
              <a:t>если заемщик — субъект малого</a:t>
            </a:r>
            <a:r>
              <a:rPr lang="en-US" sz="1400" dirty="0" smtClean="0">
                <a:latin typeface="Circe" panose="020B0502020203020203" pitchFamily="34" charset="-52"/>
              </a:rPr>
              <a:t> </a:t>
            </a:r>
            <a:r>
              <a:rPr lang="ru-RU" sz="1400" dirty="0" smtClean="0">
                <a:latin typeface="Circe" panose="020B0502020203020203" pitchFamily="34" charset="-52"/>
              </a:rPr>
              <a:t>предпринимательства, </a:t>
            </a:r>
            <a:r>
              <a:rPr lang="en-US" sz="1400" dirty="0" smtClean="0">
                <a:latin typeface="Circe" panose="020B0502020203020203" pitchFamily="34" charset="-52"/>
              </a:rPr>
              <a:t/>
            </a:r>
            <a:br>
              <a:rPr lang="en-US" sz="1400" dirty="0" smtClean="0">
                <a:latin typeface="Circe" panose="020B0502020203020203" pitchFamily="34" charset="-52"/>
              </a:rPr>
            </a:br>
            <a:r>
              <a:rPr lang="ru-RU" sz="1400" dirty="0" smtClean="0">
                <a:latin typeface="Circe" panose="020B0502020203020203" pitchFamily="34" charset="-52"/>
              </a:rPr>
              <a:t>требуемый код по ОКВЭД может быть у него как основным, </a:t>
            </a:r>
            <a:r>
              <a:rPr lang="en-US" sz="1400" dirty="0" smtClean="0">
                <a:latin typeface="Circe" panose="020B0502020203020203" pitchFamily="34" charset="-52"/>
              </a:rPr>
              <a:t/>
            </a:r>
            <a:br>
              <a:rPr lang="en-US" sz="1400" dirty="0" smtClean="0">
                <a:latin typeface="Circe" panose="020B0502020203020203" pitchFamily="34" charset="-52"/>
              </a:rPr>
            </a:br>
            <a:r>
              <a:rPr lang="ru-RU" sz="1400" dirty="0" smtClean="0">
                <a:latin typeface="Circe" panose="020B0502020203020203" pitchFamily="34" charset="-52"/>
              </a:rPr>
              <a:t>так и</a:t>
            </a:r>
            <a:r>
              <a:rPr lang="en-US" sz="1400" dirty="0" smtClean="0">
                <a:latin typeface="Circe" panose="020B0502020203020203" pitchFamily="34" charset="-52"/>
              </a:rPr>
              <a:t> </a:t>
            </a:r>
            <a:r>
              <a:rPr lang="ru-RU" sz="1400" dirty="0" smtClean="0">
                <a:latin typeface="Circe" panose="020B0502020203020203" pitchFamily="34" charset="-52"/>
              </a:rPr>
              <a:t>дополнительным. У остальных заемщиков во внимание </a:t>
            </a:r>
            <a:r>
              <a:rPr lang="en-US" sz="1400" dirty="0" smtClean="0">
                <a:latin typeface="Circe" panose="020B0502020203020203" pitchFamily="34" charset="-52"/>
              </a:rPr>
              <a:t/>
            </a:r>
            <a:br>
              <a:rPr lang="en-US" sz="1400" dirty="0" smtClean="0">
                <a:latin typeface="Circe" panose="020B0502020203020203" pitchFamily="34" charset="-52"/>
              </a:rPr>
            </a:br>
            <a:r>
              <a:rPr lang="ru-RU" sz="1400" dirty="0" smtClean="0">
                <a:latin typeface="Circe" panose="020B0502020203020203" pitchFamily="34" charset="-52"/>
              </a:rPr>
              <a:t>берется только основной код.  Код должен быть внесен </a:t>
            </a:r>
            <a:r>
              <a:rPr lang="en-US" sz="1400" dirty="0" smtClean="0">
                <a:latin typeface="Circe" panose="020B0502020203020203" pitchFamily="34" charset="-52"/>
              </a:rPr>
              <a:t/>
            </a:r>
            <a:br>
              <a:rPr lang="en-US" sz="1400" dirty="0" smtClean="0">
                <a:latin typeface="Circe" panose="020B0502020203020203" pitchFamily="34" charset="-52"/>
              </a:rPr>
            </a:br>
            <a:r>
              <a:rPr lang="ru-RU" sz="1400" dirty="0" smtClean="0">
                <a:latin typeface="Circe" panose="020B0502020203020203" pitchFamily="34" charset="-52"/>
              </a:rPr>
              <a:t>в ЕГРЮЛ/ЕГРИП по состоянию на 1 марта 2020 года.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latin typeface="Circe" panose="020B0502020203020203" pitchFamily="34" charset="-52"/>
              </a:rPr>
              <a:t>Заемщик не находится в стадии банкротства, его деятельность </a:t>
            </a:r>
            <a:r>
              <a:rPr lang="en-US" sz="1400" dirty="0" smtClean="0">
                <a:latin typeface="Circe" panose="020B0502020203020203" pitchFamily="34" charset="-52"/>
              </a:rPr>
              <a:t/>
            </a:r>
            <a:br>
              <a:rPr lang="en-US" sz="1400" dirty="0" smtClean="0">
                <a:latin typeface="Circe" panose="020B0502020203020203" pitchFamily="34" charset="-52"/>
              </a:rPr>
            </a:br>
            <a:r>
              <a:rPr lang="ru-RU" sz="1400" dirty="0" smtClean="0">
                <a:latin typeface="Circe" panose="020B0502020203020203" pitchFamily="34" charset="-52"/>
              </a:rPr>
              <a:t>не приостановлена, </a:t>
            </a:r>
            <a:r>
              <a:rPr lang="ru-RU" sz="1400" dirty="0" err="1" smtClean="0">
                <a:latin typeface="Circe" panose="020B0502020203020203" pitchFamily="34" charset="-52"/>
              </a:rPr>
              <a:t>заемщик-ИП</a:t>
            </a:r>
            <a:r>
              <a:rPr lang="ru-RU" sz="1400" dirty="0" smtClean="0">
                <a:latin typeface="Circe" panose="020B0502020203020203" pitchFamily="34" charset="-52"/>
              </a:rPr>
              <a:t> не прекратил свою деятельность.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7063160" y="1495817"/>
            <a:ext cx="5127253" cy="2245205"/>
            <a:chOff x="7063160" y="4160485"/>
            <a:chExt cx="5127253" cy="2245205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xmlns="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211173"/>
              <a:ext cx="337819" cy="236443"/>
            </a:xfrm>
            <a:prstGeom prst="rect">
              <a:avLst/>
            </a:prstGeom>
          </p:spPr>
        </p:pic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C230F22B-6654-48A5-8D27-F424505CD867}"/>
                </a:ext>
              </a:extLst>
            </p:cNvPr>
            <p:cNvSpPr/>
            <p:nvPr/>
          </p:nvSpPr>
          <p:spPr>
            <a:xfrm>
              <a:off x="7796053" y="4189699"/>
              <a:ext cx="4394360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какие цели выдают кредит?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Кредит выдается для покрытия любых документально подтвержденных расходов на предпринимательскую деятельность.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 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К ним в том числе относится выплата зарплаты,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 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а также оплата ранее полученных кредитов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 программе «8,5 процентов» и кредитов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поддержку и сохранение занятости.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Кредитные средства нельзя тратить на выплату дивидендов, выкуп собственных акций и долей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 уставном капитале, на благотворительность.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7063162" y="3840787"/>
            <a:ext cx="4697038" cy="1429597"/>
            <a:chOff x="7063160" y="4160485"/>
            <a:chExt cx="4697038" cy="1429597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211173"/>
              <a:ext cx="337819" cy="236443"/>
            </a:xfrm>
            <a:prstGeom prst="rect">
              <a:avLst/>
            </a:prstGeom>
          </p:spPr>
        </p:pic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C230F22B-6654-48A5-8D27-F424505CD867}"/>
                </a:ext>
              </a:extLst>
            </p:cNvPr>
            <p:cNvSpPr/>
            <p:nvPr/>
          </p:nvSpPr>
          <p:spPr>
            <a:xfrm>
              <a:off x="7796054" y="4189699"/>
              <a:ext cx="3964144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рассчитывается сумма кредита?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МРОТ × кол-во сотрудников × 1,3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(коэффициент налоговых отчислений 30%) × 1,5 (районный коэффициент) × количество месяцев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до 1 декабря 2020 года (декабрь не входит)</a:t>
              </a:r>
            </a:p>
            <a:p>
              <a:endParaRPr lang="ru-RU" sz="13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</p:txBody>
        </p:sp>
      </p:grpSp>
      <p:pic>
        <p:nvPicPr>
          <p:cNvPr id="24" name="Picture 4" descr="C:\Users\f-shu\Documents\!!!РАБОТА\ФППЮ\49 - Презентация Меры поддержки\02 - Ресурсы\QR-коды\png\10_qr_Льготные кредиты для бизнеса под 2%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5235097"/>
            <a:ext cx="1441450" cy="1444625"/>
          </a:xfrm>
          <a:prstGeom prst="rect">
            <a:avLst/>
          </a:prstGeom>
          <a:noFill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18900000">
            <a:off x="6262096" y="4526815"/>
            <a:ext cx="322882" cy="32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1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1" y="557326"/>
            <a:ext cx="1082918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Отрасли, требующие поддержки для возобновления деятельности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706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11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716601" y="1075063"/>
          <a:ext cx="5334579" cy="5379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57109"/>
                <a:gridCol w="1277470"/>
              </a:tblGrid>
              <a:tr h="26638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500" b="0" dirty="0" smtClean="0">
                          <a:latin typeface="Circe Bold" pitchFamily="34" charset="-52"/>
                        </a:rPr>
                        <a:t>Отрасль</a:t>
                      </a:r>
                    </a:p>
                  </a:txBody>
                  <a:tcPr marL="221510" marR="22151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7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0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Circe Bold" pitchFamily="34" charset="-52"/>
                        </a:rPr>
                        <a:t>Код по ОКВЭД 2</a:t>
                      </a:r>
                    </a:p>
                  </a:txBody>
                  <a:tcPr marL="221510" marR="221510" marT="46800" marB="46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72C"/>
                    </a:solidFill>
                  </a:tcPr>
                </a:tc>
              </a:tr>
              <a:tr h="142370"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одежды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142370"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мебели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142370"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текстильных изделий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230332"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Издание книг, периодических публикаций и другие виды издательской деятельности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58.1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142370"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кожи и изделий из кожи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156319"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парфюмерных и косметических средств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20.42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179475"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бытовых электрических приборов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27.51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142370"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бытовой электроники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26.4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16583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металлических изделий для ванных комнат и кухни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25.99.1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14237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игр и игрушек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32.4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14237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спортивных товаров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32.3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16583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хозяйственных и декоративных керамических изделий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23.41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14237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часов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26.52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14237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бытовых неэлектрических приборов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27.52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14237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фурнитуры из недрагоценных металлов для одежды, обуви, кожгалантереи и прочих изделий, в том числе крючков, пряжек, застежек, петелек, колечек, трубчатых и раздвоенных заклепок и др.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25.99.25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6189553" y="1075063"/>
          <a:ext cx="5252403" cy="53798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89874"/>
                <a:gridCol w="1262529"/>
              </a:tblGrid>
              <a:tr h="61984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500" b="0" dirty="0" smtClean="0">
                          <a:latin typeface="Circe Bold" pitchFamily="34" charset="-52"/>
                        </a:rPr>
                        <a:t>Отрасль</a:t>
                      </a:r>
                    </a:p>
                  </a:txBody>
                  <a:tcPr marL="221510" marR="22151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7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0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Circe Bold" pitchFamily="34" charset="-52"/>
                        </a:rPr>
                        <a:t>Код по ОКВЭД 2</a:t>
                      </a:r>
                    </a:p>
                  </a:txBody>
                  <a:tcPr marL="221510" marR="221510" marT="46800" marB="46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72C"/>
                    </a:solidFill>
                  </a:tcPr>
                </a:tc>
              </a:tr>
              <a:tr h="636211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статуэток, рам для фотографий, картин, зеркал и прочих декоративных изделий из недрагоценных металлов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25.99.24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263156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велосипедов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30.92.1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449684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зонтов, тростей, пуговиц, кнопок, застежек-молний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32.99.3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636211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Изготовление готовых металлических изделий хозяйственного назначения по индивидуальному заказу населения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25.99.3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449684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предметов одежды и аксессуаров для нее, включая перчатки, из пластмасс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22.29.1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263156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инвалидных колясок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30.92.2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449684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изделий для праздников, карнавалов или прочих изделий для увеселения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32.99.6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449684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предметов одежды и ее аксессуаров из вулканизированной резины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22.19.6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263156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детских колясок и их частей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30.92.4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449684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столовой и кухонной посуды из стекла или хрусталя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23.13.3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449684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Производство украшений для интерьера и аналогичных изделий из стекла или хрусталя</a:t>
                      </a:r>
                    </a:p>
                  </a:txBody>
                  <a:tcPr marL="216000" marR="21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15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23.13.5</a:t>
                      </a:r>
                    </a:p>
                  </a:txBody>
                  <a:tcPr marL="216000" marR="21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18900000">
            <a:off x="10934693" y="-224875"/>
            <a:ext cx="449751" cy="4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1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Субсидия от государства </a:t>
            </a:r>
            <a: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/>
            </a:r>
            <a:b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</a:b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в размере МРОТ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11" y="2115416"/>
            <a:ext cx="58837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itchFamily="34" charset="-52"/>
              </a:rPr>
              <a:t>Прямые выплаты из бюджета.</a:t>
            </a:r>
            <a:endParaRPr lang="en-US" sz="1400" dirty="0" smtClean="0">
              <a:latin typeface="Circe Bold" pitchFamily="34" charset="-52"/>
            </a:endParaRPr>
          </a:p>
          <a:p>
            <a:r>
              <a:rPr lang="ru-RU" sz="1400" dirty="0" smtClean="0">
                <a:latin typeface="Circe" pitchFamily="34" charset="-52"/>
              </a:rPr>
              <a:t>С 18 мая начнется выплата субсидий, которые можно будет потратить по своему усмотрению, например, на зарплату, коммунальные </a:t>
            </a:r>
            <a:br>
              <a:rPr lang="ru-RU" sz="1400" dirty="0" smtClean="0">
                <a:latin typeface="Circe" pitchFamily="34" charset="-52"/>
              </a:rPr>
            </a:br>
            <a:r>
              <a:rPr lang="ru-RU" sz="1400" dirty="0" smtClean="0">
                <a:latin typeface="Circe" pitchFamily="34" charset="-52"/>
              </a:rPr>
              <a:t>или иные платежи. Обязательств перед бюджетом по конкретному использованию средств не будет.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7063162" y="3354234"/>
            <a:ext cx="5408238" cy="1627643"/>
            <a:chOff x="7063160" y="4833023"/>
            <a:chExt cx="5408238" cy="1627643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83711"/>
              <a:ext cx="337819" cy="236443"/>
            </a:xfrm>
            <a:prstGeom prst="rect">
              <a:avLst/>
            </a:prstGeom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4" y="4860228"/>
              <a:ext cx="4675344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Куда обращаться?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Заявку можно будет подать в налоговую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службу в любой удобной форме: </a:t>
              </a:r>
            </a:p>
            <a:p>
              <a:pPr marL="174625" indent="-174625">
                <a:buFont typeface="Arial" pitchFamily="34" charset="0"/>
                <a:buChar char="•"/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через сервис «Личный кабинет налогоплательщика», </a:t>
              </a:r>
            </a:p>
            <a:p>
              <a:pPr marL="174625" indent="-174625">
                <a:buFont typeface="Arial" pitchFamily="34" charset="0"/>
                <a:buChar char="•"/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через электронные каналы связи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или почтовым отправлением.</a:t>
              </a:r>
            </a:p>
            <a:p>
              <a:endParaRPr lang="ru-RU" sz="1300" dirty="0" smtClean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500" y="6425806"/>
            <a:ext cx="3898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12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7063160" y="1529918"/>
            <a:ext cx="4700951" cy="1027479"/>
            <a:chOff x="7063160" y="4833023"/>
            <a:chExt cx="4700951" cy="102747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83711"/>
              <a:ext cx="337819" cy="236443"/>
            </a:xfrm>
            <a:prstGeom prst="rect">
              <a:avLst/>
            </a:prstGeom>
          </p:spPr>
        </p:pic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3968056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кого распространяется?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Субъекты МСП и ИП, ведущие деятельность 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 наиболее пострадавших отраслях экономики.</a:t>
              </a:r>
            </a:p>
            <a:p>
              <a:endParaRPr lang="ru-RU" sz="1300" dirty="0" smtClean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7" y="5186508"/>
              <a:ext cx="396805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3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063160" y="2518579"/>
            <a:ext cx="4700951" cy="645873"/>
            <a:chOff x="7063160" y="4833023"/>
            <a:chExt cx="4700951" cy="64587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83711"/>
              <a:ext cx="337819" cy="236443"/>
            </a:xfrm>
            <a:prstGeom prst="rect">
              <a:avLst/>
            </a:prstGeom>
          </p:spPr>
        </p:pic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Сколько действует?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2 месяца</a:t>
              </a: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396805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3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9" y="3366158"/>
            <a:ext cx="58837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" pitchFamily="34" charset="-52"/>
              </a:rPr>
              <a:t>Размер выплаты будет рассчитываться исходя из одного МРОТ </a:t>
            </a:r>
            <a:br>
              <a:rPr lang="ru-RU" sz="1400" dirty="0" smtClean="0">
                <a:latin typeface="Circe" pitchFamily="34" charset="-52"/>
              </a:rPr>
            </a:br>
            <a:r>
              <a:rPr lang="ru-RU" sz="1400" dirty="0" smtClean="0">
                <a:latin typeface="Circe" pitchFamily="34" charset="-52"/>
              </a:rPr>
              <a:t>на сотрудника в месяц. Для получения субсидий за апрель 2020 года – срок подачи заявления с 1 мая до 1 июня 2020 года. За май 2020 года – </a:t>
            </a:r>
          </a:p>
          <a:p>
            <a:r>
              <a:rPr lang="ru-RU" sz="1400" dirty="0" smtClean="0">
                <a:latin typeface="Circe" pitchFamily="34" charset="-52"/>
              </a:rPr>
              <a:t>с 1 июня до 1 июля 2020.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9" y="4443373"/>
            <a:ext cx="58837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E7472C"/>
                </a:solidFill>
                <a:latin typeface="Circe Bold" pitchFamily="34" charset="-52"/>
              </a:rPr>
              <a:t>Условия получения: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dirty="0" smtClean="0">
                <a:latin typeface="Circe" pitchFamily="34" charset="-52"/>
              </a:rPr>
              <a:t>не менее 90% рабочих мест должно быть сохранено </a:t>
            </a:r>
            <a:br>
              <a:rPr lang="ru-RU" sz="1400" dirty="0" smtClean="0">
                <a:latin typeface="Circe" pitchFamily="34" charset="-52"/>
              </a:rPr>
            </a:br>
            <a:r>
              <a:rPr lang="ru-RU" sz="1400" dirty="0" smtClean="0">
                <a:latin typeface="Circe" pitchFamily="34" charset="-52"/>
              </a:rPr>
              <a:t>(по сравнению с данными на 1 апреля);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dirty="0" smtClean="0">
                <a:latin typeface="Circe" pitchFamily="34" charset="-52"/>
              </a:rPr>
              <a:t>не находиться в процессе реорганизации, </a:t>
            </a:r>
            <a:br>
              <a:rPr lang="ru-RU" sz="1400" dirty="0" smtClean="0">
                <a:latin typeface="Circe" pitchFamily="34" charset="-52"/>
              </a:rPr>
            </a:br>
            <a:r>
              <a:rPr lang="ru-RU" sz="1400" dirty="0" smtClean="0">
                <a:latin typeface="Circe" pitchFamily="34" charset="-52"/>
              </a:rPr>
              <a:t>ликвидации, процедуре банкротства;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dirty="0" smtClean="0">
                <a:latin typeface="Circe" pitchFamily="34" charset="-52"/>
              </a:rPr>
              <a:t>не иметь по состоянию на 1 марта недоимок по налогам</a:t>
            </a:r>
            <a:br>
              <a:rPr lang="ru-RU" sz="1400" dirty="0" smtClean="0">
                <a:latin typeface="Circe" pitchFamily="34" charset="-52"/>
              </a:rPr>
            </a:br>
            <a:r>
              <a:rPr lang="ru-RU" sz="1400" dirty="0" smtClean="0">
                <a:latin typeface="Circe" pitchFamily="34" charset="-52"/>
              </a:rPr>
              <a:t>и страховым взносам в сумме более 3 тыс. рублей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741342" y="1495616"/>
            <a:ext cx="3049306" cy="489572"/>
            <a:chOff x="741340" y="1495616"/>
            <a:chExt cx="3049305" cy="489572"/>
          </a:xfrm>
        </p:grpSpPr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E381C2A3-B37D-4AF0-88A3-FDDBAFCFC4C8}"/>
                </a:ext>
              </a:extLst>
            </p:cNvPr>
            <p:cNvSpPr/>
            <p:nvPr/>
          </p:nvSpPr>
          <p:spPr>
            <a:xfrm>
              <a:off x="1376202" y="1554301"/>
              <a:ext cx="241444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200" dirty="0">
                  <a:solidFill>
                    <a:srgbClr val="E7472C"/>
                  </a:solidFill>
                  <a:latin typeface="Circe Bold" panose="020B0602020203020203" pitchFamily="34" charset="-52"/>
                </a:rPr>
                <a:t>Суть поддержки: </a:t>
              </a:r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40B8D839-58CD-4609-AB89-328E0EAE0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>
              <a:off x="741340" y="1495616"/>
              <a:ext cx="507093" cy="430887"/>
            </a:xfrm>
            <a:prstGeom prst="rect">
              <a:avLst/>
            </a:prstGeom>
          </p:spPr>
        </p:pic>
      </p:grpSp>
      <p:pic>
        <p:nvPicPr>
          <p:cNvPr id="8194" name="Picture 2" descr="C:\Users\f-shu\Documents\!!!РАБОТА\ФППЮ\49 - Презентация Меры поддержки\02 - Ресурсы\QR-коды\png\11_qr_Субсидия от государства в размере МРО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5019977"/>
            <a:ext cx="1444625" cy="1444625"/>
          </a:xfrm>
          <a:prstGeom prst="rect">
            <a:avLst/>
          </a:prstGeom>
          <a:noFill/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E569107-C3FF-46F8-BD86-51056A3AC3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6157017" y="6168637"/>
            <a:ext cx="257143" cy="2571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4818743" y="1425719"/>
            <a:ext cx="257175" cy="2571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18900000">
            <a:off x="10758389" y="2742070"/>
            <a:ext cx="449751" cy="4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Отсрочка по уплате </a:t>
            </a:r>
            <a: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/>
            </a:r>
            <a:b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</a:b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арендных платежей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1844840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12" y="2545707"/>
            <a:ext cx="5439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Отсрочка платежей по аренде имущества, </a:t>
            </a:r>
            <a:b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</a:br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в том числе находящегося в частной собственности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927B380-B459-43EA-A102-8FAA631E3499}"/>
              </a:ext>
            </a:extLst>
          </p:cNvPr>
          <p:cNvSpPr/>
          <p:nvPr/>
        </p:nvSpPr>
        <p:spPr>
          <a:xfrm>
            <a:off x="655909" y="5826386"/>
            <a:ext cx="5691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Федеральный закон от 01 апреля 2020 г №98-ФЗ, Постановление Правительства РФ от 03 апреля 2020 года №439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7063164" y="1588762"/>
            <a:ext cx="4111382" cy="1031051"/>
            <a:chOff x="7063164" y="1886768"/>
            <a:chExt cx="4111382" cy="103105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8397AF0-443C-457B-A7BB-024FE46BE087}"/>
                </a:ext>
              </a:extLst>
            </p:cNvPr>
            <p:cNvSpPr/>
            <p:nvPr/>
          </p:nvSpPr>
          <p:spPr>
            <a:xfrm>
              <a:off x="7796056" y="1886768"/>
              <a:ext cx="3378490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Кто может воспользоваться поддержкой</a:t>
              </a: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?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Субъекты МСП согласно федеральному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перечню пострадавших отраслей</a:t>
              </a:r>
              <a:endParaRPr lang="ru-RU" sz="1300" dirty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7C218FE1-0579-4F61-BCB3-24F839FA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6" y="2026700"/>
              <a:ext cx="337819" cy="236443"/>
            </a:xfrm>
            <a:prstGeom prst="rect">
              <a:avLst/>
            </a:prstGeom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4" y="6425806"/>
            <a:ext cx="3914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13 -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D1A69AE-7E3B-4175-8AF5-9F4A5823D7F0}"/>
              </a:ext>
            </a:extLst>
          </p:cNvPr>
          <p:cNvSpPr/>
          <p:nvPr/>
        </p:nvSpPr>
        <p:spPr>
          <a:xfrm>
            <a:off x="655911" y="3362352"/>
            <a:ext cx="5691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</a:rPr>
              <a:t>Отсрочка всей суммы на период действия режима повышенной готовности или ЧС и 50% с момента прекращения указанных режимов </a:t>
            </a:r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до 01 октября 2020 года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7063164" y="2802870"/>
            <a:ext cx="3705037" cy="1400383"/>
            <a:chOff x="7063164" y="3439047"/>
            <a:chExt cx="3705037" cy="1400383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6" y="3581172"/>
              <a:ext cx="337819" cy="236443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230F22B-6654-48A5-8D27-F424505CD867}"/>
                </a:ext>
              </a:extLst>
            </p:cNvPr>
            <p:cNvSpPr/>
            <p:nvPr/>
          </p:nvSpPr>
          <p:spPr>
            <a:xfrm>
              <a:off x="7796059" y="3439047"/>
              <a:ext cx="2972142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Какое имущество попадает под меры поддержки</a:t>
              </a: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?</a:t>
              </a:r>
            </a:p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Помещения, земельные участки,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объекты капитального строительства</a:t>
              </a:r>
            </a:p>
            <a:p>
              <a:pPr>
                <a:lnSpc>
                  <a:spcPts val="1800"/>
                </a:lnSpc>
                <a:spcAft>
                  <a:spcPts val="600"/>
                </a:spcAft>
              </a:pPr>
              <a:endParaRPr lang="ru-RU" sz="1300" dirty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063164" y="4075852"/>
            <a:ext cx="3705037" cy="621649"/>
            <a:chOff x="7063164" y="4838743"/>
            <a:chExt cx="3705037" cy="62164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6" y="4889431"/>
              <a:ext cx="337819" cy="236443"/>
            </a:xfrm>
            <a:prstGeom prst="rect">
              <a:avLst/>
            </a:prstGeom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9" y="4860228"/>
              <a:ext cx="297214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</a:t>
              </a: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воспользоваться?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Обратиться к арендодателю</a:t>
              </a: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1814136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D1A69AE-7E3B-4175-8AF5-9F4A5823D7F0}"/>
              </a:ext>
            </a:extLst>
          </p:cNvPr>
          <p:cNvSpPr/>
          <p:nvPr/>
        </p:nvSpPr>
        <p:spPr>
          <a:xfrm>
            <a:off x="655911" y="4386677"/>
            <a:ext cx="5883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Уплата арендных платежей за период отсрочки производится </a:t>
            </a:r>
            <a:br>
              <a:rPr lang="ru-RU" sz="1600" dirty="0" smtClean="0">
                <a:latin typeface="Circe" pitchFamily="34" charset="-52"/>
              </a:rPr>
            </a:br>
            <a:r>
              <a:rPr lang="ru-RU" sz="1600" dirty="0" smtClean="0">
                <a:latin typeface="Circe" pitchFamily="34" charset="-52"/>
              </a:rPr>
              <a:t>в 2021-2022 гг., </a:t>
            </a:r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размер платежа не более 50%</a:t>
            </a:r>
            <a:endParaRPr lang="ru-RU" sz="1600" dirty="0">
              <a:solidFill>
                <a:srgbClr val="E7472C"/>
              </a:solidFill>
              <a:latin typeface="Circe Bold" panose="020B0602020203020203" pitchFamily="34" charset="-52"/>
            </a:endParaRPr>
          </a:p>
        </p:txBody>
      </p:sp>
      <p:pic>
        <p:nvPicPr>
          <p:cNvPr id="9218" name="Picture 2" descr="C:\Users\f-shu\Documents\!!!РАБОТА\ФППЮ\49 - Презентация Меры поддержки\02 - Ресурсы\QR-коды\png\12_qr_Отсрочка по уплате арендных платеже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5022866"/>
            <a:ext cx="1444625" cy="1444625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007886" y="6002354"/>
            <a:ext cx="257175" cy="2571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2700000">
            <a:off x="5066109" y="1246752"/>
            <a:ext cx="283330" cy="28333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1246013" y="5745179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Отсрочка по уплате </a:t>
            </a:r>
            <a: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/>
            </a:r>
            <a:b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</a:b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арендных </a:t>
            </a:r>
            <a:r>
              <a:rPr lang="ru-RU" sz="24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платежей</a:t>
            </a:r>
            <a:endParaRPr lang="en-US" altLang="en-US" sz="2400" dirty="0">
              <a:latin typeface="Circe Bold" panose="020B0602020203020203" pitchFamily="34" charset="-52"/>
              <a:cs typeface="Circe" panose="020B0502020203020203" charset="0"/>
              <a:sym typeface="+mn-e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12" y="3007296"/>
            <a:ext cx="5439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irce" panose="020B0502020203020203" pitchFamily="34" charset="-52"/>
                <a:ea typeface="Calibri" panose="020F0502020204030204" pitchFamily="34" charset="0"/>
              </a:rPr>
              <a:t>Предпринимателям не придется платить сейчас</a:t>
            </a:r>
          </a:p>
          <a:p>
            <a:r>
              <a:rPr lang="ru-RU" sz="1600" dirty="0">
                <a:latin typeface="Circe" panose="020B0502020203020203" pitchFamily="34" charset="-52"/>
                <a:ea typeface="Calibri" panose="020F0502020204030204" pitchFamily="34" charset="0"/>
              </a:rPr>
              <a:t>за аренду имущества (за апрель - июнь 2020 г)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927B380-B459-43EA-A102-8FAA631E3499}"/>
              </a:ext>
            </a:extLst>
          </p:cNvPr>
          <p:cNvSpPr/>
          <p:nvPr/>
        </p:nvSpPr>
        <p:spPr>
          <a:xfrm>
            <a:off x="655912" y="5230869"/>
            <a:ext cx="5053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Распоряжение </a:t>
            </a:r>
            <a:r>
              <a:rPr lang="ru-RU" sz="1400" dirty="0">
                <a:latin typeface="Circe Bold" panose="020B0602020203020203" pitchFamily="34" charset="-52"/>
                <a:ea typeface="Calibri" panose="020F0502020204030204" pitchFamily="34" charset="0"/>
              </a:rPr>
              <a:t>Правительства РФ </a:t>
            </a:r>
            <a:endParaRPr lang="ru-RU" sz="1400" dirty="0" smtClean="0">
              <a:latin typeface="Circe Bold" panose="020B0602020203020203" pitchFamily="34" charset="-52"/>
              <a:ea typeface="Calibri" panose="020F0502020204030204" pitchFamily="34" charset="0"/>
            </a:endParaRPr>
          </a:p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от </a:t>
            </a:r>
            <a:r>
              <a:rPr lang="ru-RU" sz="1400" dirty="0">
                <a:latin typeface="Circe Bold" panose="020B0602020203020203" pitchFamily="34" charset="-52"/>
                <a:ea typeface="Calibri" panose="020F0502020204030204" pitchFamily="34" charset="0"/>
              </a:rPr>
              <a:t>19.03.2020 № 670-Р</a:t>
            </a:r>
            <a:endParaRPr lang="ru-RU" sz="1400" dirty="0">
              <a:latin typeface="Circe Bold" panose="020B0602020203020203" pitchFamily="34" charset="-52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7063164" y="1556900"/>
            <a:ext cx="5127248" cy="1279320"/>
            <a:chOff x="7063164" y="1869332"/>
            <a:chExt cx="5127248" cy="12793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8397AF0-443C-457B-A7BB-024FE46BE087}"/>
                </a:ext>
              </a:extLst>
            </p:cNvPr>
            <p:cNvSpPr/>
            <p:nvPr/>
          </p:nvSpPr>
          <p:spPr>
            <a:xfrm>
              <a:off x="7796055" y="1886768"/>
              <a:ext cx="4394357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Кто может воспользоваться поддержкой</a:t>
              </a: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?</a:t>
              </a:r>
              <a:endParaRPr lang="en-US" sz="1600" dirty="0" smtClean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  <a:p>
              <a:pPr lvl="0"/>
              <a:r>
                <a:rPr lang="ru-RU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Все субъекты МСП </a:t>
              </a:r>
              <a:r>
                <a:rPr lang="en-US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–</a:t>
              </a:r>
              <a:r>
                <a:rPr lang="ru-RU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 арендаторы имущества, находящегося в федеральной, региональной </a:t>
              </a:r>
              <a:r>
                <a:rPr lang="en-US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или муниципальной собственности</a:t>
              </a:r>
            </a:p>
            <a:p>
              <a:endParaRPr lang="ru-RU" sz="1600" dirty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7C218FE1-0579-4F61-BCB3-24F839FA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6" y="1920020"/>
              <a:ext cx="337819" cy="236443"/>
            </a:xfrm>
            <a:prstGeom prst="rect">
              <a:avLst/>
            </a:prstGeom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9305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14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D1A69AE-7E3B-4175-8AF5-9F4A5823D7F0}"/>
              </a:ext>
            </a:extLst>
          </p:cNvPr>
          <p:cNvSpPr/>
          <p:nvPr/>
        </p:nvSpPr>
        <p:spPr>
          <a:xfrm>
            <a:off x="655912" y="3823949"/>
            <a:ext cx="5439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irce" panose="020B0502020203020203" pitchFamily="34" charset="-52"/>
              </a:rPr>
              <a:t>Они смогут это сделать </a:t>
            </a:r>
            <a:r>
              <a:rPr lang="ru-RU" sz="1600" dirty="0">
                <a:solidFill>
                  <a:srgbClr val="E7472C"/>
                </a:solidFill>
                <a:latin typeface="Circe Bold" panose="020B0602020203020203" pitchFamily="34" charset="-52"/>
              </a:rPr>
              <a:t>до 31 декабря 2021 года</a:t>
            </a:r>
            <a:endParaRPr lang="ru-RU" sz="1400" dirty="0">
              <a:solidFill>
                <a:srgbClr val="E7472C"/>
              </a:solidFill>
              <a:latin typeface="Circe Bold" panose="020B0602020203020203" pitchFamily="34" charset="-52"/>
            </a:endParaRPr>
          </a:p>
          <a:p>
            <a:r>
              <a:rPr lang="ru-RU" sz="1600" dirty="0">
                <a:latin typeface="Circe" panose="020B0502020203020203" pitchFamily="34" charset="-52"/>
              </a:rPr>
              <a:t>(сроки оговариваются при обращении)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7063164" y="2719281"/>
            <a:ext cx="3705037" cy="1308050"/>
            <a:chOff x="7063164" y="3439047"/>
            <a:chExt cx="3705037" cy="130805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6" y="3606570"/>
              <a:ext cx="337819" cy="236443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230F22B-6654-48A5-8D27-F424505CD867}"/>
                </a:ext>
              </a:extLst>
            </p:cNvPr>
            <p:cNvSpPr/>
            <p:nvPr/>
          </p:nvSpPr>
          <p:spPr>
            <a:xfrm>
              <a:off x="7796059" y="3439047"/>
              <a:ext cx="2972142" cy="1308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Какое имущество попадает под меры поддержки</a:t>
              </a: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?</a:t>
              </a:r>
              <a:endParaRPr lang="en-US" sz="1600" dirty="0" smtClean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  <a:p>
              <a:pPr lvl="0"/>
              <a:r>
                <a:rPr lang="ru-RU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Помещения, земельные участки, </a:t>
              </a:r>
              <a:r>
                <a:rPr lang="en-US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объекты капитального строительства</a:t>
              </a:r>
            </a:p>
            <a:p>
              <a:endParaRPr lang="ru-RU" sz="1600" dirty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063164" y="3940244"/>
            <a:ext cx="5127247" cy="1273843"/>
            <a:chOff x="7063164" y="4848269"/>
            <a:chExt cx="5127247" cy="1273843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6" y="4898957"/>
              <a:ext cx="337819" cy="236443"/>
            </a:xfrm>
            <a:prstGeom prst="rect">
              <a:avLst/>
            </a:prstGeom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8" y="4860228"/>
              <a:ext cx="4394353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воспользоваться</a:t>
              </a: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?</a:t>
              </a:r>
              <a:endParaRPr lang="en-US" sz="1600" dirty="0" smtClean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  <a:p>
              <a:pPr lvl="0"/>
              <a:r>
                <a:rPr lang="ru-RU" sz="1300" spc="-1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Необходимо обратиться с заявлением в орган, </a:t>
              </a:r>
              <a:r>
                <a:rPr lang="en-US" sz="1300" spc="-1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spc="-1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spc="-1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 которым заключен договор в свободной форме </a:t>
              </a:r>
              <a:r>
                <a:rPr lang="en-US" sz="1300" spc="-1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spc="-1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spc="-1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 описанием проблемы и приложением договора аренды</a:t>
              </a:r>
            </a:p>
            <a:p>
              <a:endParaRPr lang="ru-RU" sz="1600" dirty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pic>
        <p:nvPicPr>
          <p:cNvPr id="10242" name="Picture 2" descr="C:\Users\f-shu\Documents\!!!РАБОТА\ФППЮ\49 - Презентация Меры поддержки\02 - Ресурсы\QR-коды\png\13_qr_Отсрочка по уплате арендных платеже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5180069"/>
            <a:ext cx="1444625" cy="1444625"/>
          </a:xfrm>
          <a:prstGeom prst="rect">
            <a:avLst/>
          </a:prstGeom>
          <a:noFill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6156985" y="3996702"/>
            <a:ext cx="257175" cy="2571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2700000">
            <a:off x="5568185" y="5803856"/>
            <a:ext cx="283330" cy="2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Продление лицензий </a:t>
            </a:r>
          </a:p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и мораторий на проверки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12" y="3007299"/>
            <a:ext cx="5439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Автоматическое продление всех </a:t>
            </a:r>
            <a:b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</a:br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лицензий и разрешений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927B380-B459-43EA-A102-8FAA631E3499}"/>
              </a:ext>
            </a:extLst>
          </p:cNvPr>
          <p:cNvSpPr/>
          <p:nvPr/>
        </p:nvSpPr>
        <p:spPr>
          <a:xfrm>
            <a:off x="655912" y="5230869"/>
            <a:ext cx="5053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Постановления Правительства РФ </a:t>
            </a:r>
            <a:b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</a:br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от 02.04.2020 № 409 и от 03.04.2020 №440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882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15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D1A69AE-7E3B-4175-8AF5-9F4A5823D7F0}"/>
              </a:ext>
            </a:extLst>
          </p:cNvPr>
          <p:cNvSpPr/>
          <p:nvPr/>
        </p:nvSpPr>
        <p:spPr>
          <a:xfrm>
            <a:off x="655912" y="3823948"/>
            <a:ext cx="5439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</a:rPr>
              <a:t>Приостанавливается проведение </a:t>
            </a:r>
            <a:br>
              <a:rPr lang="ru-RU" sz="1600" dirty="0" smtClean="0">
                <a:latin typeface="Circe" panose="020B0502020203020203" pitchFamily="34" charset="-52"/>
              </a:rPr>
            </a:br>
            <a:r>
              <a:rPr lang="ru-RU" sz="1600" dirty="0" smtClean="0">
                <a:latin typeface="Circe" panose="020B0502020203020203" pitchFamily="34" charset="-52"/>
              </a:rPr>
              <a:t>проверок субъектов МСП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7063160" y="1577178"/>
            <a:ext cx="4238126" cy="1258460"/>
            <a:chOff x="7063160" y="4848263"/>
            <a:chExt cx="4238126" cy="1258460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3505231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какой срок?</a:t>
              </a:r>
              <a:endParaRPr lang="en-US" sz="1600" dirty="0" smtClean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  <a:p>
              <a:pPr lvl="0"/>
              <a:r>
                <a:rPr lang="ru-RU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Лицензии и разрешения – на 12 мес. </a:t>
              </a:r>
              <a:br>
                <a:rPr lang="ru-RU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Проверки – до 31 декабря 2020 года. </a:t>
              </a:r>
              <a:endParaRPr lang="en-US" sz="1300" dirty="0" smtClean="0">
                <a:solidFill>
                  <a:prstClr val="white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  <a:p>
              <a:pPr lvl="0"/>
              <a:r>
                <a:rPr lang="ru-RU" sz="1300" dirty="0" smtClean="0">
                  <a:solidFill>
                    <a:prstClr val="white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Налоговые проверки – до 31 мая 2020 года.</a:t>
              </a:r>
            </a:p>
            <a:p>
              <a:endParaRPr lang="ru-RU" sz="1600" dirty="0" smtClean="0">
                <a:solidFill>
                  <a:srgbClr val="E1C2A2"/>
                </a:solidFill>
                <a:latin typeface="Circe Bold" panose="020B0602020203020203" pitchFamily="34" charset="-52"/>
                <a:ea typeface="Calibri" panose="020F0502020204030204" pitchFamily="34" charset="0"/>
              </a:endParaRPr>
            </a:p>
          </p:txBody>
        </p:sp>
      </p:grpSp>
      <p:pic>
        <p:nvPicPr>
          <p:cNvPr id="11266" name="Picture 2" descr="C:\Users\f-shu\Documents\!!!РАБОТА\ФППЮ\49 - Презентация Меры поддержки\02 - Ресурсы\QR-коды\png\14_qr_Продление лицензий и мораторий на проверк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5141969"/>
            <a:ext cx="1444625" cy="1444625"/>
          </a:xfrm>
          <a:prstGeom prst="rect">
            <a:avLst/>
          </a:prstGeom>
          <a:noFill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5966619" y="5616591"/>
            <a:ext cx="257175" cy="2571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18900000">
            <a:off x="5423726" y="3049177"/>
            <a:ext cx="449751" cy="449751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7063160" y="2755988"/>
            <a:ext cx="4238126" cy="612129"/>
            <a:chOff x="7063160" y="4848263"/>
            <a:chExt cx="4238126" cy="61212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350523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кого распространяются?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всех налогоплательщиков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063160" y="3539275"/>
            <a:ext cx="5132552" cy="1412348"/>
            <a:chOff x="7063160" y="4848263"/>
            <a:chExt cx="5132552" cy="1412348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4399657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Какие проверки приостановлены?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Выездные налоговые проверки, уже назначенные выездные налоговые проверки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?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 проверки </a:t>
              </a:r>
              <a:r>
                <a:rPr lang="ru-RU" sz="1300" dirty="0" err="1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онлайн-касс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, </a:t>
              </a:r>
              <a:r>
                <a:rPr lang="ru-RU" sz="1300" dirty="0" err="1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проверки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 соблюдения валютного законодательства, иные проверки, не связанные с обеспечением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безопасности жизни и здоровья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6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Мораторий на введение санкций </a:t>
            </a:r>
            <a: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/>
            </a:r>
            <a:b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</a:b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со стороны ФНС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1844840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12" y="2545707"/>
            <a:ext cx="5439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Неприменение налоговых санкций за непредставление документов, срок представления которых приходится </a:t>
            </a:r>
            <a:r>
              <a:rPr lang="en-US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/>
            </a:r>
            <a:br>
              <a:rPr lang="en-US" sz="1600" dirty="0" smtClean="0">
                <a:latin typeface="Circe" panose="020B0502020203020203" pitchFamily="34" charset="-52"/>
                <a:ea typeface="Calibri" panose="020F0502020204030204" pitchFamily="34" charset="0"/>
              </a:rPr>
            </a:br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на период </a:t>
            </a: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  <a:ea typeface="Calibri" panose="020F0502020204030204" pitchFamily="34" charset="0"/>
              </a:rPr>
              <a:t>с 1 марта 2020 года по 1 июня 2020 года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927B380-B459-43EA-A102-8FAA631E3499}"/>
              </a:ext>
            </a:extLst>
          </p:cNvPr>
          <p:cNvSpPr/>
          <p:nvPr/>
        </p:nvSpPr>
        <p:spPr>
          <a:xfrm>
            <a:off x="655911" y="5826386"/>
            <a:ext cx="6407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Постановление Правительства РФ от 02.04.2020 № 409</a:t>
            </a:r>
          </a:p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https://www.nalog.ru/rn86/business-support-2020/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946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16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D1A69AE-7E3B-4175-8AF5-9F4A5823D7F0}"/>
              </a:ext>
            </a:extLst>
          </p:cNvPr>
          <p:cNvSpPr/>
          <p:nvPr/>
        </p:nvSpPr>
        <p:spPr>
          <a:xfrm>
            <a:off x="655911" y="3591242"/>
            <a:ext cx="5691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</a:rPr>
              <a:t>Продление предельного срока направления требований </a:t>
            </a:r>
            <a:r>
              <a:rPr lang="en-US" sz="1600" dirty="0" smtClean="0">
                <a:latin typeface="Circe" panose="020B0502020203020203" pitchFamily="34" charset="-52"/>
              </a:rPr>
              <a:t/>
            </a:r>
            <a:br>
              <a:rPr lang="en-US" sz="1600" dirty="0" smtClean="0">
                <a:latin typeface="Circe" panose="020B0502020203020203" pitchFamily="34" charset="-52"/>
              </a:rPr>
            </a:br>
            <a:r>
              <a:rPr lang="ru-RU" sz="1600" dirty="0" smtClean="0">
                <a:latin typeface="Circe" panose="020B0502020203020203" pitchFamily="34" charset="-52"/>
              </a:rPr>
              <a:t>об уплате налогов, принятия решения о взыскании налогов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1814136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D1A69AE-7E3B-4175-8AF5-9F4A5823D7F0}"/>
              </a:ext>
            </a:extLst>
          </p:cNvPr>
          <p:cNvSpPr/>
          <p:nvPr/>
        </p:nvSpPr>
        <p:spPr>
          <a:xfrm>
            <a:off x="655911" y="4386674"/>
            <a:ext cx="5691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Приостановлены меры взыскания </a:t>
            </a: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  <a:ea typeface="Calibri" panose="020F0502020204030204" pitchFamily="34" charset="0"/>
              </a:rPr>
              <a:t>до 01 мая 2020 года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7063160" y="2188472"/>
            <a:ext cx="4700951" cy="630633"/>
            <a:chOff x="7063160" y="4848263"/>
            <a:chExt cx="4700951" cy="630633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какой срок?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7" y="5186508"/>
              <a:ext cx="396805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6 месяцев направление требований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063160" y="3300572"/>
            <a:ext cx="4030665" cy="824645"/>
            <a:chOff x="7063160" y="4367631"/>
            <a:chExt cx="4030665" cy="824645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490704"/>
              <a:ext cx="337819" cy="236443"/>
            </a:xfrm>
            <a:prstGeom prst="rect">
              <a:avLst/>
            </a:prstGeom>
          </p:spPr>
        </p:pic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C230F22B-6654-48A5-8D27-F424505CD867}"/>
                </a:ext>
              </a:extLst>
            </p:cNvPr>
            <p:cNvSpPr/>
            <p:nvPr/>
          </p:nvSpPr>
          <p:spPr>
            <a:xfrm>
              <a:off x="7796055" y="4367631"/>
              <a:ext cx="2972143" cy="557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кого распространяется мера поддержки?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19CACC1C-2BE8-4437-8258-58CA9F0B163C}"/>
                </a:ext>
              </a:extLst>
            </p:cNvPr>
            <p:cNvSpPr/>
            <p:nvPr/>
          </p:nvSpPr>
          <p:spPr>
            <a:xfrm>
              <a:off x="7796057" y="4899888"/>
              <a:ext cx="3297768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всех налогоплательщиков</a:t>
              </a:r>
            </a:p>
          </p:txBody>
        </p:sp>
      </p:grpSp>
      <p:pic>
        <p:nvPicPr>
          <p:cNvPr id="12290" name="Picture 2" descr="C:\Users\f-shu\Documents\!!!РАБОТА\ФППЮ\49 - Презентация Меры поддержки\02 - Ресурсы\QR-коды\png\15_qr_Мораторий на введение санкций со стороны ФНС 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4697697"/>
            <a:ext cx="1444625" cy="1444625"/>
          </a:xfrm>
          <a:prstGeom prst="rect">
            <a:avLst/>
          </a:prstGeom>
          <a:noFill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0033000" y="4697697"/>
            <a:ext cx="257175" cy="2571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2700000">
            <a:off x="4987437" y="1590961"/>
            <a:ext cx="283330" cy="2833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18900000">
            <a:off x="11149726" y="5709739"/>
            <a:ext cx="449751" cy="4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Продление срока </a:t>
            </a:r>
            <a: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/>
            </a:r>
            <a:b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</a:b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предоставления отчетности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1844840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12" y="2545701"/>
            <a:ext cx="54392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Продлевается срок предоставления всех налоговых деклараций (расчетов по авансовым платежам), </a:t>
            </a:r>
            <a:b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</a:br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кроме НДС, бухгалтерской отчетности, срок сдачи которых приходится на март-май 2020 года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927B380-B459-43EA-A102-8FAA631E3499}"/>
              </a:ext>
            </a:extLst>
          </p:cNvPr>
          <p:cNvSpPr/>
          <p:nvPr/>
        </p:nvSpPr>
        <p:spPr>
          <a:xfrm>
            <a:off x="655911" y="5826389"/>
            <a:ext cx="6407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Постановление Правительства РФ от 02.04.2020 № 409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2" y="6425806"/>
            <a:ext cx="3850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17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D1A69AE-7E3B-4175-8AF5-9F4A5823D7F0}"/>
              </a:ext>
            </a:extLst>
          </p:cNvPr>
          <p:cNvSpPr/>
          <p:nvPr/>
        </p:nvSpPr>
        <p:spPr>
          <a:xfrm>
            <a:off x="655911" y="3775623"/>
            <a:ext cx="6407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Продлевается</a:t>
            </a:r>
            <a:r>
              <a:rPr lang="ru-RU" sz="1600" dirty="0" smtClean="0">
                <a:latin typeface="Circe" panose="020B0502020203020203" pitchFamily="34" charset="-52"/>
              </a:rPr>
              <a:t> срок представления документов, пояснений </a:t>
            </a:r>
          </a:p>
          <a:p>
            <a:r>
              <a:rPr lang="ru-RU" sz="1600" dirty="0" smtClean="0">
                <a:latin typeface="Circe" panose="020B0502020203020203" pitchFamily="34" charset="-52"/>
              </a:rPr>
              <a:t>по требованиям, полученным в срок </a:t>
            </a: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</a:rPr>
              <a:t>с 1 марта до 1 июня 2020 года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1814136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D1A69AE-7E3B-4175-8AF5-9F4A5823D7F0}"/>
              </a:ext>
            </a:extLst>
          </p:cNvPr>
          <p:cNvSpPr/>
          <p:nvPr/>
        </p:nvSpPr>
        <p:spPr>
          <a:xfrm>
            <a:off x="655913" y="4523244"/>
            <a:ext cx="5691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Продлевается</a:t>
            </a:r>
            <a:r>
              <a:rPr lang="ru-RU" sz="1600" dirty="0" smtClean="0">
                <a:latin typeface="Circe" pitchFamily="34" charset="-52"/>
              </a:rPr>
              <a:t> срок представления документов, </a:t>
            </a:r>
            <a:br>
              <a:rPr lang="ru-RU" sz="1600" dirty="0" smtClean="0">
                <a:latin typeface="Circe" pitchFamily="34" charset="-52"/>
              </a:rPr>
            </a:br>
            <a:r>
              <a:rPr lang="ru-RU" sz="1600" dirty="0" smtClean="0">
                <a:latin typeface="Circe" pitchFamily="34" charset="-52"/>
              </a:rPr>
              <a:t>пояснений по требованиям по НДС, полученным в срок </a:t>
            </a:r>
            <a:br>
              <a:rPr lang="ru-RU" sz="1600" dirty="0" smtClean="0">
                <a:latin typeface="Circe" pitchFamily="34" charset="-52"/>
              </a:rPr>
            </a:b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</a:rPr>
              <a:t>с 1 марта до 1 июня 2020 года</a:t>
            </a:r>
          </a:p>
        </p:txBody>
      </p:sp>
      <p:grpSp>
        <p:nvGrpSpPr>
          <p:cNvPr id="2" name="Группа 30"/>
          <p:cNvGrpSpPr/>
          <p:nvPr/>
        </p:nvGrpSpPr>
        <p:grpSpPr>
          <a:xfrm>
            <a:off x="7063160" y="2022635"/>
            <a:ext cx="4700951" cy="1046131"/>
            <a:chOff x="7063160" y="4848263"/>
            <a:chExt cx="4700951" cy="1046131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Срок продления: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396805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indent="-174625">
                <a:buFont typeface="Arial" pitchFamily="34" charset="0"/>
                <a:buChar char="•"/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3 месяца</a:t>
              </a:r>
            </a:p>
            <a:p>
              <a:pPr marL="174625" indent="-174625">
                <a:buFont typeface="Arial" pitchFamily="34" charset="0"/>
                <a:buChar char="•"/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20 рабочих дней</a:t>
              </a:r>
            </a:p>
            <a:p>
              <a:pPr marL="174625" indent="-174625">
                <a:buFont typeface="Arial" pitchFamily="34" charset="0"/>
                <a:buChar char="•"/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10 рабочих дней </a:t>
              </a:r>
            </a:p>
          </p:txBody>
        </p:sp>
      </p:grpSp>
      <p:grpSp>
        <p:nvGrpSpPr>
          <p:cNvPr id="3" name="Группа 42"/>
          <p:cNvGrpSpPr/>
          <p:nvPr/>
        </p:nvGrpSpPr>
        <p:grpSpPr>
          <a:xfrm>
            <a:off x="7063160" y="3396275"/>
            <a:ext cx="4030665" cy="824645"/>
            <a:chOff x="7063160" y="4367631"/>
            <a:chExt cx="4030665" cy="824645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490704"/>
              <a:ext cx="337819" cy="236443"/>
            </a:xfrm>
            <a:prstGeom prst="rect">
              <a:avLst/>
            </a:prstGeom>
          </p:spPr>
        </p:pic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C230F22B-6654-48A5-8D27-F424505CD867}"/>
                </a:ext>
              </a:extLst>
            </p:cNvPr>
            <p:cNvSpPr/>
            <p:nvPr/>
          </p:nvSpPr>
          <p:spPr>
            <a:xfrm>
              <a:off x="7796055" y="4367631"/>
              <a:ext cx="2972143" cy="557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кого распространяется мера поддержки?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19CACC1C-2BE8-4437-8258-58CA9F0B163C}"/>
                </a:ext>
              </a:extLst>
            </p:cNvPr>
            <p:cNvSpPr/>
            <p:nvPr/>
          </p:nvSpPr>
          <p:spPr>
            <a:xfrm>
              <a:off x="7796057" y="4899888"/>
              <a:ext cx="3297768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всех налогоплательщиков</a:t>
              </a:r>
            </a:p>
          </p:txBody>
        </p:sp>
      </p:grpSp>
      <p:pic>
        <p:nvPicPr>
          <p:cNvPr id="13314" name="Picture 2" descr="C:\Users\f-shu\Documents\!!!РАБОТА\ФППЮ\49 - Презентация Меры поддержки\02 - Ресурсы\QR-коды\png\16_qr_Продление срока предоставления отчетност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4734992"/>
            <a:ext cx="1441450" cy="1441450"/>
          </a:xfrm>
          <a:prstGeom prst="rect">
            <a:avLst/>
          </a:prstGeom>
          <a:noFill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2700000">
            <a:off x="10626533" y="5202820"/>
            <a:ext cx="283330" cy="2833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18900000">
            <a:off x="5622910" y="1703586"/>
            <a:ext cx="308554" cy="3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7"/>
            <a:ext cx="592687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Мораторий на банкротство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12" y="3007299"/>
            <a:ext cx="5439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Приостанавливается прием заявлений о банкротстве должника со стороны кредиторов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994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18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D1A69AE-7E3B-4175-8AF5-9F4A5823D7F0}"/>
              </a:ext>
            </a:extLst>
          </p:cNvPr>
          <p:cNvSpPr/>
          <p:nvPr/>
        </p:nvSpPr>
        <p:spPr>
          <a:xfrm>
            <a:off x="655912" y="3823947"/>
            <a:ext cx="5439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</a:rPr>
              <a:t>Также суды приостанавливают производство </a:t>
            </a:r>
          </a:p>
          <a:p>
            <a:r>
              <a:rPr lang="ru-RU" sz="1600" dirty="0" smtClean="0">
                <a:latin typeface="Circe" panose="020B0502020203020203" pitchFamily="34" charset="-52"/>
              </a:rPr>
              <a:t>по принятым делам, по которым процедура банкротства еще не начата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grpSp>
        <p:nvGrpSpPr>
          <p:cNvPr id="29" name="Группа 42"/>
          <p:cNvGrpSpPr/>
          <p:nvPr/>
        </p:nvGrpSpPr>
        <p:grpSpPr>
          <a:xfrm>
            <a:off x="7063160" y="2341000"/>
            <a:ext cx="4030665" cy="2071140"/>
            <a:chOff x="7063160" y="4367631"/>
            <a:chExt cx="4030665" cy="207114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490704"/>
              <a:ext cx="337819" cy="236443"/>
            </a:xfrm>
            <a:prstGeom prst="rect">
              <a:avLst/>
            </a:prstGeom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C230F22B-6654-48A5-8D27-F424505CD867}"/>
                </a:ext>
              </a:extLst>
            </p:cNvPr>
            <p:cNvSpPr/>
            <p:nvPr/>
          </p:nvSpPr>
          <p:spPr>
            <a:xfrm>
              <a:off x="7796055" y="4367631"/>
              <a:ext cx="2972143" cy="557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кого распространяется мера поддержки?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19CACC1C-2BE8-4437-8258-58CA9F0B163C}"/>
                </a:ext>
              </a:extLst>
            </p:cNvPr>
            <p:cNvSpPr/>
            <p:nvPr/>
          </p:nvSpPr>
          <p:spPr>
            <a:xfrm>
              <a:off x="7796057" y="4899888"/>
              <a:ext cx="3297768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indent="-174625">
                <a:buFont typeface="Arial" pitchFamily="34" charset="0"/>
                <a:buChar char="•"/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организации и индивидуальных предпринимателей согласно федеральному перечню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пострадавших отраслей</a:t>
              </a:r>
            </a:p>
            <a:p>
              <a:pPr marL="174625" indent="-174625">
                <a:buFont typeface="Arial" pitchFamily="34" charset="0"/>
                <a:buChar char="•"/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организации, включенные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 перечень </a:t>
              </a:r>
              <a:r>
                <a:rPr lang="ru-RU" sz="1300" dirty="0" err="1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системообразующих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и стратегических предприятий </a:t>
              </a:r>
            </a:p>
          </p:txBody>
        </p:sp>
      </p:grpSp>
      <p:pic>
        <p:nvPicPr>
          <p:cNvPr id="14338" name="Picture 2" descr="C:\Users\f-shu\Documents\!!!РАБОТА\ФППЮ\49 - Презентация Меры поддержки\02 - Ресурсы\QR-коды\png\17_qr_Мораторий на банкротств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4752498"/>
            <a:ext cx="1444625" cy="1441450"/>
          </a:xfrm>
          <a:prstGeom prst="rect">
            <a:avLst/>
          </a:prstGeom>
          <a:noFill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8706131" y="1835781"/>
            <a:ext cx="257175" cy="2571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2700000">
            <a:off x="5367840" y="1622359"/>
            <a:ext cx="283330" cy="2833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18900000">
            <a:off x="10225301" y="5137150"/>
            <a:ext cx="449751" cy="44975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5452675" y="5754095"/>
            <a:ext cx="257175" cy="25717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41344" y="5169014"/>
            <a:ext cx="1936013" cy="352086"/>
          </a:xfrm>
          <a:prstGeom prst="rect">
            <a:avLst/>
          </a:prstGeom>
          <a:solidFill>
            <a:srgbClr val="EB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1076457" y="4751017"/>
            <a:ext cx="929028" cy="929029"/>
            <a:chOff x="3545132" y="4046220"/>
            <a:chExt cx="929029" cy="929029"/>
          </a:xfrm>
        </p:grpSpPr>
        <p:grpSp>
          <p:nvGrpSpPr>
            <p:cNvPr id="27" name="Группа 32"/>
            <p:cNvGrpSpPr/>
            <p:nvPr/>
          </p:nvGrpSpPr>
          <p:grpSpPr>
            <a:xfrm>
              <a:off x="3798024" y="4202243"/>
              <a:ext cx="423259" cy="616983"/>
              <a:chOff x="3790332" y="4038600"/>
              <a:chExt cx="555608" cy="609600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3790332" y="4038600"/>
                <a:ext cx="197468" cy="609600"/>
              </a:xfrm>
              <a:prstGeom prst="rect">
                <a:avLst/>
              </a:prstGeom>
              <a:solidFill>
                <a:srgbClr val="E747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4148472" y="4038600"/>
                <a:ext cx="197468" cy="609600"/>
              </a:xfrm>
              <a:prstGeom prst="rect">
                <a:avLst/>
              </a:prstGeom>
              <a:solidFill>
                <a:srgbClr val="E747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3545132" y="4046220"/>
              <a:ext cx="929029" cy="929029"/>
            </a:xfrm>
            <a:prstGeom prst="ellipse">
              <a:avLst/>
            </a:prstGeom>
            <a:noFill/>
            <a:ln w="76200">
              <a:solidFill>
                <a:srgbClr val="E747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1927B380-B459-43EA-A102-8FAA631E3499}"/>
              </a:ext>
            </a:extLst>
          </p:cNvPr>
          <p:cNvSpPr/>
          <p:nvPr/>
        </p:nvSpPr>
        <p:spPr>
          <a:xfrm>
            <a:off x="655912" y="5796683"/>
            <a:ext cx="5053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Постановление Правительства РФ </a:t>
            </a:r>
          </a:p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от 03.04.2020 № 428</a:t>
            </a:r>
          </a:p>
        </p:txBody>
      </p:sp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6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Снижение требований к обеспечению муниципальных и </a:t>
            </a:r>
            <a:r>
              <a:rPr lang="ru-RU" sz="2400" dirty="0" err="1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госконтрактов</a:t>
            </a:r>
            <a:endParaRPr lang="ru-RU" sz="2400" dirty="0" smtClean="0">
              <a:latin typeface="Circe Bold" panose="020B0602020203020203" pitchFamily="34" charset="-52"/>
              <a:cs typeface="Circe ExtraBold" panose="020B0802020203020203" charset="0"/>
              <a:sym typeface="+mn-ea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8" y="3007299"/>
            <a:ext cx="5664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При проведении закупок заказчик вправе не устанавливать требование обеспечения исполнения контракта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927B380-B459-43EA-A102-8FAA631E3499}"/>
              </a:ext>
            </a:extLst>
          </p:cNvPr>
          <p:cNvSpPr/>
          <p:nvPr/>
        </p:nvSpPr>
        <p:spPr>
          <a:xfrm>
            <a:off x="655911" y="5230872"/>
            <a:ext cx="5664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Федеральный закон РФ от 31.03.2020 № 98-ФЗ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9305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19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D1A69AE-7E3B-4175-8AF5-9F4A5823D7F0}"/>
              </a:ext>
            </a:extLst>
          </p:cNvPr>
          <p:cNvSpPr/>
          <p:nvPr/>
        </p:nvSpPr>
        <p:spPr>
          <a:xfrm>
            <a:off x="655911" y="3823944"/>
            <a:ext cx="5664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Начальная (максимальная) цена контракта </a:t>
            </a:r>
            <a:br>
              <a:rPr lang="ru-RU" sz="1600" dirty="0" smtClean="0"/>
            </a:br>
            <a:r>
              <a:rPr lang="ru-RU" sz="1600" dirty="0" smtClean="0"/>
              <a:t>при котором субъекты малого предпринимательства </a:t>
            </a:r>
            <a:br>
              <a:rPr lang="ru-RU" sz="1600" dirty="0" smtClean="0"/>
            </a:br>
            <a:r>
              <a:rPr lang="ru-RU" sz="1600" dirty="0" smtClean="0"/>
              <a:t>должны предоставлять обеспечение заявок участников закупок увеличена </a:t>
            </a: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</a:rPr>
              <a:t>с 1 до 5 млн. рублей</a:t>
            </a:r>
            <a:endParaRPr lang="ru-RU" sz="1600" dirty="0">
              <a:solidFill>
                <a:srgbClr val="E7472C"/>
              </a:solidFill>
              <a:latin typeface="Circe Bold" pitchFamily="34" charset="-52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7136228" y="0"/>
            <a:ext cx="5059484" cy="6858002"/>
            <a:chOff x="7136228" y="0"/>
            <a:chExt cx="5059484" cy="685800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25E1BF78-EA3A-4D30-A2F8-FD710E10A23D}"/>
                </a:ext>
              </a:extLst>
            </p:cNvPr>
            <p:cNvSpPr/>
            <p:nvPr/>
          </p:nvSpPr>
          <p:spPr>
            <a:xfrm>
              <a:off x="7136475" y="2"/>
              <a:ext cx="5053941" cy="6858000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180DD812-8C50-4BE5-817D-107D86B1E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rcRect t="44859" r="17172"/>
            <a:stretch/>
          </p:blipFill>
          <p:spPr>
            <a:xfrm>
              <a:off x="7136228" y="0"/>
              <a:ext cx="4165058" cy="1386568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DE53E373-D75B-4344-8E15-93E1919AF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rcRect l="83767" t="44859" r="-95"/>
            <a:stretch/>
          </p:blipFill>
          <p:spPr>
            <a:xfrm>
              <a:off x="11374600" y="1847"/>
              <a:ext cx="821112" cy="1386568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grpSp>
        <p:nvGrpSpPr>
          <p:cNvPr id="19" name="Группа 30"/>
          <p:cNvGrpSpPr/>
          <p:nvPr/>
        </p:nvGrpSpPr>
        <p:grpSpPr>
          <a:xfrm>
            <a:off x="7063160" y="2230387"/>
            <a:ext cx="4700951" cy="630633"/>
            <a:chOff x="7063160" y="4848263"/>
            <a:chExt cx="4700951" cy="63063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Срок: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7" y="5186508"/>
              <a:ext cx="396805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Мера действует до 31 декабря 2020 года</a:t>
              </a:r>
            </a:p>
          </p:txBody>
        </p:sp>
      </p:grpSp>
      <p:grpSp>
        <p:nvGrpSpPr>
          <p:cNvPr id="38" name="Группа 30"/>
          <p:cNvGrpSpPr/>
          <p:nvPr/>
        </p:nvGrpSpPr>
        <p:grpSpPr>
          <a:xfrm>
            <a:off x="7063160" y="3196968"/>
            <a:ext cx="4700951" cy="830688"/>
            <a:chOff x="7063160" y="4848263"/>
            <a:chExt cx="4700951" cy="830688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Кто может воспользоваться?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Все субъекты малого и среднего предпринимательства</a:t>
              </a:r>
            </a:p>
          </p:txBody>
        </p:sp>
      </p:grpSp>
      <p:pic>
        <p:nvPicPr>
          <p:cNvPr id="15362" name="Picture 2" descr="C:\Users\f-shu\Documents\!!!РАБОТА\ФППЮ\49 - Презентация Меры поддержки\02 - Ресурсы\QR-коды\png\18_qr_Снижение требований к обеспечению муниципальных и госконтрактов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4502607"/>
            <a:ext cx="1444625" cy="1441450"/>
          </a:xfrm>
          <a:prstGeom prst="rect">
            <a:avLst/>
          </a:prstGeom>
          <a:noFill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0511023" y="4906608"/>
            <a:ext cx="257175" cy="2571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2700000">
            <a:off x="4256014" y="6083800"/>
            <a:ext cx="283330" cy="2833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18900000">
            <a:off x="6911599" y="4492298"/>
            <a:ext cx="449751" cy="44975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4897802" y="1729456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рямоугольник 119">
            <a:extLst>
              <a:ext uri="{FF2B5EF4-FFF2-40B4-BE49-F238E27FC236}">
                <a16:creationId xmlns="" xmlns:a16="http://schemas.microsoft.com/office/drawing/2014/main" id="{0BE9CAAA-A384-4CBC-834B-9C709688DFFB}"/>
              </a:ext>
            </a:extLst>
          </p:cNvPr>
          <p:cNvSpPr/>
          <p:nvPr/>
        </p:nvSpPr>
        <p:spPr>
          <a:xfrm>
            <a:off x="9457879" y="10"/>
            <a:ext cx="3094489" cy="1352551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ru-RU"/>
          </a:p>
        </p:txBody>
      </p:sp>
      <p:sp>
        <p:nvSpPr>
          <p:cNvPr id="4" name="Текстовое поле 19">
            <a:extLst>
              <a:ext uri="{FF2B5EF4-FFF2-40B4-BE49-F238E27FC236}">
                <a16:creationId xmlns="" xmlns:a16="http://schemas.microsoft.com/office/drawing/2014/main" id="{BE3C3A08-6011-414D-AA38-C1161D6D718C}"/>
              </a:ext>
            </a:extLst>
          </p:cNvPr>
          <p:cNvSpPr txBox="1"/>
          <p:nvPr/>
        </p:nvSpPr>
        <p:spPr>
          <a:xfrm>
            <a:off x="754181" y="557321"/>
            <a:ext cx="6984916" cy="830987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Меры поддержки </a:t>
            </a:r>
          </a:p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малого и среднего бизнеса</a:t>
            </a:r>
          </a:p>
        </p:txBody>
      </p:sp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953F6717-CFF8-4AF2-A3C4-CF69DEFE27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/>
        </p:blipFill>
        <p:spPr>
          <a:xfrm>
            <a:off x="9457879" y="-1414684"/>
            <a:ext cx="5534475" cy="2767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C26AD161-0F51-4897-8223-C441B69CF9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7910672" y="887137"/>
            <a:ext cx="320437" cy="32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7344E43C-D505-4D66-B3C6-DA299FFCA1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/>
        </p:blipFill>
        <p:spPr>
          <a:xfrm rot="16200000">
            <a:off x="8637105" y="-1"/>
            <a:ext cx="820770" cy="82077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Прямоугольник 60"/>
          <p:cNvSpPr/>
          <p:nvPr/>
        </p:nvSpPr>
        <p:spPr>
          <a:xfrm>
            <a:off x="736511" y="4572011"/>
            <a:ext cx="7832230" cy="40009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>
                <a:latin typeface="Circe" panose="020B0502020203020203" pitchFamily="34" charset="-52"/>
              </a:rPr>
              <a:t>Проверь себя в реестре МСП на сайте</a:t>
            </a:r>
            <a:r>
              <a:rPr lang="en-US" sz="2000" dirty="0" smtClean="0">
                <a:latin typeface="Circe" panose="020B0502020203020203" pitchFamily="34" charset="-52"/>
              </a:rPr>
              <a:t> </a:t>
            </a:r>
            <a:r>
              <a:rPr lang="en-US" sz="20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www.nalog.ru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DAA279D-8832-432B-B6CA-6A3E8B8AE2FF}"/>
              </a:ext>
            </a:extLst>
          </p:cNvPr>
          <p:cNvSpPr/>
          <p:nvPr/>
        </p:nvSpPr>
        <p:spPr>
          <a:xfrm>
            <a:off x="626033" y="3415013"/>
            <a:ext cx="2841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irce" panose="020B0502020203020203" pitchFamily="34" charset="-52"/>
              </a:rPr>
              <a:t>Снижение </a:t>
            </a:r>
            <a:endParaRPr lang="en-US" sz="1400" dirty="0" smtClean="0">
              <a:latin typeface="Circe" panose="020B0502020203020203" pitchFamily="34" charset="-52"/>
            </a:endParaRPr>
          </a:p>
          <a:p>
            <a:pPr algn="ctr"/>
            <a:r>
              <a:rPr lang="ru-RU" sz="1400" dirty="0" smtClean="0">
                <a:latin typeface="Circe" panose="020B0502020203020203" pitchFamily="34" charset="-52"/>
              </a:rPr>
              <a:t>налоговой нагрузки</a:t>
            </a:r>
          </a:p>
        </p:txBody>
      </p:sp>
      <p:pic>
        <p:nvPicPr>
          <p:cNvPr id="35" name="Picture 2" descr="C:\Users\f-shu\Creative Cloud Files\1x\Монтажная область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58195" y="2469622"/>
            <a:ext cx="777661" cy="777660"/>
          </a:xfrm>
          <a:prstGeom prst="rect">
            <a:avLst/>
          </a:prstGeom>
          <a:noFill/>
        </p:spPr>
      </p:pic>
      <p:pic>
        <p:nvPicPr>
          <p:cNvPr id="37" name="Picture 4" descr="C:\Users\f-shu\Creative Cloud Files\1x\Монтажная область 1_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324" y="2469622"/>
            <a:ext cx="777196" cy="777194"/>
          </a:xfrm>
          <a:prstGeom prst="rect">
            <a:avLst/>
          </a:prstGeom>
          <a:noFill/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DAA279D-8832-432B-B6CA-6A3E8B8AE2FF}"/>
              </a:ext>
            </a:extLst>
          </p:cNvPr>
          <p:cNvSpPr/>
          <p:nvPr/>
        </p:nvSpPr>
        <p:spPr>
          <a:xfrm>
            <a:off x="3828062" y="3416314"/>
            <a:ext cx="1693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irce" panose="020B0502020203020203" pitchFamily="34" charset="-52"/>
              </a:rPr>
              <a:t>Финансовая </a:t>
            </a:r>
            <a:endParaRPr lang="en-US" sz="1400" dirty="0" smtClean="0">
              <a:latin typeface="Circe" panose="020B0502020203020203" pitchFamily="34" charset="-52"/>
            </a:endParaRPr>
          </a:p>
          <a:p>
            <a:pPr algn="ctr"/>
            <a:r>
              <a:rPr lang="ru-RU" sz="1400" dirty="0" smtClean="0">
                <a:latin typeface="Circe" panose="020B0502020203020203" pitchFamily="34" charset="-52"/>
              </a:rPr>
              <a:t>поддержка</a:t>
            </a:r>
          </a:p>
        </p:txBody>
      </p:sp>
      <p:pic>
        <p:nvPicPr>
          <p:cNvPr id="40" name="Picture 5" descr="C:\Users\f-shu\Creative Cloud Files\1x\ 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99625" y="2469628"/>
            <a:ext cx="777197" cy="777195"/>
          </a:xfrm>
          <a:prstGeom prst="rect">
            <a:avLst/>
          </a:prstGeom>
          <a:noFill/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DAA279D-8832-432B-B6CA-6A3E8B8AE2FF}"/>
              </a:ext>
            </a:extLst>
          </p:cNvPr>
          <p:cNvSpPr/>
          <p:nvPr/>
        </p:nvSpPr>
        <p:spPr>
          <a:xfrm>
            <a:off x="6264806" y="3416314"/>
            <a:ext cx="2246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irce" panose="020B0502020203020203" pitchFamily="34" charset="-52"/>
              </a:rPr>
              <a:t>Имущественная поддержка</a:t>
            </a:r>
          </a:p>
        </p:txBody>
      </p:sp>
      <p:pic>
        <p:nvPicPr>
          <p:cNvPr id="42" name="Picture 3" descr="C:\Users\f-shu\Creative Cloud Files\1x\Монтажная область 1_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83673" y="2469622"/>
            <a:ext cx="777197" cy="777198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9177237" y="3416315"/>
            <a:ext cx="199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irce" panose="020B0502020203020203" pitchFamily="34" charset="-52"/>
              </a:rPr>
              <a:t>Административные</a:t>
            </a:r>
            <a:endParaRPr lang="en-US" sz="1400" dirty="0" smtClean="0">
              <a:latin typeface="Circe" panose="020B0502020203020203" pitchFamily="34" charset="-52"/>
            </a:endParaRPr>
          </a:p>
          <a:p>
            <a:pPr algn="ctr"/>
            <a:r>
              <a:rPr lang="ru-RU" sz="1400" dirty="0" smtClean="0">
                <a:latin typeface="Circe" panose="020B0502020203020203" pitchFamily="34" charset="-52"/>
              </a:rPr>
              <a:t>меры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2" y="5686425"/>
            <a:ext cx="12190414" cy="1328998"/>
            <a:chOff x="0" y="5686425"/>
            <a:chExt cx="12190414" cy="1328998"/>
          </a:xfrm>
        </p:grpSpPr>
        <p:sp>
          <p:nvSpPr>
            <p:cNvPr id="126" name="Прямоугольник 125">
              <a:extLst>
                <a:ext uri="{FF2B5EF4-FFF2-40B4-BE49-F238E27FC236}">
                  <a16:creationId xmlns="" xmlns:a16="http://schemas.microsoft.com/office/drawing/2014/main" id="{0A9DA0CF-19F5-437C-B202-95C32E959EAB}"/>
                </a:ext>
              </a:extLst>
            </p:cNvPr>
            <p:cNvSpPr/>
            <p:nvPr/>
          </p:nvSpPr>
          <p:spPr>
            <a:xfrm>
              <a:off x="245507" y="6425807"/>
              <a:ext cx="425098" cy="261600"/>
            </a:xfrm>
            <a:prstGeom prst="rect">
              <a:avLst/>
            </a:prstGeom>
          </p:spPr>
          <p:txBody>
            <a:bodyPr wrap="none" lIns="91431" tIns="45715" rIns="91431" bIns="45715">
              <a:spAutoFit/>
            </a:bodyPr>
            <a:lstStyle/>
            <a:p>
              <a:r>
                <a:rPr lang="ru-RU" sz="1100" dirty="0" smtClean="0">
                  <a:solidFill>
                    <a:schemeClr val="bg1">
                      <a:lumMod val="65000"/>
                    </a:schemeClr>
                  </a:solidFill>
                  <a:latin typeface="Circe" panose="020B0502020203020203" pitchFamily="34" charset="-52"/>
                </a:rPr>
                <a:t>02 </a:t>
              </a:r>
              <a:r>
                <a:rPr lang="ru-RU" sz="1100" dirty="0">
                  <a:solidFill>
                    <a:schemeClr val="bg1">
                      <a:lumMod val="65000"/>
                    </a:schemeClr>
                  </a:solidFill>
                  <a:latin typeface="Circe" panose="020B0502020203020203" pitchFamily="34" charset="-52"/>
                </a:rPr>
                <a:t>-</a:t>
              </a:r>
            </a:p>
          </p:txBody>
        </p: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xmlns="" id="{553BE361-CA87-4072-9551-74DDDE271A0E}"/>
                </a:ext>
              </a:extLst>
            </p:cNvPr>
            <p:cNvGrpSpPr/>
            <p:nvPr/>
          </p:nvGrpSpPr>
          <p:grpSpPr>
            <a:xfrm>
              <a:off x="0" y="5686425"/>
              <a:ext cx="9906000" cy="1328998"/>
              <a:chOff x="0" y="5344519"/>
              <a:chExt cx="11798498" cy="1604229"/>
            </a:xfrm>
          </p:grpSpPr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xmlns="" id="{33F6750F-06D8-4B87-98F3-78CE7DEC5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96DAC541-7B7A-43D3-8B79-37D633B846F1}">
                    <asvg:svgBlip xmlns:asvg="http://schemas.microsoft.com/office/drawing/2016/SVG/main" xmlns="" r:embed=""/>
                  </a:ext>
                </a:extLst>
              </a:blip>
              <a:stretch>
                <a:fillRect/>
              </a:stretch>
            </p:blipFill>
            <p:spPr>
              <a:xfrm>
                <a:off x="0" y="5344519"/>
                <a:ext cx="7725747" cy="1604229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xmlns="" id="{AE6209B6-56E9-43E0-84C4-F53E14AC6C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96DAC541-7B7A-43D3-8B79-37D633B846F1}">
                    <asvg:svgBlip xmlns:asvg="http://schemas.microsoft.com/office/drawing/2016/SVG/main" xmlns="" r:embed=""/>
                  </a:ext>
                </a:extLst>
              </a:blip>
              <a:srcRect r="47284"/>
              <a:stretch/>
            </p:blipFill>
            <p:spPr>
              <a:xfrm>
                <a:off x="7725747" y="5344519"/>
                <a:ext cx="4072751" cy="1604229"/>
              </a:xfrm>
              <a:prstGeom prst="rect">
                <a:avLst/>
              </a:prstGeom>
            </p:spPr>
          </p:pic>
        </p:grp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xmlns="" id="{33F6750F-06D8-4B87-98F3-78CE7DEC5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rcRect r="36491"/>
            <a:stretch>
              <a:fillRect/>
            </a:stretch>
          </p:blipFill>
          <p:spPr>
            <a:xfrm>
              <a:off x="8070886" y="5686425"/>
              <a:ext cx="4119528" cy="1328998"/>
            </a:xfrm>
            <a:prstGeom prst="rect">
              <a:avLst/>
            </a:prstGeom>
          </p:spPr>
        </p:pic>
      </p:grp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0023271C-8D73-47AC-B41E-5A299461B5AC}"/>
              </a:ext>
            </a:extLst>
          </p:cNvPr>
          <p:cNvCxnSpPr>
            <a:cxnSpLocks/>
          </p:cNvCxnSpPr>
          <p:nvPr/>
        </p:nvCxnSpPr>
        <p:spPr>
          <a:xfrm rot="5400000">
            <a:off x="3165458" y="2873759"/>
            <a:ext cx="428625" cy="1588"/>
          </a:xfrm>
          <a:prstGeom prst="line">
            <a:avLst/>
          </a:prstGeom>
          <a:ln>
            <a:solidFill>
              <a:srgbClr val="E1C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0023271C-8D73-47AC-B41E-5A299461B5AC}"/>
              </a:ext>
            </a:extLst>
          </p:cNvPr>
          <p:cNvCxnSpPr>
            <a:cxnSpLocks/>
          </p:cNvCxnSpPr>
          <p:nvPr/>
        </p:nvCxnSpPr>
        <p:spPr>
          <a:xfrm rot="5400000">
            <a:off x="5738815" y="2873760"/>
            <a:ext cx="428625" cy="1588"/>
          </a:xfrm>
          <a:prstGeom prst="line">
            <a:avLst/>
          </a:prstGeom>
          <a:ln>
            <a:solidFill>
              <a:srgbClr val="E1C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0023271C-8D73-47AC-B41E-5A299461B5AC}"/>
              </a:ext>
            </a:extLst>
          </p:cNvPr>
          <p:cNvCxnSpPr>
            <a:cxnSpLocks/>
          </p:cNvCxnSpPr>
          <p:nvPr/>
        </p:nvCxnSpPr>
        <p:spPr>
          <a:xfrm rot="5400000">
            <a:off x="8523309" y="2873761"/>
            <a:ext cx="428625" cy="1588"/>
          </a:xfrm>
          <a:prstGeom prst="line">
            <a:avLst/>
          </a:prstGeom>
          <a:ln>
            <a:solidFill>
              <a:srgbClr val="E1C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371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7136228" y="0"/>
            <a:ext cx="5059484" cy="6858002"/>
            <a:chOff x="7136228" y="0"/>
            <a:chExt cx="5059484" cy="6858002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25E1BF78-EA3A-4D30-A2F8-FD710E10A23D}"/>
                </a:ext>
              </a:extLst>
            </p:cNvPr>
            <p:cNvSpPr/>
            <p:nvPr/>
          </p:nvSpPr>
          <p:spPr>
            <a:xfrm>
              <a:off x="7136475" y="2"/>
              <a:ext cx="5053941" cy="6858000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180DD812-8C50-4BE5-817D-107D86B1E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rcRect t="44859" r="17172"/>
            <a:stretch/>
          </p:blipFill>
          <p:spPr>
            <a:xfrm>
              <a:off x="7136228" y="0"/>
              <a:ext cx="4165058" cy="1386568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DE53E373-D75B-4344-8E15-93E1919AF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rcRect l="83767" t="44859" r="-95"/>
            <a:stretch/>
          </p:blipFill>
          <p:spPr>
            <a:xfrm>
              <a:off x="11374600" y="1847"/>
              <a:ext cx="821112" cy="1386568"/>
            </a:xfrm>
            <a:prstGeom prst="rect">
              <a:avLst/>
            </a:prstGeom>
          </p:spPr>
        </p:pic>
      </p:grp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1" y="557326"/>
            <a:ext cx="10613749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err="1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Самозанятые</a:t>
            </a: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. Уменьшение суммы налога </a:t>
            </a:r>
            <a:b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</a:b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на налоговый вычет</a:t>
            </a:r>
            <a:endParaRPr lang="en-US" altLang="en-US" sz="2400" dirty="0">
              <a:latin typeface="Circe Bold" panose="020B0602020203020203" pitchFamily="34" charset="-52"/>
              <a:cs typeface="Circe" panose="020B0502020203020203" charset="0"/>
              <a:sym typeface="+mn-ea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1685431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9" y="2317975"/>
            <a:ext cx="43091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irce" panose="020B0502020203020203" pitchFamily="34" charset="-52"/>
                <a:ea typeface="Calibri" panose="020F0502020204030204" pitchFamily="34" charset="0"/>
              </a:rPr>
              <a:t>Если налог исчисляется по ставке 4 процента, сумма вычета – 1 процент от налоговой базы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irce" panose="020B0502020203020203" pitchFamily="34" charset="-52"/>
                <a:ea typeface="Calibri" panose="020F0502020204030204" pitchFamily="34" charset="0"/>
              </a:rPr>
              <a:t>Если налог исчисляется по ставке 6 процентов, сумма вычета – 2 процента от налоговой базы.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41389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20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7EF73546-AFF3-4E84-A601-7B9380875D3D}"/>
              </a:ext>
            </a:extLst>
          </p:cNvPr>
          <p:cNvSpPr/>
          <p:nvPr/>
        </p:nvSpPr>
        <p:spPr>
          <a:xfrm>
            <a:off x="655912" y="3297475"/>
            <a:ext cx="5439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</a:rPr>
              <a:t>Вычет рассчитывается нарастающим итогом и не может превышать </a:t>
            </a:r>
            <a:r>
              <a:rPr lang="ru-RU" sz="1400" dirty="0">
                <a:solidFill>
                  <a:srgbClr val="E7472C"/>
                </a:solidFill>
                <a:latin typeface="Circe Bold" panose="020B0602020203020203" pitchFamily="34" charset="-52"/>
              </a:rPr>
              <a:t>10 000 руб.</a:t>
            </a:r>
            <a:endParaRPr lang="ru-RU" sz="1600" dirty="0">
              <a:solidFill>
                <a:srgbClr val="E7472C"/>
              </a:solidFill>
              <a:latin typeface="Circe Bold" panose="020B0602020203020203" pitchFamily="34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09C75CE-B171-4202-ADAE-510D6533DA4D}"/>
              </a:ext>
            </a:extLst>
          </p:cNvPr>
          <p:cNvSpPr/>
          <p:nvPr/>
        </p:nvSpPr>
        <p:spPr>
          <a:xfrm>
            <a:off x="655910" y="3867913"/>
            <a:ext cx="48932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</a:rPr>
              <a:t>Чтобы поддержать самозанятых в условиях эпидемии коронавируса, Государственная Дума приняла закон, позволяющий уменьшить сумму налога, подлежащую уплате с 01.07.2020 по 31.12.2020, на дополнительный вычет в размере </a:t>
            </a:r>
            <a:r>
              <a:rPr lang="ru-RU" sz="1400" dirty="0">
                <a:solidFill>
                  <a:srgbClr val="E7472C"/>
                </a:solidFill>
                <a:latin typeface="Circe Bold" panose="020B0602020203020203" pitchFamily="34" charset="-52"/>
              </a:rPr>
              <a:t>12 130 руб.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5F9D43B9-E84C-493C-8C78-727CE5E04DF3}"/>
              </a:ext>
            </a:extLst>
          </p:cNvPr>
          <p:cNvSpPr/>
          <p:nvPr/>
        </p:nvSpPr>
        <p:spPr>
          <a:xfrm>
            <a:off x="655909" y="5084678"/>
            <a:ext cx="54392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</a:rPr>
              <a:t>В итоге сумма налога, которая должна быть уплачена в июле - декабре 2020 г., уменьшается на остаток неиспользованного вычета в пределах </a:t>
            </a:r>
            <a:r>
              <a:rPr lang="ru-RU" sz="1400" dirty="0">
                <a:solidFill>
                  <a:srgbClr val="E7472C"/>
                </a:solidFill>
                <a:latin typeface="Circe Bold" panose="020B0602020203020203" pitchFamily="34" charset="-52"/>
              </a:rPr>
              <a:t>10 000 рублей </a:t>
            </a:r>
            <a:r>
              <a:rPr lang="ru-RU" sz="1400" dirty="0">
                <a:latin typeface="Circe" panose="020B0502020203020203" pitchFamily="34" charset="-52"/>
              </a:rPr>
              <a:t>и на новый вычет </a:t>
            </a:r>
            <a:r>
              <a:rPr lang="ru-RU" sz="1400" dirty="0">
                <a:solidFill>
                  <a:srgbClr val="E7472C"/>
                </a:solidFill>
                <a:latin typeface="Circe Bold" panose="020B0602020203020203" pitchFamily="34" charset="-52"/>
              </a:rPr>
              <a:t>12 130 рублей </a:t>
            </a:r>
            <a:r>
              <a:rPr lang="ru-RU" sz="1400" dirty="0">
                <a:latin typeface="Circe" panose="020B0502020203020203" pitchFamily="34" charset="-52"/>
              </a:rPr>
              <a:t>(остаток от 10 000 руб. + 12 130руб.). Обычные процентные ограничения вычета (1 или 2 процента) в данном случае</a:t>
            </a:r>
          </a:p>
          <a:p>
            <a:r>
              <a:rPr lang="ru-RU" sz="1400" dirty="0">
                <a:latin typeface="Circe" panose="020B0502020203020203" pitchFamily="34" charset="-52"/>
              </a:rPr>
              <a:t>не применяются.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7473F86-6B61-450E-A090-A5F72685C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1598330"/>
            <a:ext cx="507093" cy="430887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7069833" y="3302240"/>
            <a:ext cx="5120579" cy="1661993"/>
            <a:chOff x="7069833" y="3467340"/>
            <a:chExt cx="5120579" cy="1661993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C1E5722F-6481-4A91-9B2E-388D788A3461}"/>
                </a:ext>
              </a:extLst>
            </p:cNvPr>
            <p:cNvSpPr/>
            <p:nvPr/>
          </p:nvSpPr>
          <p:spPr>
            <a:xfrm>
              <a:off x="7796057" y="3467340"/>
              <a:ext cx="4394355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</a:rPr>
                <a:t>Самозанятые, которые </a:t>
              </a: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</a:rPr>
                <a:t/>
              </a:r>
              <a:b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</a:rPr>
              </a:b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</a:rPr>
                <a:t>впервые встали </a:t>
              </a: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</a:rPr>
                <a:t>на учет</a:t>
              </a:r>
            </a:p>
            <a:p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после 01.06.2020, также могут воспользоваться повышенным вычетом, 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то </a:t>
              </a: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есть в 2020 году вычет 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максимум </a:t>
              </a: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составит 23 130 рублей. 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Неиспользованную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 </a:t>
              </a: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2020 году часть налогового 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вычета (не </a:t>
              </a: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более 10 000 рублей) они могут перенести на 2021 год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87F925E5-CF61-44BE-BFD0-5F7EDB05B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9145" y="3610553"/>
              <a:ext cx="337819" cy="236443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7069833" y="1523880"/>
            <a:ext cx="4766567" cy="1645287"/>
            <a:chOff x="7069833" y="1612780"/>
            <a:chExt cx="4766567" cy="1645287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1D8E03D0-0900-474F-B6E9-98E759F2446B}"/>
                </a:ext>
              </a:extLst>
            </p:cNvPr>
            <p:cNvSpPr/>
            <p:nvPr/>
          </p:nvSpPr>
          <p:spPr>
            <a:xfrm>
              <a:off x="7796057" y="1642240"/>
              <a:ext cx="4040343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</a:rPr>
                <a:t>Необходимое условие</a:t>
              </a:r>
            </a:p>
            <a:p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Отсутствие у налогоплательщика недоимки по налогу и (или) задолженности по соответствующим пеням. Если таковые есть, налоговая инспекция сначала зачтет вычет в счет их погашения,</a:t>
              </a:r>
            </a:p>
            <a:p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а оставшаяся часть вычета пойдет в уменьшение налога к уплате.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29F6D1C8-3BBC-4CA8-9499-1B35EFE73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9145" y="1663468"/>
              <a:ext cx="337819" cy="236443"/>
            </a:xfrm>
            <a:prstGeom prst="rect">
              <a:avLst/>
            </a:prstGeom>
          </p:spPr>
        </p:pic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C639226-624E-4C4A-919E-E6EC4686966E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pic>
        <p:nvPicPr>
          <p:cNvPr id="16387" name="Picture 3" descr="C:\Users\f-shu\Documents\!!!РАБОТА\ФППЮ\49 - Презентация Меры поддержки\02 - Ресурсы\QR-коды\png\19_qr_Самозанятые. Уменьшение суммы налога на налоговый выче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5160878"/>
            <a:ext cx="1444625" cy="1441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58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овое поле 19">
            <a:extLst>
              <a:ext uri="{FF2B5EF4-FFF2-40B4-BE49-F238E27FC236}">
                <a16:creationId xmlns="" xmlns:a16="http://schemas.microsoft.com/office/drawing/2014/main" id="{BE3C3A08-6011-414D-AA38-C1161D6D718C}"/>
              </a:ext>
            </a:extLst>
          </p:cNvPr>
          <p:cNvSpPr txBox="1"/>
          <p:nvPr/>
        </p:nvSpPr>
        <p:spPr>
          <a:xfrm>
            <a:off x="602298" y="1953079"/>
            <a:ext cx="5261474" cy="1200318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r>
              <a:rPr lang="ru-RU" sz="2400" dirty="0" smtClean="0">
                <a:solidFill>
                  <a:srgbClr val="CD9A67"/>
                </a:solidFill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ФОНД ПОДДЕРЖКИ</a:t>
            </a:r>
            <a:br>
              <a:rPr lang="ru-RU" sz="2400" dirty="0" smtClean="0">
                <a:solidFill>
                  <a:srgbClr val="CD9A67"/>
                </a:solidFill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</a:br>
            <a:r>
              <a:rPr lang="ru-RU" sz="2400" dirty="0" smtClean="0">
                <a:solidFill>
                  <a:srgbClr val="CD9A67"/>
                </a:solidFill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ПРЕДПРИНИМАТЕЛЬСТВА </a:t>
            </a:r>
          </a:p>
          <a:p>
            <a:r>
              <a:rPr lang="ru-RU" sz="2400" dirty="0" smtClean="0">
                <a:solidFill>
                  <a:srgbClr val="CD9A67"/>
                </a:solidFill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ЮГРЫ</a:t>
            </a:r>
          </a:p>
        </p:txBody>
      </p:sp>
      <p:sp>
        <p:nvSpPr>
          <p:cNvPr id="10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Информационно-консультационная поддержка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8" y="4328544"/>
            <a:ext cx="5664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«Горячая линия» по мерам поддержки субъектов малого </a:t>
            </a:r>
            <a:r>
              <a:rPr lang="en-US" sz="1600" dirty="0" smtClean="0">
                <a:latin typeface="Circe" pitchFamily="34" charset="-52"/>
              </a:rPr>
              <a:t/>
            </a:r>
            <a:br>
              <a:rPr lang="en-US" sz="1600" dirty="0" smtClean="0">
                <a:latin typeface="Circe" pitchFamily="34" charset="-52"/>
              </a:rPr>
            </a:br>
            <a:r>
              <a:rPr lang="ru-RU" sz="1600" dirty="0" smtClean="0">
                <a:latin typeface="Circe" pitchFamily="34" charset="-52"/>
              </a:rPr>
              <a:t>и среднего предпринимательства в условиях ухудшения ситуации в связи с распространением новой </a:t>
            </a:r>
            <a:r>
              <a:rPr lang="ru-RU" sz="1600" dirty="0" err="1" smtClean="0">
                <a:latin typeface="Circe" pitchFamily="34" charset="-52"/>
              </a:rPr>
              <a:t>коронавирусной</a:t>
            </a:r>
            <a:r>
              <a:rPr lang="ru-RU" sz="1600" dirty="0" smtClean="0">
                <a:latin typeface="Circe" pitchFamily="34" charset="-52"/>
              </a:rPr>
              <a:t> инфекции 24 часа в сутки 7 дней в неделю.</a:t>
            </a:r>
            <a:endParaRPr lang="ru-RU" sz="1600" dirty="0">
              <a:latin typeface="Circe" pitchFamily="34" charset="-52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41342" y="3596980"/>
            <a:ext cx="3049306" cy="461591"/>
            <a:chOff x="741340" y="4674195"/>
            <a:chExt cx="3049305" cy="46159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E381C2A3-B37D-4AF0-88A3-FDDBAFCFC4C8}"/>
                </a:ext>
              </a:extLst>
            </p:cNvPr>
            <p:cNvSpPr/>
            <p:nvPr/>
          </p:nvSpPr>
          <p:spPr>
            <a:xfrm>
              <a:off x="1376202" y="4704899"/>
              <a:ext cx="241444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200" dirty="0">
                  <a:solidFill>
                    <a:srgbClr val="E7472C"/>
                  </a:solidFill>
                  <a:latin typeface="Circe Bold" panose="020B0602020203020203" pitchFamily="34" charset="-52"/>
                </a:rPr>
                <a:t>Суть поддержки: </a:t>
              </a: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F4F37EAE-EBCA-4D80-985C-559ED5F80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>
              <a:off x="741340" y="4674195"/>
              <a:ext cx="507093" cy="430887"/>
            </a:xfrm>
            <a:prstGeom prst="rect">
              <a:avLst/>
            </a:prstGeom>
          </p:spPr>
        </p:pic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7063164" y="1675379"/>
            <a:ext cx="4700950" cy="830195"/>
            <a:chOff x="7063164" y="2315270"/>
            <a:chExt cx="4700950" cy="830195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58397AF0-443C-457B-A7BB-024FE46BE087}"/>
                </a:ext>
              </a:extLst>
            </p:cNvPr>
            <p:cNvSpPr/>
            <p:nvPr/>
          </p:nvSpPr>
          <p:spPr>
            <a:xfrm>
              <a:off x="7796056" y="2315270"/>
              <a:ext cx="337849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Телефон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1B2D77A6-4F53-43D1-B0B0-0E6CE13AFEA3}"/>
                </a:ext>
              </a:extLst>
            </p:cNvPr>
            <p:cNvSpPr/>
            <p:nvPr/>
          </p:nvSpPr>
          <p:spPr>
            <a:xfrm>
              <a:off x="7796059" y="2683800"/>
              <a:ext cx="39680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8-800-101-01-01</a:t>
              </a: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7C218FE1-0579-4F61-BCB3-24F839FA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6" y="2365964"/>
              <a:ext cx="337819" cy="236443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7063164" y="2712044"/>
            <a:ext cx="4700950" cy="811181"/>
            <a:chOff x="7063164" y="3877100"/>
            <a:chExt cx="4700950" cy="811181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6" y="3939481"/>
              <a:ext cx="337819" cy="236443"/>
            </a:xfrm>
            <a:prstGeom prst="rect">
              <a:avLst/>
            </a:prstGeom>
          </p:spPr>
        </p:pic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C230F22B-6654-48A5-8D27-F424505CD867}"/>
                </a:ext>
              </a:extLst>
            </p:cNvPr>
            <p:cNvSpPr/>
            <p:nvPr/>
          </p:nvSpPr>
          <p:spPr>
            <a:xfrm>
              <a:off x="7796059" y="3877100"/>
              <a:ext cx="29721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err="1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Онлайн-чат</a:t>
              </a: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 на сайте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19CACC1C-2BE8-4437-8258-58CA9F0B163C}"/>
                </a:ext>
              </a:extLst>
            </p:cNvPr>
            <p:cNvSpPr/>
            <p:nvPr/>
          </p:nvSpPr>
          <p:spPr>
            <a:xfrm>
              <a:off x="7796059" y="4226616"/>
              <a:ext cx="39680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err="1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бизнесюгры.рф</a:t>
              </a:r>
              <a:r>
                <a:rPr lang="ru-RU" sz="2400" dirty="0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063164" y="3772391"/>
            <a:ext cx="4700950" cy="825310"/>
            <a:chOff x="7063164" y="5225633"/>
            <a:chExt cx="4700950" cy="82531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6" y="5276321"/>
              <a:ext cx="337819" cy="236443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9" y="5237592"/>
              <a:ext cx="29721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E-mail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9" y="5589278"/>
              <a:ext cx="39680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fond@sb-ugra.ru</a:t>
              </a:r>
            </a:p>
          </p:txBody>
        </p:sp>
      </p:grp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898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2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pic>
        <p:nvPicPr>
          <p:cNvPr id="17410" name="Picture 2" descr="C:\Users\f-shu\Documents\!!!РАБОТА\ФППЮ\49 - Презентация Меры поддержки\02 - Ресурсы\QR-коды\png\20_qr_Мера информационно-консультационной поддержк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4908156"/>
            <a:ext cx="1444625" cy="1441450"/>
          </a:xfrm>
          <a:prstGeom prst="rect">
            <a:avLst/>
          </a:prstGeom>
          <a:noFill/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0917370" y="3339803"/>
            <a:ext cx="257175" cy="25717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2700000">
            <a:off x="5521762" y="2173607"/>
            <a:ext cx="283330" cy="28333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3790333" y="5922355"/>
            <a:ext cx="257175" cy="25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6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Снижение ставки по УСН (доход) </a:t>
            </a:r>
            <a:b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</a:b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с 5% до 1%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8" y="3007293"/>
            <a:ext cx="5664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Установлена минимально возможная налоговая ставка для налогоплательщиков, применяющих упрощенную систему налогообложения, выбравших в качестве объекта налогообложения доходы, в размере 1%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927B380-B459-43EA-A102-8FAA631E3499}"/>
              </a:ext>
            </a:extLst>
          </p:cNvPr>
          <p:cNvSpPr/>
          <p:nvPr/>
        </p:nvSpPr>
        <p:spPr>
          <a:xfrm>
            <a:off x="655911" y="5646367"/>
            <a:ext cx="5664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Закон от 01.04.2020  № 35-ОЗ </a:t>
            </a:r>
            <a:b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</a:br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«О внесении изменений в отдельные законы </a:t>
            </a:r>
            <a:b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</a:br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Ханты-Мансийского автономного округа – </a:t>
            </a:r>
            <a:r>
              <a:rPr lang="ru-RU" sz="1400" dirty="0" err="1" smtClean="0">
                <a:latin typeface="Circe Bold" panose="020B0602020203020203" pitchFamily="34" charset="-52"/>
                <a:ea typeface="Calibri" panose="020F0502020204030204" pitchFamily="34" charset="0"/>
              </a:rPr>
              <a:t>Югры</a:t>
            </a:r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4090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2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2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D1A69AE-7E3B-4175-8AF5-9F4A5823D7F0}"/>
              </a:ext>
            </a:extLst>
          </p:cNvPr>
          <p:cNvSpPr/>
          <p:nvPr/>
        </p:nvSpPr>
        <p:spPr>
          <a:xfrm>
            <a:off x="655911" y="4399148"/>
            <a:ext cx="5664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Вы сможете воспользоваться, если осуществляете следующую деятельность: 55, 56 (за исключением 56.3), 79, 82.3, 85, 86-88, 90-93, 96.02, 96.04.</a:t>
            </a:r>
            <a:endParaRPr lang="ru-RU" sz="1600" dirty="0">
              <a:latin typeface="Circe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</a:t>
            </a:r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ПОДДЕРЖКА</a:t>
            </a:r>
            <a:endParaRPr lang="ru-RU" sz="1000" dirty="0"/>
          </a:p>
        </p:txBody>
      </p:sp>
      <p:grpSp>
        <p:nvGrpSpPr>
          <p:cNvPr id="2" name="Группа 30"/>
          <p:cNvGrpSpPr/>
          <p:nvPr/>
        </p:nvGrpSpPr>
        <p:grpSpPr>
          <a:xfrm>
            <a:off x="7063160" y="2130143"/>
            <a:ext cx="4700951" cy="830688"/>
            <a:chOff x="7063160" y="4848263"/>
            <a:chExt cx="4700951" cy="830688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Срок: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Пониженная ставка действует 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до конца 2020 года</a:t>
              </a:r>
            </a:p>
          </p:txBody>
        </p:sp>
      </p:grpSp>
      <p:grpSp>
        <p:nvGrpSpPr>
          <p:cNvPr id="3" name="Группа 30"/>
          <p:cNvGrpSpPr/>
          <p:nvPr/>
        </p:nvGrpSpPr>
        <p:grpSpPr>
          <a:xfrm>
            <a:off x="7063160" y="3355353"/>
            <a:ext cx="4700951" cy="830688"/>
            <a:chOff x="7063160" y="4848263"/>
            <a:chExt cx="4700951" cy="830688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воспользоваться?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Указать льготную ставку 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при подаче налоговой декларации</a:t>
              </a:r>
            </a:p>
          </p:txBody>
        </p:sp>
      </p:grpSp>
      <p:pic>
        <p:nvPicPr>
          <p:cNvPr id="18434" name="Picture 2" descr="C:\Users\f-shu\Documents\!!!РАБОТА\ФППЮ\49 - Презентация Меры поддержки\02 - Ресурсы\QR-коды\png\21_qr_Снижение ставки по УСН (доход) с 5% до 1%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4682598"/>
            <a:ext cx="1444625" cy="1441450"/>
          </a:xfrm>
          <a:prstGeom prst="rect">
            <a:avLst/>
          </a:prstGeom>
          <a:noFill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063160" y="4682598"/>
            <a:ext cx="257175" cy="2571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2700000">
            <a:off x="4801490" y="1788133"/>
            <a:ext cx="283330" cy="2833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18900000">
            <a:off x="10225305" y="5581150"/>
            <a:ext cx="449751" cy="4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Снижение налога </a:t>
            </a:r>
            <a:b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</a:b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на имущество организаций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11" y="3007293"/>
            <a:ext cx="58837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Для организаций на период с 2020 по 2023 годы снижена ставка по налогу на имущество организаций в отношении объектов недвижимого имущества, налоговая база по которым определяется как их кадастровая стоимость </a:t>
            </a: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</a:rPr>
              <a:t>с 2% до 0,7% </a:t>
            </a:r>
            <a:endParaRPr lang="ru-RU" sz="1600" dirty="0">
              <a:solidFill>
                <a:srgbClr val="E7472C"/>
              </a:solidFill>
              <a:latin typeface="Circe Bold" pitchFamily="34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927B380-B459-43EA-A102-8FAA631E3499}"/>
              </a:ext>
            </a:extLst>
          </p:cNvPr>
          <p:cNvSpPr/>
          <p:nvPr/>
        </p:nvSpPr>
        <p:spPr>
          <a:xfrm>
            <a:off x="655911" y="5646367"/>
            <a:ext cx="5664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Закон от 01.04.2020  № 35-ОЗ </a:t>
            </a:r>
            <a:b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</a:br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«О внесении изменений в отдельные законы </a:t>
            </a:r>
            <a:b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</a:br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Ханты-Мансийского автономного округа – </a:t>
            </a:r>
            <a:r>
              <a:rPr lang="ru-RU" sz="1400" dirty="0" err="1" smtClean="0">
                <a:latin typeface="Circe Bold" panose="020B0602020203020203" pitchFamily="34" charset="-52"/>
                <a:ea typeface="Calibri" panose="020F0502020204030204" pitchFamily="34" charset="0"/>
              </a:rPr>
              <a:t>Югры</a:t>
            </a:r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802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2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3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  <a:endParaRPr lang="ru-RU" sz="1050" dirty="0">
              <a:solidFill>
                <a:schemeClr val="bg1">
                  <a:lumMod val="65000"/>
                </a:schemeClr>
              </a:solidFill>
              <a:latin typeface="Circe" panose="020B0502020203020203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ПОДДЕРЖКА</a:t>
            </a:r>
            <a:endParaRPr lang="ru-RU" sz="1000" dirty="0"/>
          </a:p>
        </p:txBody>
      </p:sp>
      <p:pic>
        <p:nvPicPr>
          <p:cNvPr id="19458" name="Picture 2" descr="C:\Users\f-shu\Documents\!!!РАБОТА\ФППЮ\49 - Презентация Меры поддержки\02 - Ресурсы\QR-коды\png\22_qr_Снижение налога на имущество организаци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5600" y="4682598"/>
            <a:ext cx="1441450" cy="1441450"/>
          </a:xfrm>
          <a:prstGeom prst="rect">
            <a:avLst/>
          </a:prstGeom>
          <a:noFill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2700000">
            <a:off x="10826877" y="5504705"/>
            <a:ext cx="283330" cy="2833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18900000">
            <a:off x="5088958" y="1822597"/>
            <a:ext cx="449751" cy="449751"/>
          </a:xfrm>
          <a:prstGeom prst="rect">
            <a:avLst/>
          </a:prstGeom>
        </p:spPr>
      </p:pic>
      <p:pic>
        <p:nvPicPr>
          <p:cNvPr id="19459" name="Picture 3" descr="C:\Users\f-shu\Creative Cloud Files\Новая папка\4x\Монтажная область 10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854" y="4329621"/>
            <a:ext cx="3424481" cy="1065600"/>
          </a:xfrm>
          <a:prstGeom prst="rect">
            <a:avLst/>
          </a:prstGeom>
          <a:noFill/>
        </p:spPr>
      </p:pic>
      <p:grpSp>
        <p:nvGrpSpPr>
          <p:cNvPr id="25" name="Группа 30"/>
          <p:cNvGrpSpPr/>
          <p:nvPr/>
        </p:nvGrpSpPr>
        <p:grpSpPr>
          <a:xfrm>
            <a:off x="7063160" y="2130143"/>
            <a:ext cx="4700951" cy="830688"/>
            <a:chOff x="7063160" y="4848263"/>
            <a:chExt cx="4700951" cy="830688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Срок: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Пониженная ставка действует 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до конца 2020 года</a:t>
              </a:r>
            </a:p>
          </p:txBody>
        </p:sp>
      </p:grpSp>
      <p:grpSp>
        <p:nvGrpSpPr>
          <p:cNvPr id="33" name="Группа 30"/>
          <p:cNvGrpSpPr/>
          <p:nvPr/>
        </p:nvGrpSpPr>
        <p:grpSpPr>
          <a:xfrm>
            <a:off x="7063160" y="3355353"/>
            <a:ext cx="4700951" cy="830688"/>
            <a:chOff x="7063160" y="4848263"/>
            <a:chExt cx="4700951" cy="830688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воспользоваться?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Указать льготную ставку 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при подаче налоговой декларации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818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2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4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  <a:endParaRPr lang="ru-RU" sz="1050" dirty="0">
              <a:solidFill>
                <a:schemeClr val="bg1">
                  <a:lumMod val="65000"/>
                </a:schemeClr>
              </a:solidFill>
              <a:latin typeface="Circe" panose="020B0502020203020203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7362809-D3A0-4961-B8CC-984E61769A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5400000">
            <a:off x="7012472" y="1869896"/>
            <a:ext cx="337819" cy="236443"/>
          </a:xfrm>
          <a:prstGeom prst="rect">
            <a:avLst/>
          </a:prstGeom>
        </p:spPr>
      </p:pic>
      <p:sp>
        <p:nvSpPr>
          <p:cNvPr id="42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4"/>
            <a:ext cx="5926878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b="1" dirty="0"/>
              <a:t>Компенсация банковской процентной ставки субъектам МСП, осуществляющим деятельность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отраслях пострадавших от распространения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новой коронавирусной инфекции.</a:t>
            </a:r>
            <a:endParaRPr lang="ru-RU" sz="2400" dirty="0">
              <a:latin typeface="Circe Bold" panose="020B0602020203020203" pitchFamily="34" charset="-52"/>
              <a:cs typeface="Circe ExtraBold" panose="020B0802020203020203" charset="0"/>
              <a:sym typeface="+mn-ea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12770" y="2011147"/>
            <a:ext cx="64072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dirty="0">
                <a:solidFill>
                  <a:srgbClr val="E7472C"/>
                </a:solidFill>
                <a:latin typeface="Circe ExtraBold" panose="020B0802020203020203" pitchFamily="34" charset="-52"/>
              </a:rPr>
              <a:t>ПРЕИМУЩЕСТВА ПОЛУЧЕНИЯ КОМПЕНСАЦИИ:</a:t>
            </a:r>
          </a:p>
          <a:p>
            <a:r>
              <a:rPr lang="ru-RU" sz="1200" dirty="0">
                <a:latin typeface="Circe" pitchFamily="34" charset="-52"/>
              </a:rPr>
              <a:t>Возможность направить высвобожденные денежные средства на развитие своего бизнеса.</a:t>
            </a:r>
          </a:p>
          <a:p>
            <a:pPr>
              <a:spcBef>
                <a:spcPts val="1200"/>
              </a:spcBef>
            </a:pPr>
            <a:r>
              <a:rPr lang="ru-RU" sz="1200" dirty="0">
                <a:solidFill>
                  <a:srgbClr val="E7472C"/>
                </a:solidFill>
                <a:latin typeface="Circe ExtraBold" panose="020B0802020203020203" pitchFamily="34" charset="-52"/>
              </a:rPr>
              <a:t>ПОДДЕРЖКА НЕ ПРЕДОСТАВЛЯЕТСЯ СУБЪЕКТАМ: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>
                <a:latin typeface="Circe" pitchFamily="34" charset="-52"/>
              </a:rPr>
              <a:t>Имеющим текущую просроченную задолженность по кредитному договору на момент подачи заявления на предоставление финансовой поддержки;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>
                <a:latin typeface="Circe" pitchFamily="34" charset="-52"/>
              </a:rPr>
              <a:t>По полученным кредитам на цели проведения расчетов по заработной плате, </a:t>
            </a:r>
            <a:r>
              <a:rPr lang="en-US" sz="1200" dirty="0">
                <a:latin typeface="Circe" pitchFamily="34" charset="-52"/>
              </a:rPr>
              <a:t/>
            </a:r>
            <a:br>
              <a:rPr lang="en-US" sz="1200" dirty="0">
                <a:latin typeface="Circe" pitchFamily="34" charset="-52"/>
              </a:rPr>
            </a:br>
            <a:r>
              <a:rPr lang="ru-RU" sz="1200" dirty="0">
                <a:latin typeface="Circe" pitchFamily="34" charset="-52"/>
              </a:rPr>
              <a:t>налоговым и иным обязательным платежам.</a:t>
            </a:r>
          </a:p>
          <a:p>
            <a:pPr>
              <a:spcBef>
                <a:spcPts val="1200"/>
              </a:spcBef>
            </a:pPr>
            <a:r>
              <a:rPr lang="ru-RU" sz="1200" dirty="0">
                <a:solidFill>
                  <a:srgbClr val="E7472C"/>
                </a:solidFill>
                <a:latin typeface="Circe ExtraBold" panose="020B0802020203020203" pitchFamily="34" charset="-52"/>
              </a:rPr>
              <a:t>УСЛОВИЯ ПРЕДОСТАВЛЕНИЯ: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>
                <a:latin typeface="Circe" pitchFamily="34" charset="-52"/>
              </a:rPr>
              <a:t>Компенсации банковской процентной ставки подлежат платежи, фактически уплаченные Субъектом по кредитным договорам за период до даты подачи заявления </a:t>
            </a:r>
            <a:r>
              <a:rPr lang="en-US" sz="1200" dirty="0">
                <a:latin typeface="Circe" pitchFamily="34" charset="-52"/>
              </a:rPr>
              <a:t/>
            </a:r>
            <a:br>
              <a:rPr lang="en-US" sz="1200" dirty="0">
                <a:latin typeface="Circe" pitchFamily="34" charset="-52"/>
              </a:rPr>
            </a:br>
            <a:r>
              <a:rPr lang="ru-RU" sz="1200" dirty="0">
                <a:latin typeface="Circe" pitchFamily="34" charset="-52"/>
              </a:rPr>
              <a:t>на предоставление финансовой поддержки.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>
                <a:latin typeface="Circe" pitchFamily="34" charset="-52"/>
              </a:rPr>
              <a:t>Периодом, подлежащим компенсации банковской процентной ставки, признается квартал, полугодие, девять месяцев финансового года в котором подано заявление </a:t>
            </a:r>
            <a:r>
              <a:rPr lang="en-US" sz="1200" dirty="0">
                <a:latin typeface="Circe" pitchFamily="34" charset="-52"/>
              </a:rPr>
              <a:t/>
            </a:r>
            <a:br>
              <a:rPr lang="en-US" sz="1200" dirty="0">
                <a:latin typeface="Circe" pitchFamily="34" charset="-52"/>
              </a:rPr>
            </a:br>
            <a:r>
              <a:rPr lang="ru-RU" sz="1200" dirty="0">
                <a:latin typeface="Circe" pitchFamily="34" charset="-52"/>
              </a:rPr>
              <a:t>на предоставление финансовой поддержки.</a:t>
            </a:r>
          </a:p>
          <a:p>
            <a:pPr>
              <a:spcBef>
                <a:spcPts val="1200"/>
              </a:spcBef>
            </a:pPr>
            <a:r>
              <a:rPr lang="ru-RU" sz="1200" dirty="0">
                <a:solidFill>
                  <a:srgbClr val="E7472C"/>
                </a:solidFill>
                <a:latin typeface="Circe ExtraBold" panose="020B0802020203020203" pitchFamily="34" charset="-52"/>
              </a:rPr>
              <a:t>СРОК РАССМОТРЕНИЯ ЗАЯВЛЕНИЯ НА ПРЕДОСТАВЛЕНИЕ ПОДДЕРЖКИ: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>
                <a:latin typeface="Circe" pitchFamily="34" charset="-52"/>
              </a:rPr>
              <a:t>До 9 дней с момента предоставления полного пакета документов.</a:t>
            </a:r>
          </a:p>
          <a:p>
            <a:pPr>
              <a:spcBef>
                <a:spcPts val="1200"/>
              </a:spcBef>
            </a:pPr>
            <a:r>
              <a:rPr lang="ru-RU" sz="1200" dirty="0">
                <a:solidFill>
                  <a:srgbClr val="E7472C"/>
                </a:solidFill>
                <a:latin typeface="Circe ExtraBold" panose="020B0802020203020203" pitchFamily="34" charset="-52"/>
              </a:rPr>
              <a:t>СПОСОБ ПОДАЧИ ДОКУМЕНТОВ: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>
                <a:latin typeface="Circe" pitchFamily="34" charset="-52"/>
              </a:rPr>
              <a:t>Прием документов на предоставление финансовой поддержки осуществляется </a:t>
            </a:r>
            <a:r>
              <a:rPr lang="en-US" sz="1200" dirty="0">
                <a:latin typeface="Circe" pitchFamily="34" charset="-52"/>
              </a:rPr>
              <a:t/>
            </a:r>
            <a:br>
              <a:rPr lang="en-US" sz="1200" dirty="0">
                <a:latin typeface="Circe" pitchFamily="34" charset="-52"/>
              </a:rPr>
            </a:br>
            <a:r>
              <a:rPr lang="ru-RU" sz="1200" dirty="0">
                <a:latin typeface="Circe" pitchFamily="34" charset="-52"/>
              </a:rPr>
              <a:t>в электронном виде через АИС «Мой бизнес» в информационно-</a:t>
            </a:r>
            <a:r>
              <a:rPr lang="en-US" sz="1200" dirty="0">
                <a:latin typeface="Circe" pitchFamily="34" charset="-52"/>
              </a:rPr>
              <a:t/>
            </a:r>
            <a:br>
              <a:rPr lang="en-US" sz="1200" dirty="0">
                <a:latin typeface="Circe" pitchFamily="34" charset="-52"/>
              </a:rPr>
            </a:br>
            <a:r>
              <a:rPr lang="ru-RU" sz="1200" dirty="0">
                <a:latin typeface="Circe" pitchFamily="34" charset="-52"/>
              </a:rPr>
              <a:t>телекоммуникационной сети «Интернет» по адресу msp.economy.gov.ru.</a:t>
            </a:r>
          </a:p>
        </p:txBody>
      </p:sp>
      <p:grpSp>
        <p:nvGrpSpPr>
          <p:cNvPr id="44" name="Группа 30"/>
          <p:cNvGrpSpPr/>
          <p:nvPr/>
        </p:nvGrpSpPr>
        <p:grpSpPr>
          <a:xfrm>
            <a:off x="7796055" y="1855416"/>
            <a:ext cx="4143910" cy="4173487"/>
            <a:chOff x="7796055" y="4860228"/>
            <a:chExt cx="4143910" cy="4173487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Размер компенсации:</a:t>
              </a: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4143909" cy="3847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98438" indent="-198438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Компенсация банковской процентной ставки предоставляется по кредитным договорам </a:t>
              </a:r>
              <a:b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 размере 50% (Пятьдесят процентов), исчисляемых от суммы фактически уплаченных процентов по кредитному договору, </a:t>
              </a:r>
              <a:b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 периодичностью, установленной для уплаты процентов по кредитному договору.</a:t>
              </a:r>
            </a:p>
            <a:p>
              <a:pPr marL="198438" indent="-198438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Компенсация банковской процентной ставки </a:t>
              </a:r>
              <a:b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для Особой категории Субъектов, осуществляется в размере 100% (Сто процентов) исчисляемых </a:t>
              </a:r>
              <a:b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от суммы фактически уплаченных процентов </a:t>
              </a:r>
              <a:b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 кредитному договору, с периодичностью, установленной для уплаты процентов </a:t>
              </a:r>
              <a:b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 кредитному договору.</a:t>
              </a:r>
            </a:p>
            <a:p>
              <a:pPr marL="198438" indent="-198438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Максимальная сумма компенсации банковской процентной ставки одному Субъекту не может превышать 120 000 (Сто двадцать тысяч) рублей (включительно).</a:t>
              </a:r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64E7E14F-9954-45CC-81CF-2429616F02DF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ПОДДЕРЖКА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4"/>
            <a:ext cx="613765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b="1" dirty="0" smtClean="0"/>
              <a:t>Предоставление поручительств </a:t>
            </a:r>
            <a:br>
              <a:rPr lang="ru-RU" sz="2400" b="1" dirty="0" smtClean="0"/>
            </a:br>
            <a:r>
              <a:rPr lang="ru-RU" sz="2400" b="1" dirty="0" smtClean="0"/>
              <a:t>(Программа «Гарантия»)</a:t>
            </a:r>
            <a:endParaRPr lang="ru-RU" sz="2400" dirty="0" smtClean="0">
              <a:latin typeface="Circe Bold" panose="020B0602020203020203" pitchFamily="34" charset="-52"/>
              <a:cs typeface="Circe ExtraBold" panose="020B0802020203020203" charset="0"/>
              <a:sym typeface="+mn-e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2051714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10" y="2752571"/>
            <a:ext cx="5681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Предоставление Фондом поддержки предпринимательства </a:t>
            </a:r>
            <a:r>
              <a:rPr lang="ru-RU" sz="1600" dirty="0" err="1" smtClean="0">
                <a:latin typeface="Circe" pitchFamily="34" charset="-52"/>
              </a:rPr>
              <a:t>Югры</a:t>
            </a:r>
            <a:r>
              <a:rPr lang="ru-RU" sz="1600" dirty="0" smtClean="0">
                <a:latin typeface="Circe" pitchFamily="34" charset="-52"/>
              </a:rPr>
              <a:t> поручительств по обязательствам (кредитам, займам, лизинговым операциям и т.п.) субъектов малого и среднего предпринимательства перед кредитными организациями.</a:t>
            </a:r>
            <a:endParaRPr lang="ru-RU" sz="1600" dirty="0">
              <a:latin typeface="Circe" pitchFamily="34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7382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2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7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  <a:endParaRPr lang="ru-RU" sz="1050" dirty="0">
              <a:solidFill>
                <a:schemeClr val="bg1">
                  <a:lumMod val="65000"/>
                </a:schemeClr>
              </a:solidFill>
              <a:latin typeface="Circe" panose="020B0502020203020203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2021010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ПОДДЕРЖКА</a:t>
            </a:r>
            <a:endParaRPr lang="ru-RU" sz="1000" dirty="0"/>
          </a:p>
        </p:txBody>
      </p:sp>
      <p:grpSp>
        <p:nvGrpSpPr>
          <p:cNvPr id="2" name="Группа 30"/>
          <p:cNvGrpSpPr/>
          <p:nvPr/>
        </p:nvGrpSpPr>
        <p:grpSpPr>
          <a:xfrm>
            <a:off x="7063162" y="1720608"/>
            <a:ext cx="4798641" cy="1523185"/>
            <a:chOff x="7063160" y="4848263"/>
            <a:chExt cx="4798640" cy="1523185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воспользоваться?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4065744" cy="1184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Подать заявление и пакет документов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 Фонд поддержки предпринимательства </a:t>
              </a:r>
              <a:r>
                <a:rPr lang="ru-RU" sz="1300" dirty="0" err="1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Югры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,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тел. </a:t>
              </a:r>
              <a:r>
                <a:rPr lang="ru-RU" sz="1300" dirty="0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8-800-101-01-01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, </a:t>
              </a:r>
              <a:r>
                <a:rPr lang="ru-RU" sz="1300" dirty="0" err="1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e-mail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: </a:t>
              </a:r>
              <a:r>
                <a:rPr lang="ru-RU" sz="1300" dirty="0" err="1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fond@sb-ugra.ru</a:t>
              </a:r>
              <a:endParaRPr lang="ru-RU" sz="1300" dirty="0" smtClean="0">
                <a:solidFill>
                  <a:schemeClr val="bg1"/>
                </a:solidFill>
                <a:latin typeface="Circe Bold" pitchFamily="34" charset="-52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Информацию о начале приема заявок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можно найти на сайте: </a:t>
              </a:r>
              <a:r>
                <a:rPr lang="ru-RU" sz="1300" dirty="0" err="1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бизнесюгры.рф</a:t>
              </a:r>
              <a:endParaRPr lang="ru-RU" sz="1300" dirty="0" smtClean="0">
                <a:solidFill>
                  <a:schemeClr val="bg1"/>
                </a:solidFill>
                <a:latin typeface="Circe Bold" pitchFamily="34" charset="-52"/>
                <a:ea typeface="Calibri" panose="020F0502020204030204" pitchFamily="34" charset="0"/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10" y="4075981"/>
            <a:ext cx="5681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Фонд обеспечивает </a:t>
            </a: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</a:rPr>
              <a:t>до 70% </a:t>
            </a:r>
            <a:r>
              <a:rPr lang="ru-RU" sz="1600" dirty="0" smtClean="0">
                <a:latin typeface="Circe" pitchFamily="34" charset="-52"/>
              </a:rPr>
              <a:t>желаемого кредита </a:t>
            </a:r>
            <a:br>
              <a:rPr lang="ru-RU" sz="1600" dirty="0" smtClean="0">
                <a:latin typeface="Circe" pitchFamily="34" charset="-52"/>
              </a:rPr>
            </a:br>
            <a:r>
              <a:rPr lang="ru-RU" sz="1600" dirty="0" smtClean="0">
                <a:latin typeface="Circe" pitchFamily="34" charset="-52"/>
              </a:rPr>
              <a:t>и становится поручителем перед кредитной организацией. </a:t>
            </a:r>
            <a:endParaRPr lang="ru-RU" sz="1600" dirty="0">
              <a:latin typeface="Circe" pitchFamily="34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8" y="4914181"/>
            <a:ext cx="5871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В условиях распространения ситуации с </a:t>
            </a:r>
            <a:r>
              <a:rPr lang="ru-RU" sz="1600" dirty="0" err="1" smtClean="0">
                <a:latin typeface="Circe" pitchFamily="34" charset="-52"/>
              </a:rPr>
              <a:t>коронавирусной</a:t>
            </a:r>
            <a:r>
              <a:rPr lang="ru-RU" sz="1600" dirty="0" smtClean="0">
                <a:latin typeface="Circe" pitchFamily="34" charset="-52"/>
              </a:rPr>
              <a:t> инфекцией Фонд снизил вознаграждение за предоставляемое поручительство </a:t>
            </a: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</a:rPr>
              <a:t>до 0,5% годовых.</a:t>
            </a:r>
          </a:p>
        </p:txBody>
      </p:sp>
      <p:pic>
        <p:nvPicPr>
          <p:cNvPr id="23554" name="Picture 2" descr="C:\Users\f-shu\Documents\!!!РАБОТА\ФППЮ\49 - Презентация Меры поддержки\02 - Ресурсы\QR-коды\png\26_qr_Предоставление поручительств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4986353"/>
            <a:ext cx="1444625" cy="1441450"/>
          </a:xfrm>
          <a:prstGeom prst="rect">
            <a:avLst/>
          </a:prstGeom>
          <a:noFill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2700000">
            <a:off x="5138022" y="1879343"/>
            <a:ext cx="283330" cy="2833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18900000">
            <a:off x="10831703" y="5838325"/>
            <a:ext cx="449751" cy="449751"/>
          </a:xfrm>
          <a:prstGeom prst="rect">
            <a:avLst/>
          </a:prstGeom>
        </p:spPr>
      </p:pic>
      <p:grpSp>
        <p:nvGrpSpPr>
          <p:cNvPr id="29" name="Группа 30"/>
          <p:cNvGrpSpPr/>
          <p:nvPr/>
        </p:nvGrpSpPr>
        <p:grpSpPr>
          <a:xfrm>
            <a:off x="7063160" y="3443553"/>
            <a:ext cx="4700951" cy="1230797"/>
            <a:chOff x="7063160" y="4848263"/>
            <a:chExt cx="4700951" cy="123079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Срок: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3968055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Фонд в течение 3 рабочих дней, с момента получения заявления и пакета документов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от Банка, принимает решение о предоставлении поручительства Заемщику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6"/>
            <a:ext cx="613765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Отсрочка по арендным платежам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8" y="3007296"/>
            <a:ext cx="5846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Отсрочка внесения арендной платы за пользование имуществом, находящимся в региональной и муниципальной собственности, земельными участками по договорам, заключенным </a:t>
            </a: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</a:rPr>
              <a:t>до 18 марта</a:t>
            </a:r>
            <a:r>
              <a:rPr lang="ru-RU" sz="1600" dirty="0" smtClean="0">
                <a:latin typeface="Circe" pitchFamily="34" charset="-52"/>
              </a:rPr>
              <a:t>. </a:t>
            </a:r>
            <a:endParaRPr lang="en-US" sz="1600" dirty="0" smtClean="0">
              <a:latin typeface="Circe" pitchFamily="34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882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2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8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  <a:endParaRPr lang="ru-RU" sz="1050" dirty="0">
              <a:solidFill>
                <a:schemeClr val="bg1">
                  <a:lumMod val="65000"/>
                </a:schemeClr>
              </a:solidFill>
              <a:latin typeface="Circe" panose="020B0502020203020203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ПОДДЕРЖКА</a:t>
            </a:r>
            <a:endParaRPr lang="ru-RU" sz="1000" dirty="0"/>
          </a:p>
        </p:txBody>
      </p:sp>
      <p:grpSp>
        <p:nvGrpSpPr>
          <p:cNvPr id="2" name="Группа 24"/>
          <p:cNvGrpSpPr/>
          <p:nvPr/>
        </p:nvGrpSpPr>
        <p:grpSpPr>
          <a:xfrm>
            <a:off x="7063162" y="4185894"/>
            <a:ext cx="4311441" cy="630633"/>
            <a:chOff x="7063160" y="4848263"/>
            <a:chExt cx="4311441" cy="630633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Куда обращаться?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7" y="5186508"/>
              <a:ext cx="357854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К арендодателю</a:t>
              </a:r>
            </a:p>
          </p:txBody>
        </p:sp>
      </p:grpSp>
      <p:grpSp>
        <p:nvGrpSpPr>
          <p:cNvPr id="3" name="Группа 30"/>
          <p:cNvGrpSpPr/>
          <p:nvPr/>
        </p:nvGrpSpPr>
        <p:grpSpPr>
          <a:xfrm>
            <a:off x="7063160" y="1569390"/>
            <a:ext cx="4900239" cy="1630907"/>
            <a:chOff x="7063160" y="4848263"/>
            <a:chExt cx="4900239" cy="1630907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кого распространяется?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4167343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Субъекты МСП, организации, ведущие деятельность в сферах пассажирских перевозок, туризма, физкультуры и спорта, общественного питания, гостиничных услуг, культуры, </a:t>
              </a:r>
              <a:r>
                <a:rPr lang="ru-RU" sz="1300" dirty="0" err="1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допобразования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, бытовых услуг, строительства, ЖКХ, реконструкции социальных объектов, дорожной деятельности.</a:t>
              </a:r>
            </a:p>
          </p:txBody>
        </p:sp>
      </p:grpSp>
      <p:grpSp>
        <p:nvGrpSpPr>
          <p:cNvPr id="9" name="Группа 34"/>
          <p:cNvGrpSpPr/>
          <p:nvPr/>
        </p:nvGrpSpPr>
        <p:grpSpPr>
          <a:xfrm>
            <a:off x="7063160" y="3387043"/>
            <a:ext cx="4700951" cy="630633"/>
            <a:chOff x="7063160" y="4848263"/>
            <a:chExt cx="4700951" cy="630633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Сколько действует?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396805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До 31 декабря 2020 года</a:t>
              </a:r>
            </a:p>
          </p:txBody>
        </p:sp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8" y="4385976"/>
            <a:ext cx="5846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Задолженность по арендной плате подлежит погашению </a:t>
            </a:r>
            <a:r>
              <a:rPr lang="en-US" sz="1600" dirty="0" smtClean="0">
                <a:latin typeface="Circe" pitchFamily="34" charset="-52"/>
              </a:rPr>
              <a:t/>
            </a:r>
            <a:br>
              <a:rPr lang="en-US" sz="1600" dirty="0" smtClean="0">
                <a:latin typeface="Circe" pitchFamily="34" charset="-52"/>
              </a:rPr>
            </a:b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</a:rPr>
              <a:t>не ранее 1 января 2021 года и не позднее 1 января 2023 года.</a:t>
            </a:r>
            <a:r>
              <a:rPr lang="ru-RU" sz="1600" dirty="0" smtClean="0">
                <a:latin typeface="Circe" pitchFamily="34" charset="-52"/>
              </a:rPr>
              <a:t> </a:t>
            </a:r>
            <a:endParaRPr lang="en-US" sz="1600" dirty="0" smtClean="0">
              <a:latin typeface="Circe" pitchFamily="34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8" y="5272212"/>
            <a:ext cx="5846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Штрафы и проценты за пользование имуществом </a:t>
            </a:r>
            <a:r>
              <a:rPr lang="en-US" sz="1600" dirty="0" smtClean="0">
                <a:latin typeface="Circe" pitchFamily="34" charset="-52"/>
              </a:rPr>
              <a:t/>
            </a:r>
            <a:br>
              <a:rPr lang="en-US" sz="1600" dirty="0" smtClean="0">
                <a:latin typeface="Circe" pitchFamily="34" charset="-52"/>
              </a:rPr>
            </a:br>
            <a:r>
              <a:rPr lang="ru-RU" sz="1600" dirty="0" smtClean="0">
                <a:latin typeface="Circe" pitchFamily="34" charset="-52"/>
              </a:rPr>
              <a:t>или земельными участками начисляться не будут.</a:t>
            </a:r>
          </a:p>
        </p:txBody>
      </p:sp>
      <p:pic>
        <p:nvPicPr>
          <p:cNvPr id="24578" name="Picture 2" descr="C:\Users\f-shu\Documents\!!!РАБОТА\ФППЮ\49 - Презентация Меры поддержки\02 - Ресурсы\QR-коды\png\27_qr_Отсрочка по арендным платежа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5110862"/>
            <a:ext cx="1444625" cy="144145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0768198" y="5143624"/>
            <a:ext cx="257175" cy="2571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2700000">
            <a:off x="5258691" y="2008554"/>
            <a:ext cx="283330" cy="28333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746251" y="1645590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7"/>
            <a:ext cx="613765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err="1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Микрозаймы</a:t>
            </a:r>
            <a:endParaRPr lang="ru-RU" sz="2400" dirty="0" smtClean="0">
              <a:latin typeface="Circe Bold" panose="020B0602020203020203" pitchFamily="34" charset="-52"/>
              <a:cs typeface="Circe ExtraBold" panose="020B0802020203020203" charset="0"/>
              <a:sym typeface="+mn-e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818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2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9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  <a:endParaRPr lang="ru-RU" sz="1050" dirty="0">
              <a:solidFill>
                <a:schemeClr val="bg1">
                  <a:lumMod val="65000"/>
                </a:schemeClr>
              </a:solidFill>
              <a:latin typeface="Circe" panose="020B0502020203020203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ПОДДЕРЖКА</a:t>
            </a:r>
            <a:endParaRPr lang="ru-RU" sz="10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4927601" y="1177919"/>
            <a:ext cx="257175" cy="257175"/>
          </a:xfrm>
          <a:prstGeom prst="rect">
            <a:avLst/>
          </a:prstGeom>
        </p:spPr>
      </p:pic>
      <p:sp>
        <p:nvSpPr>
          <p:cNvPr id="40" name="Текстовое поле 19">
            <a:extLst>
              <a:ext uri="{FF2B5EF4-FFF2-40B4-BE49-F238E27FC236}">
                <a16:creationId xmlns="" xmlns:a16="http://schemas.microsoft.com/office/drawing/2014/main" id="{A36DF22E-1F2E-4A30-AC3F-DB010CB97163}"/>
              </a:ext>
            </a:extLst>
          </p:cNvPr>
          <p:cNvSpPr txBox="1"/>
          <p:nvPr/>
        </p:nvSpPr>
        <p:spPr>
          <a:xfrm>
            <a:off x="612770" y="557327"/>
            <a:ext cx="613765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err="1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Микрозаймы</a:t>
            </a:r>
            <a:endParaRPr lang="ru-RU" sz="2400" dirty="0">
              <a:latin typeface="Circe Bold" panose="020B0602020203020203" pitchFamily="34" charset="-52"/>
              <a:cs typeface="Circe ExtraBold" panose="020B0802020203020203" charset="0"/>
              <a:sym typeface="+mn-ea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11BFBC5-2834-4CE3-8ADD-EC126DC5E03E}"/>
              </a:ext>
            </a:extLst>
          </p:cNvPr>
          <p:cNvSpPr/>
          <p:nvPr/>
        </p:nvSpPr>
        <p:spPr>
          <a:xfrm>
            <a:off x="655908" y="2707129"/>
            <a:ext cx="5846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irce" pitchFamily="34" charset="-52"/>
              </a:rPr>
              <a:t>Предоставление микрозаймов </a:t>
            </a:r>
            <a:br>
              <a:rPr lang="ru-RU" sz="1600" dirty="0">
                <a:latin typeface="Circe" pitchFamily="34" charset="-52"/>
              </a:rPr>
            </a:br>
            <a:r>
              <a:rPr lang="ru-RU" sz="1600" dirty="0">
                <a:latin typeface="Circe" pitchFamily="34" charset="-52"/>
              </a:rPr>
              <a:t>для малого и среднего бизнеса.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9082BCE4-CD5B-48B8-88F2-48FC1E5126E3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ПОДДЕРЖКА</a:t>
            </a:r>
            <a:endParaRPr lang="ru-RU" sz="1000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7796057" y="2202969"/>
            <a:ext cx="4394356" cy="1778208"/>
            <a:chOff x="7796055" y="4860228"/>
            <a:chExt cx="4394356" cy="1778208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Куда обращаться?</a:t>
              </a: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="" xmlns:a16="http://schemas.microsoft.com/office/drawing/2014/main" id="{1637D3B9-72C7-4339-AB5D-CEAEAFA6EA16}"/>
                </a:ext>
              </a:extLst>
            </p:cNvPr>
            <p:cNvSpPr/>
            <p:nvPr/>
          </p:nvSpPr>
          <p:spPr>
            <a:xfrm>
              <a:off x="7796057" y="5161108"/>
              <a:ext cx="439435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5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Югорская региональная </a:t>
              </a:r>
              <a:br>
                <a:rPr lang="ru-RU" sz="15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500" dirty="0" err="1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микрокредитная</a:t>
              </a:r>
              <a:r>
                <a:rPr lang="ru-RU" sz="15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 компания</a:t>
              </a:r>
            </a:p>
            <a:p>
              <a:pPr>
                <a:spcAft>
                  <a:spcPts val="600"/>
                </a:spcAft>
              </a:pPr>
              <a:r>
                <a:rPr lang="ru-RU" sz="15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тел.: </a:t>
              </a:r>
              <a:r>
                <a:rPr lang="ru-RU" sz="1500" dirty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+7 (3467) 37-16-19</a:t>
              </a:r>
              <a:r>
                <a:rPr lang="ru-RU" sz="15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, </a:t>
              </a:r>
              <a:r>
                <a:rPr lang="ru-RU" sz="1500" dirty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+7 (908) 888-70-05</a:t>
              </a:r>
              <a:r>
                <a:rPr lang="ru-RU" sz="15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 </a:t>
              </a:r>
            </a:p>
            <a:p>
              <a:pPr>
                <a:spcAft>
                  <a:spcPts val="6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e</a:t>
              </a:r>
              <a:r>
                <a:rPr lang="ru-RU" sz="15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-</a:t>
              </a:r>
              <a:r>
                <a:rPr lang="ru-RU" sz="1500" dirty="0" err="1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mail</a:t>
              </a:r>
              <a:r>
                <a:rPr lang="ru-RU" sz="15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: </a:t>
              </a:r>
              <a:r>
                <a:rPr lang="ru-RU" sz="1500" dirty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info@fundmicro86.ru</a:t>
              </a:r>
              <a:endParaRPr lang="ru-RU" sz="15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ru-RU" sz="15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сайт:</a:t>
              </a:r>
              <a:r>
                <a:rPr lang="ru-RU" sz="1500" dirty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 fundmicro86.ru</a:t>
              </a:r>
            </a:p>
          </p:txBody>
        </p:sp>
      </p:grpSp>
      <p:pic>
        <p:nvPicPr>
          <p:cNvPr id="48" name="Picture 2" descr="C:\Users\f-shu\Documents\!!!РАБОТА\ФППЮ\49 - Презентация Меры поддержки\02 - Ресурсы\QR-коды\png\28_qr_Микрозайм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5600" y="4282057"/>
            <a:ext cx="1441450" cy="1441450"/>
          </a:xfrm>
          <a:prstGeom prst="rect">
            <a:avLst/>
          </a:prstGeom>
          <a:noFill/>
        </p:spPr>
      </p:pic>
      <p:pic>
        <p:nvPicPr>
          <p:cNvPr id="49" name="Picture 4" descr="C:\Users\f-shu\Creative Cloud Files\1x\Монтажная область 1_2.png">
            <a:extLst>
              <a:ext uri="{FF2B5EF4-FFF2-40B4-BE49-F238E27FC236}">
                <a16:creationId xmlns="" xmlns:a16="http://schemas.microsoft.com/office/drawing/2014/main" id="{9CB6048E-7A27-46E2-B3BB-20E3A49E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344" y="3655602"/>
            <a:ext cx="777196" cy="777194"/>
          </a:xfrm>
          <a:prstGeom prst="rect">
            <a:avLst/>
          </a:prstGeom>
          <a:noFill/>
        </p:spPr>
      </p:pic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31CF0950-1DC6-4859-A8F6-462DB7E37FD8}"/>
              </a:ext>
            </a:extLst>
          </p:cNvPr>
          <p:cNvSpPr/>
          <p:nvPr/>
        </p:nvSpPr>
        <p:spPr>
          <a:xfrm>
            <a:off x="1770329" y="3852359"/>
            <a:ext cx="1840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E7472C"/>
                </a:solidFill>
                <a:latin typeface="Circe Bold" pitchFamily="34" charset="-52"/>
              </a:rPr>
              <a:t>до </a:t>
            </a:r>
            <a:r>
              <a:rPr lang="en-US" sz="1800" dirty="0">
                <a:solidFill>
                  <a:srgbClr val="E7472C"/>
                </a:solidFill>
                <a:latin typeface="Circe Bold" pitchFamily="34" charset="-52"/>
              </a:rPr>
              <a:t>5</a:t>
            </a:r>
            <a:r>
              <a:rPr lang="ru-RU" sz="1800" dirty="0">
                <a:solidFill>
                  <a:srgbClr val="E7472C"/>
                </a:solidFill>
                <a:latin typeface="Circe Bold" pitchFamily="34" charset="-52"/>
              </a:rPr>
              <a:t> млн рублей</a:t>
            </a:r>
          </a:p>
        </p:txBody>
      </p:sp>
      <p:pic>
        <p:nvPicPr>
          <p:cNvPr id="51" name="Picture 3" descr="C:\Users\f-shu\Creative Cloud Files\Новая папка\4x\Монтажная область 1 копия.png">
            <a:extLst>
              <a:ext uri="{FF2B5EF4-FFF2-40B4-BE49-F238E27FC236}">
                <a16:creationId xmlns="" xmlns:a16="http://schemas.microsoft.com/office/drawing/2014/main" id="{F66E7F38-74CF-47B3-BEF0-FE6EFC14C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344" y="4811372"/>
            <a:ext cx="777979" cy="777600"/>
          </a:xfrm>
          <a:prstGeom prst="rect">
            <a:avLst/>
          </a:prstGeom>
          <a:noFill/>
        </p:spPr>
      </p:pic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B6D4454E-7DB7-44B1-A3EA-698795E6DD03}"/>
              </a:ext>
            </a:extLst>
          </p:cNvPr>
          <p:cNvSpPr/>
          <p:nvPr/>
        </p:nvSpPr>
        <p:spPr>
          <a:xfrm>
            <a:off x="1770328" y="4778031"/>
            <a:ext cx="4324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E7472C"/>
                </a:solidFill>
                <a:latin typeface="Circe Bold" pitchFamily="34" charset="-52"/>
              </a:rPr>
              <a:t>до 9 рабочих дней с момента предоставления полного </a:t>
            </a:r>
            <a:br>
              <a:rPr lang="ru-RU" sz="1800" dirty="0">
                <a:solidFill>
                  <a:srgbClr val="E7472C"/>
                </a:solidFill>
                <a:latin typeface="Circe Bold" pitchFamily="34" charset="-52"/>
              </a:rPr>
            </a:br>
            <a:r>
              <a:rPr lang="ru-RU" sz="1800" dirty="0">
                <a:solidFill>
                  <a:srgbClr val="E7472C"/>
                </a:solidFill>
                <a:latin typeface="Circe Bold" pitchFamily="34" charset="-52"/>
              </a:rPr>
              <a:t>пакета документов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1975560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1944856"/>
            <a:ext cx="507093" cy="43088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7362809-D3A0-4961-B8CC-984E61769A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5400000">
            <a:off x="7012472" y="2224338"/>
            <a:ext cx="337819" cy="2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7"/>
            <a:ext cx="613765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Займы Фонда развития </a:t>
            </a:r>
            <a:r>
              <a:rPr lang="ru-RU" sz="2400" dirty="0" err="1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Югры</a:t>
            </a:r>
            <a:endParaRPr lang="ru-RU" sz="2400" dirty="0" smtClean="0">
              <a:latin typeface="Circe Bold" panose="020B0602020203020203" pitchFamily="34" charset="-52"/>
              <a:cs typeface="Circe ExtraBold" panose="020B0802020203020203" charset="0"/>
              <a:sym typeface="+mn-e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2" y="6425806"/>
            <a:ext cx="3850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30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  <a:endParaRPr lang="ru-RU" sz="1050" dirty="0">
              <a:solidFill>
                <a:schemeClr val="bg1">
                  <a:lumMod val="65000"/>
                </a:schemeClr>
              </a:solidFill>
              <a:latin typeface="Circe" panose="020B0502020203020203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ПОДДЕРЖКА</a:t>
            </a:r>
            <a:endParaRPr lang="ru-RU" sz="1000" dirty="0"/>
          </a:p>
        </p:txBody>
      </p:sp>
      <p:grpSp>
        <p:nvGrpSpPr>
          <p:cNvPr id="2" name="Группа 24"/>
          <p:cNvGrpSpPr/>
          <p:nvPr/>
        </p:nvGrpSpPr>
        <p:grpSpPr>
          <a:xfrm>
            <a:off x="7063162" y="2899678"/>
            <a:ext cx="4481139" cy="830688"/>
            <a:chOff x="7063160" y="4848263"/>
            <a:chExt cx="4481139" cy="830688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Куда обращаться?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374824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Фонд развития </a:t>
              </a:r>
              <a:r>
                <a:rPr lang="ru-RU" sz="1300" dirty="0" err="1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Югры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, тел. </a:t>
              </a:r>
              <a:r>
                <a:rPr lang="ru-RU" sz="1300" dirty="0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+7 (3467) 388-618</a:t>
              </a:r>
            </a:p>
            <a:p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e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-</a:t>
              </a:r>
              <a:r>
                <a:rPr lang="ru-RU" sz="1300" dirty="0" err="1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mail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: </a:t>
              </a:r>
              <a:r>
                <a:rPr lang="ru-RU" sz="1300" dirty="0" err="1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sov@fondugra.ru</a:t>
              </a:r>
              <a:endParaRPr lang="ru-RU" sz="1300" dirty="0" smtClean="0">
                <a:solidFill>
                  <a:schemeClr val="bg1"/>
                </a:solidFill>
                <a:latin typeface="Circe Bold" pitchFamily="34" charset="-52"/>
                <a:ea typeface="Calibri" panose="020F0502020204030204" pitchFamily="34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>
            <a:off x="7063160" y="1506526"/>
            <a:ext cx="4887540" cy="1230797"/>
            <a:chOff x="7063160" y="4848263"/>
            <a:chExt cx="4887540" cy="1230797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кого распространяется?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7" y="5186508"/>
              <a:ext cx="4154643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Российское юридическое лицо или индивидуальный предприниматель, зарегистрированный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и осуществляющий деятельность </a:t>
              </a:r>
              <a:b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территории автономного округа</a:t>
              </a: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8" y="3007299"/>
            <a:ext cx="5846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Льготные займы в размере </a:t>
            </a: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</a:rPr>
              <a:t>от 5 до 500 </a:t>
            </a:r>
            <a:r>
              <a:rPr lang="ru-RU" sz="1600" dirty="0" err="1" smtClean="0">
                <a:solidFill>
                  <a:srgbClr val="E7472C"/>
                </a:solidFill>
                <a:latin typeface="Circe Bold" pitchFamily="34" charset="-52"/>
              </a:rPr>
              <a:t>млн</a:t>
            </a:r>
            <a:r>
              <a:rPr lang="ru-RU" sz="1600" dirty="0" smtClean="0">
                <a:solidFill>
                  <a:srgbClr val="E7472C"/>
                </a:solidFill>
                <a:latin typeface="Circe Bold" pitchFamily="34" charset="-52"/>
              </a:rPr>
              <a:t> рублей </a:t>
            </a:r>
            <a:r>
              <a:rPr lang="ru-RU" sz="1600" dirty="0" smtClean="0">
                <a:latin typeface="Circe" pitchFamily="34" charset="-52"/>
              </a:rPr>
              <a:t/>
            </a:r>
            <a:br>
              <a:rPr lang="ru-RU" sz="1600" dirty="0" smtClean="0">
                <a:latin typeface="Circe" pitchFamily="34" charset="-52"/>
              </a:rPr>
            </a:br>
            <a:r>
              <a:rPr lang="ru-RU" sz="1600" dirty="0" smtClean="0">
                <a:latin typeface="Circe" pitchFamily="34" charset="-52"/>
              </a:rPr>
              <a:t>под 1-3% годовых на срок от 1 года до 10 лет </a:t>
            </a:r>
            <a:br>
              <a:rPr lang="ru-RU" sz="1600" dirty="0" smtClean="0">
                <a:latin typeface="Circe" pitchFamily="34" charset="-52"/>
              </a:rPr>
            </a:br>
            <a:r>
              <a:rPr lang="ru-RU" sz="1600" dirty="0" smtClean="0">
                <a:latin typeface="Circe" pitchFamily="34" charset="-52"/>
              </a:rPr>
              <a:t>в зависимости от выбранной программы финансирования.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pic>
        <p:nvPicPr>
          <p:cNvPr id="26626" name="Picture 2" descr="C:\Users\f-shu\Documents\!!!РАБОТА\ФППЮ\49 - Презентация Меры поддержки\02 - Ресурсы\QR-коды\png\29_qr_Займы Фонда развития Югр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5153045"/>
            <a:ext cx="1444625" cy="1441450"/>
          </a:xfrm>
          <a:prstGeom prst="rect">
            <a:avLst/>
          </a:prstGeom>
          <a:noFill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5549900" y="5206661"/>
            <a:ext cx="257175" cy="257175"/>
          </a:xfrm>
          <a:prstGeom prst="rect">
            <a:avLst/>
          </a:prstGeom>
        </p:spPr>
      </p:pic>
      <p:pic>
        <p:nvPicPr>
          <p:cNvPr id="37" name="Picture 4" descr="C:\Users\f-shu\Creative Cloud Files\1x\Монтажная область 1_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6697" y="4312351"/>
            <a:ext cx="777196" cy="777194"/>
          </a:xfrm>
          <a:prstGeom prst="rect">
            <a:avLst/>
          </a:prstGeom>
          <a:noFill/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1DAA279D-8832-432B-B6CA-6A3E8B8AE2FF}"/>
              </a:ext>
            </a:extLst>
          </p:cNvPr>
          <p:cNvSpPr/>
          <p:nvPr/>
        </p:nvSpPr>
        <p:spPr>
          <a:xfrm>
            <a:off x="1248435" y="5335246"/>
            <a:ext cx="169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E7472C"/>
                </a:solidFill>
                <a:latin typeface="Circe Bold" pitchFamily="34" charset="-52"/>
              </a:rPr>
              <a:t>5-500</a:t>
            </a:r>
            <a:r>
              <a:rPr lang="ru-RU" sz="1800" dirty="0" smtClean="0">
                <a:solidFill>
                  <a:srgbClr val="E7472C"/>
                </a:solidFill>
                <a:latin typeface="Circe Bold" pitchFamily="34" charset="-52"/>
              </a:rPr>
              <a:t/>
            </a:r>
            <a:br>
              <a:rPr lang="ru-RU" sz="1800" dirty="0" smtClean="0">
                <a:solidFill>
                  <a:srgbClr val="E7472C"/>
                </a:solidFill>
                <a:latin typeface="Circe Bold" pitchFamily="34" charset="-52"/>
              </a:rPr>
            </a:br>
            <a:r>
              <a:rPr lang="ru-RU" sz="1800" dirty="0" err="1" smtClean="0">
                <a:solidFill>
                  <a:srgbClr val="E7472C"/>
                </a:solidFill>
                <a:latin typeface="Circe Bold" pitchFamily="34" charset="-52"/>
              </a:rPr>
              <a:t>млн</a:t>
            </a:r>
            <a:r>
              <a:rPr lang="ru-RU" sz="1800" dirty="0" smtClean="0">
                <a:solidFill>
                  <a:srgbClr val="E7472C"/>
                </a:solidFill>
                <a:latin typeface="Circe Bold" pitchFamily="34" charset="-52"/>
              </a:rPr>
              <a:t> рублей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DAA279D-8832-432B-B6CA-6A3E8B8AE2FF}"/>
              </a:ext>
            </a:extLst>
          </p:cNvPr>
          <p:cNvSpPr/>
          <p:nvPr/>
        </p:nvSpPr>
        <p:spPr>
          <a:xfrm>
            <a:off x="3101475" y="5335249"/>
            <a:ext cx="777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E7472C"/>
                </a:solidFill>
                <a:latin typeface="Circe Bold" pitchFamily="34" charset="-52"/>
              </a:rPr>
              <a:t>1-10</a:t>
            </a:r>
            <a:r>
              <a:rPr lang="ru-RU" sz="1800" dirty="0" smtClean="0">
                <a:solidFill>
                  <a:srgbClr val="E7472C"/>
                </a:solidFill>
                <a:latin typeface="Circe Bold" pitchFamily="34" charset="-52"/>
              </a:rPr>
              <a:t/>
            </a:r>
            <a:br>
              <a:rPr lang="ru-RU" sz="1800" dirty="0" smtClean="0">
                <a:solidFill>
                  <a:srgbClr val="E7472C"/>
                </a:solidFill>
                <a:latin typeface="Circe Bold" pitchFamily="34" charset="-52"/>
              </a:rPr>
            </a:br>
            <a:r>
              <a:rPr lang="ru-RU" sz="1800" dirty="0" smtClean="0">
                <a:solidFill>
                  <a:srgbClr val="E7472C"/>
                </a:solidFill>
                <a:latin typeface="Circe Bold" pitchFamily="34" charset="-52"/>
              </a:rPr>
              <a:t>лет</a:t>
            </a:r>
          </a:p>
        </p:txBody>
      </p:sp>
      <p:pic>
        <p:nvPicPr>
          <p:cNvPr id="41" name="Picture 3" descr="C:\Users\f-shu\Creative Cloud Files\Новая папка\4x\Монтажная область 1 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00691" y="4311945"/>
            <a:ext cx="777979" cy="777600"/>
          </a:xfrm>
          <a:prstGeom prst="rect">
            <a:avLst/>
          </a:prstGeom>
          <a:noFill/>
        </p:spPr>
      </p:pic>
      <p:grpSp>
        <p:nvGrpSpPr>
          <p:cNvPr id="46" name="Группа 30"/>
          <p:cNvGrpSpPr/>
          <p:nvPr/>
        </p:nvGrpSpPr>
        <p:grpSpPr>
          <a:xfrm>
            <a:off x="7063160" y="3909466"/>
            <a:ext cx="4887540" cy="1400383"/>
            <a:chOff x="7063160" y="4860228"/>
            <a:chExt cx="4887540" cy="1400383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5000551"/>
              <a:ext cx="337819" cy="236443"/>
            </a:xfrm>
            <a:prstGeom prst="rect">
              <a:avLst/>
            </a:prstGeom>
          </p:spPr>
        </p:pic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4154645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Информация о сроках </a:t>
              </a:r>
              <a:b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</a:b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расположена по ссылке:</a:t>
              </a:r>
            </a:p>
            <a:p>
              <a:pPr>
                <a:lnSpc>
                  <a:spcPts val="1800"/>
                </a:lnSpc>
                <a:spcAft>
                  <a:spcPts val="600"/>
                </a:spcAft>
              </a:pP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До 9 рабочих дней с момента предоставления полного пакета документов</a:t>
              </a:r>
            </a:p>
            <a:p>
              <a:pPr>
                <a:lnSpc>
                  <a:spcPts val="1800"/>
                </a:lnSpc>
                <a:spcAft>
                  <a:spcPts val="600"/>
                </a:spcAft>
              </a:pPr>
              <a:endParaRPr lang="ru-RU" sz="13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613765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Субсидии </a:t>
            </a:r>
            <a: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/>
            </a:r>
            <a:b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</a:b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от муниципальных образований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6099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3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1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  <a:endParaRPr lang="ru-RU" sz="1050" dirty="0">
              <a:solidFill>
                <a:schemeClr val="bg1">
                  <a:lumMod val="65000"/>
                </a:schemeClr>
              </a:solidFill>
              <a:latin typeface="Circe" panose="020B0502020203020203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ПОДДЕРЖКА</a:t>
            </a:r>
            <a:endParaRPr lang="ru-RU" sz="1000" dirty="0"/>
          </a:p>
        </p:txBody>
      </p:sp>
      <p:grpSp>
        <p:nvGrpSpPr>
          <p:cNvPr id="3" name="Группа 30"/>
          <p:cNvGrpSpPr/>
          <p:nvPr/>
        </p:nvGrpSpPr>
        <p:grpSpPr>
          <a:xfrm>
            <a:off x="7063160" y="2458249"/>
            <a:ext cx="4887540" cy="830688"/>
            <a:chOff x="7063160" y="4848263"/>
            <a:chExt cx="4887540" cy="830688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воспользоваться?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7" y="5186508"/>
              <a:ext cx="415464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Подать заявление и пакет документов 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 Администрацию муниципального образования.</a:t>
              </a: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8" y="3007296"/>
            <a:ext cx="5846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Возмещение части затрат на аренду помещений.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8" y="3581121"/>
            <a:ext cx="5846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Возмещение части затрат по предоставленным </a:t>
            </a:r>
            <a:br>
              <a:rPr lang="ru-RU" sz="1600" dirty="0" smtClean="0">
                <a:latin typeface="Circe" pitchFamily="34" charset="-52"/>
              </a:rPr>
            </a:br>
            <a:r>
              <a:rPr lang="ru-RU" sz="1600" dirty="0" smtClean="0">
                <a:latin typeface="Circe" pitchFamily="34" charset="-52"/>
              </a:rPr>
              <a:t>консалтинговым услугам. </a:t>
            </a:r>
            <a:endParaRPr lang="ru-RU" sz="1600" dirty="0">
              <a:latin typeface="Circe" pitchFamily="34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8" y="4401171"/>
            <a:ext cx="5846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Возмещение затрат по обязательной и добровольной сертификации (декларированию) продукции </a:t>
            </a:r>
            <a:br>
              <a:rPr lang="ru-RU" sz="1600" dirty="0" smtClean="0">
                <a:latin typeface="Circe" pitchFamily="34" charset="-52"/>
              </a:rPr>
            </a:br>
            <a:r>
              <a:rPr lang="ru-RU" sz="1600" dirty="0" smtClean="0">
                <a:latin typeface="Circe" pitchFamily="34" charset="-52"/>
              </a:rPr>
              <a:t>(в том числе продовольственного сырья).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8" y="5467443"/>
            <a:ext cx="5846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Возмещение части затрат по приобретению оборудования (основных средств) и лицензионных программных продуктов.</a:t>
            </a:r>
            <a:endParaRPr lang="ru-RU" sz="1600" dirty="0">
              <a:latin typeface="Circe" pitchFamily="34" charset="-52"/>
            </a:endParaRPr>
          </a:p>
        </p:txBody>
      </p:sp>
      <p:pic>
        <p:nvPicPr>
          <p:cNvPr id="27650" name="Picture 2" descr="C:\Users\f-shu\Documents\!!!РАБОТА\ФППЮ\49 - Презентация Меры поддержки\02 - Ресурсы\QR-коды\png\30_qr_Субсидии от муниципальных образовани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3657321"/>
            <a:ext cx="1444625" cy="1441450"/>
          </a:xfrm>
          <a:prstGeom prst="rect">
            <a:avLst/>
          </a:prstGeom>
          <a:noFill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0768198" y="4401174"/>
            <a:ext cx="257175" cy="2571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2700000">
            <a:off x="5112622" y="2116239"/>
            <a:ext cx="283330" cy="28333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18900000">
            <a:off x="10543321" y="5882910"/>
            <a:ext cx="449751" cy="4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19">
            <a:extLst>
              <a:ext uri="{FF2B5EF4-FFF2-40B4-BE49-F238E27FC236}">
                <a16:creationId xmlns="" xmlns:a16="http://schemas.microsoft.com/office/drawing/2014/main" id="{BE3C3A08-6011-414D-AA38-C1161D6D718C}"/>
              </a:ext>
            </a:extLst>
          </p:cNvPr>
          <p:cNvSpPr txBox="1"/>
          <p:nvPr/>
        </p:nvSpPr>
        <p:spPr>
          <a:xfrm>
            <a:off x="602301" y="545991"/>
            <a:ext cx="9216953" cy="76943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ПОЛУЧАТЕЛИ ПОДДЕРЖКИ </a:t>
            </a:r>
            <a:endParaRPr lang="en-US" sz="2400" dirty="0" smtClean="0">
              <a:latin typeface="Circe Bold" panose="020B0602020203020203" pitchFamily="34" charset="-52"/>
              <a:cs typeface="Circe ExtraBold" panose="020B0802020203020203" charset="0"/>
              <a:sym typeface="+mn-ea"/>
            </a:endParaRPr>
          </a:p>
          <a:p>
            <a:r>
              <a:rPr lang="ru-RU" sz="2000" dirty="0" smtClean="0">
                <a:solidFill>
                  <a:srgbClr val="CD9A67"/>
                </a:solidFill>
                <a:latin typeface="Circe" pitchFamily="34" charset="-52"/>
                <a:cs typeface="Circe ExtraBold" panose="020B0802020203020203" charset="0"/>
                <a:sym typeface="+mn-ea"/>
              </a:rPr>
              <a:t>(Федеральный перечень)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314FC6FE-5FFD-483F-96D5-0E69114FA9F8}"/>
              </a:ext>
            </a:extLst>
          </p:cNvPr>
          <p:cNvSpPr/>
          <p:nvPr/>
        </p:nvSpPr>
        <p:spPr>
          <a:xfrm>
            <a:off x="10609263" y="1"/>
            <a:ext cx="1581151" cy="135255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132931F3-E994-44EB-8057-7195EC858D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68497"/>
          <a:stretch/>
        </p:blipFill>
        <p:spPr>
          <a:xfrm>
            <a:off x="10606089" y="0"/>
            <a:ext cx="1584324" cy="138656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7A1C37A1-CB23-4B9A-89B6-8F2FD10A4D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8809850" y="816920"/>
            <a:ext cx="257175" cy="25717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8DD19325-B186-4200-B670-854657D66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r="34729"/>
          <a:stretch/>
        </p:blipFill>
        <p:spPr>
          <a:xfrm rot="16200000">
            <a:off x="9916808" y="-145257"/>
            <a:ext cx="545987" cy="836500"/>
          </a:xfrm>
          <a:prstGeom prst="rect">
            <a:avLst/>
          </a:prstGeom>
        </p:spPr>
      </p:pic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99" y="6425806"/>
            <a:ext cx="4154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03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pic>
        <p:nvPicPr>
          <p:cNvPr id="2051" name="Picture 3" descr="C:\Users\f-shu\Documents\!!!РАБОТА\ФППЮ\49 - Презентация Меры поддержки\02 - Ресурсы\QR-коды\png\3_qr_ПОЛУЧАТЕЛИ ПОДДЕРЖК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25075" y="94607"/>
            <a:ext cx="1441450" cy="1444625"/>
          </a:xfrm>
          <a:prstGeom prst="rect">
            <a:avLst/>
          </a:prstGeom>
          <a:noFill/>
        </p:spPr>
      </p:pic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716601" y="1510354"/>
          <a:ext cx="10637203" cy="50894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57299"/>
                <a:gridCol w="4279904"/>
              </a:tblGrid>
              <a:tr h="35112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500" b="0" dirty="0">
                          <a:latin typeface="Circe Bold" pitchFamily="34" charset="-52"/>
                        </a:rPr>
                        <a:t>Вид деятельности</a:t>
                      </a:r>
                    </a:p>
                  </a:txBody>
                  <a:tcPr marL="221510" marR="22151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72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500" b="0" dirty="0">
                          <a:latin typeface="Circe Bold" pitchFamily="34" charset="-52"/>
                        </a:rPr>
                        <a:t>Код </a:t>
                      </a:r>
                      <a:r>
                        <a:rPr lang="ru-RU" sz="1500" b="0" u="none" dirty="0" smtClean="0">
                          <a:solidFill>
                            <a:schemeClr val="bg1"/>
                          </a:solidFill>
                          <a:latin typeface="Circe Bold" pitchFamily="34" charset="-52"/>
                        </a:rPr>
                        <a:t>ОКВЭД</a:t>
                      </a:r>
                      <a:endParaRPr lang="ru-RU" sz="1500" b="0" u="none" dirty="0">
                        <a:solidFill>
                          <a:schemeClr val="bg1"/>
                        </a:solidFill>
                        <a:latin typeface="Circe Bold" pitchFamily="34" charset="-52"/>
                      </a:endParaRPr>
                    </a:p>
                  </a:txBody>
                  <a:tcPr marL="221510" marR="221510" marT="46800" marB="46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72C"/>
                    </a:solidFill>
                  </a:tcPr>
                </a:tc>
              </a:tr>
              <a:tr h="35112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Авиаперевозки, аэропортовая деятельность, автоперевозки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100" u="none" kern="1200" dirty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49.3, 49.4, 51.1, 51.21, 52.21.21, 52.23  </a:t>
                      </a: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35112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Культура, организация досуга и развлечений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100" u="none" kern="1200" dirty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90, 59.14,  91.02, 91.04.1, 32.99.8 </a:t>
                      </a: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35112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Физкультурно-оздоровительная деятельность и спорт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100" u="none" kern="1200" dirty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93, 96.04, 86.90.4 </a:t>
                      </a: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47148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Деятельность туристических агентств и прочих организаций, предоставляющих услуги в сфере туризма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100" u="none" kern="1200" dirty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79 </a:t>
                      </a: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35112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Гостиничный бизнес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100" u="none" kern="1200" dirty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55 </a:t>
                      </a: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35112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Общественное питание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100" u="none" kern="1200" dirty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56 </a:t>
                      </a: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47148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Деятельность организаций дополнительного образования, негосударственных образовательных учреждений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100" u="none" kern="1200" dirty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85.41, 88.91 </a:t>
                      </a: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35112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Деятельность по организации конференций и выставок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100" u="none" kern="1200" dirty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82.3 </a:t>
                      </a: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47148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Деятельность по предоставлению бытовых услуг населению </a:t>
                      </a:r>
                      <a:endParaRPr lang="en-US" sz="1100" dirty="0" smtClean="0">
                        <a:latin typeface="Circe" pitchFamily="34" charset="-52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latin typeface="Circe" pitchFamily="34" charset="-52"/>
                        </a:rPr>
                        <a:t>(</a:t>
                      </a:r>
                      <a:r>
                        <a:rPr lang="ru-RU" sz="1100" dirty="0">
                          <a:latin typeface="Circe" pitchFamily="34" charset="-52"/>
                        </a:rPr>
                        <a:t>ремонт, стирка, химчистка, услуги парикмахерских и салонов красоты)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100" u="none" kern="1200" dirty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95, 96.01, 96.02  </a:t>
                      </a: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35112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Деятельность в области здравоохранения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100" u="none" kern="1200" dirty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86.23 </a:t>
                      </a: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  <a:tr h="21406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dirty="0">
                          <a:latin typeface="Circe" pitchFamily="34" charset="-52"/>
                        </a:rPr>
                        <a:t>Непродовольственная розница</a:t>
                      </a:r>
                      <a:endParaRPr lang="ru-RU" sz="1900" dirty="0"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Circe" pitchFamily="34" charset="-52"/>
                        </a:rPr>
                        <a:t>45.11.2, 45.11.3, 45.19.2, 45.19.3, 45.32, 45.40.2, 45.40.3, 47.19, 47.4, 47.5, 47.6, 47.7, 47.82, 47.89, 47.99.2</a:t>
                      </a:r>
                      <a:endParaRPr lang="ru-RU" sz="1900" u="none" dirty="0">
                        <a:solidFill>
                          <a:schemeClr val="tx1"/>
                        </a:solidFill>
                        <a:latin typeface="Circe" pitchFamily="34" charset="-52"/>
                      </a:endParaRP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C2"/>
                    </a:solidFill>
                  </a:tcPr>
                </a:tc>
              </a:tr>
              <a:tr h="141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Средства массовой информации и производство печатной продукции 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irce" pitchFamily="34" charset="-52"/>
                        <a:ea typeface="+mn-ea"/>
                        <a:cs typeface="+mn-cs"/>
                      </a:endParaRPr>
                    </a:p>
                  </a:txBody>
                  <a:tcPr marL="223200" marR="2232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latin typeface="Circe" pitchFamily="34" charset="-52"/>
                          <a:ea typeface="+mn-ea"/>
                          <a:cs typeface="+mn-cs"/>
                        </a:rPr>
                        <a:t>60, 63.12.1, 63.91, 18.11, 58.11, 58.13, 58.14 </a:t>
                      </a:r>
                      <a:endParaRPr lang="ru-RU" sz="1100" u="none" kern="1200" dirty="0">
                        <a:solidFill>
                          <a:schemeClr val="tx1"/>
                        </a:solidFill>
                        <a:latin typeface="Circe" pitchFamily="34" charset="-52"/>
                        <a:ea typeface="+mn-ea"/>
                        <a:cs typeface="+mn-cs"/>
                      </a:endParaRPr>
                    </a:p>
                  </a:txBody>
                  <a:tcPr marL="223200" marR="2232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B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314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613765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C</a:t>
            </a:r>
            <a:r>
              <a:rPr lang="ru-RU" sz="2400" dirty="0" err="1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убсидия</a:t>
            </a:r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 для начинающих предпринимателей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802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3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2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  <a:endParaRPr lang="ru-RU" sz="1050" dirty="0">
              <a:solidFill>
                <a:schemeClr val="bg1">
                  <a:lumMod val="65000"/>
                </a:schemeClr>
              </a:solidFill>
              <a:latin typeface="Circe" panose="020B0502020203020203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ПОДДЕРЖКА</a:t>
            </a:r>
            <a:endParaRPr lang="ru-RU" sz="1000" dirty="0"/>
          </a:p>
        </p:txBody>
      </p:sp>
      <p:grpSp>
        <p:nvGrpSpPr>
          <p:cNvPr id="2" name="Группа 30"/>
          <p:cNvGrpSpPr/>
          <p:nvPr/>
        </p:nvGrpSpPr>
        <p:grpSpPr>
          <a:xfrm>
            <a:off x="7063160" y="2458252"/>
            <a:ext cx="4887540" cy="830688"/>
            <a:chOff x="7063160" y="4848263"/>
            <a:chExt cx="4887540" cy="830688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Куда обращаться?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6" y="5186508"/>
              <a:ext cx="415464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 центр занятости населения в вашем муниципальном образовании.</a:t>
              </a: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1844840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8" y="2545705"/>
            <a:ext cx="64805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" pitchFamily="34" charset="-52"/>
              </a:rPr>
              <a:t>Увеличен размер субсидии на открытие собственного дела  </a:t>
            </a:r>
            <a:r>
              <a:rPr lang="ru-RU" sz="1400" dirty="0" smtClean="0">
                <a:solidFill>
                  <a:srgbClr val="E7472C"/>
                </a:solidFill>
                <a:latin typeface="Circe Bold" pitchFamily="34" charset="-52"/>
              </a:rPr>
              <a:t>до 220 000 рублей. </a:t>
            </a:r>
            <a:r>
              <a:rPr lang="ru-RU" sz="1400" dirty="0" smtClean="0">
                <a:latin typeface="Circe" pitchFamily="34" charset="-52"/>
              </a:rPr>
              <a:t>Ранее субсидия составляла </a:t>
            </a:r>
            <a:r>
              <a:rPr lang="ru-RU" sz="1400" dirty="0" smtClean="0">
                <a:solidFill>
                  <a:srgbClr val="E7472C"/>
                </a:solidFill>
                <a:latin typeface="Circe Bold" pitchFamily="34" charset="-52"/>
              </a:rPr>
              <a:t>88 200 рублей. </a:t>
            </a:r>
            <a:r>
              <a:rPr lang="ru-RU" sz="1400" dirty="0" smtClean="0">
                <a:latin typeface="Circe" pitchFamily="34" charset="-52"/>
              </a:rPr>
              <a:t>Также увеличилась </a:t>
            </a:r>
            <a:br>
              <a:rPr lang="ru-RU" sz="1400" dirty="0" smtClean="0">
                <a:latin typeface="Circe" pitchFamily="34" charset="-52"/>
              </a:rPr>
            </a:br>
            <a:r>
              <a:rPr lang="ru-RU" sz="1400" dirty="0" smtClean="0">
                <a:latin typeface="Circe" pitchFamily="34" charset="-52"/>
              </a:rPr>
              <a:t>сумма компенсации расходов работодателям по оплате труда с учетом страховых взносов. Так, например, за временное трудоустройство </a:t>
            </a:r>
            <a:br>
              <a:rPr lang="ru-RU" sz="1400" dirty="0" smtClean="0">
                <a:latin typeface="Circe" pitchFamily="34" charset="-52"/>
              </a:rPr>
            </a:br>
            <a:r>
              <a:rPr lang="ru-RU" sz="1400" dirty="0" smtClean="0">
                <a:latin typeface="Circe" pitchFamily="34" charset="-52"/>
              </a:rPr>
              <a:t>несовершеннолетнего гражданина, можно получить </a:t>
            </a:r>
            <a:r>
              <a:rPr lang="ru-RU" sz="1400" dirty="0" smtClean="0">
                <a:solidFill>
                  <a:srgbClr val="E7472C"/>
                </a:solidFill>
                <a:latin typeface="Circe Bold" pitchFamily="34" charset="-52"/>
              </a:rPr>
              <a:t>19 744 рублей.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1814136"/>
            <a:ext cx="507093" cy="43088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8" y="3909807"/>
            <a:ext cx="62097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itchFamily="34" charset="-52"/>
              </a:rPr>
              <a:t>Сумму чуть большую, а именно </a:t>
            </a:r>
            <a:r>
              <a:rPr lang="ru-RU" sz="1400" dirty="0" smtClean="0">
                <a:solidFill>
                  <a:srgbClr val="E7472C"/>
                </a:solidFill>
                <a:latin typeface="Circe Bold" pitchFamily="34" charset="-52"/>
              </a:rPr>
              <a:t>21 572 рубля </a:t>
            </a:r>
            <a:r>
              <a:rPr lang="ru-RU" sz="1400" dirty="0" smtClean="0">
                <a:latin typeface="Circe Bold" pitchFamily="34" charset="-52"/>
              </a:rPr>
              <a:t>работодатель получит при организации временных рабочих мест для следующих категорий граждан: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dirty="0" smtClean="0">
                <a:latin typeface="Circe" pitchFamily="34" charset="-52"/>
              </a:rPr>
              <a:t>пенсионного возраста;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dirty="0" smtClean="0">
                <a:latin typeface="Circe" pitchFamily="34" charset="-52"/>
              </a:rPr>
              <a:t>из числа коренных малочисленных народов Севера автономного округа;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dirty="0" smtClean="0">
                <a:latin typeface="Circe" pitchFamily="34" charset="-52"/>
              </a:rPr>
              <a:t>незанятых трудовой деятельностью и безработных граждан </a:t>
            </a:r>
            <a:br>
              <a:rPr lang="ru-RU" sz="1400" dirty="0" smtClean="0">
                <a:latin typeface="Circe" pitchFamily="34" charset="-52"/>
              </a:rPr>
            </a:br>
            <a:r>
              <a:rPr lang="ru-RU" sz="1400" dirty="0" smtClean="0">
                <a:latin typeface="Circe" pitchFamily="34" charset="-52"/>
              </a:rPr>
              <a:t>для проведения общественных работ;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dirty="0" smtClean="0">
                <a:latin typeface="Circe" pitchFamily="34" charset="-52"/>
              </a:rPr>
              <a:t>из числа испытывающих трудности в поиске работы;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dirty="0" smtClean="0">
                <a:latin typeface="Circe" pitchFamily="34" charset="-52"/>
              </a:rPr>
              <a:t>для трудоустройства выпускников образовательных учреждений профессионального образования в возрасте до 25 лет;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dirty="0" smtClean="0">
                <a:latin typeface="Circe" pitchFamily="34" charset="-52"/>
              </a:rPr>
              <a:t>безработных граждан в возрасте от 18 до 20 лет, имеющих среднее профессиональное образование и ищущих работу впервые.</a:t>
            </a:r>
            <a:endParaRPr lang="ru-RU" sz="1400" dirty="0">
              <a:latin typeface="Circe" pitchFamily="34" charset="-52"/>
            </a:endParaRPr>
          </a:p>
        </p:txBody>
      </p:sp>
      <p:pic>
        <p:nvPicPr>
          <p:cNvPr id="28674" name="Picture 2" descr="C:\Users\f-shu\Documents\!!!РАБОТА\ФППЮ\49 - Презентация Меры поддержки\02 - Ресурсы\QR-коды\png\31_qr_Субсидия для начинающих предпринимателе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3657321"/>
            <a:ext cx="1444625" cy="1441450"/>
          </a:xfrm>
          <a:prstGeom prst="rect">
            <a:avLst/>
          </a:prstGeom>
          <a:noFill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18900000">
            <a:off x="5172494" y="1562387"/>
            <a:ext cx="334131" cy="33413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0511023" y="5359417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6"/>
            <a:ext cx="613765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Финансирование производства средств индивидуальной защиты и антисептиков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3818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33-</a:t>
            </a:r>
            <a:endParaRPr lang="ru-RU" sz="1050" dirty="0">
              <a:solidFill>
                <a:schemeClr val="bg1">
                  <a:lumMod val="65000"/>
                </a:schemeClr>
              </a:solidFill>
              <a:latin typeface="Circe" panose="020B0502020203020203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2" y="365385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РЕГИОНАЛЬНАЯ ПОДДЕРЖКА</a:t>
            </a:r>
            <a:endParaRPr lang="ru-RU" sz="1000" dirty="0"/>
          </a:p>
        </p:txBody>
      </p:sp>
      <p:grpSp>
        <p:nvGrpSpPr>
          <p:cNvPr id="2" name="Группа 30"/>
          <p:cNvGrpSpPr/>
          <p:nvPr/>
        </p:nvGrpSpPr>
        <p:grpSpPr>
          <a:xfrm>
            <a:off x="7063160" y="2458252"/>
            <a:ext cx="4887540" cy="1471641"/>
            <a:chOff x="7063160" y="4848263"/>
            <a:chExt cx="4887540" cy="1471641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4898951"/>
              <a:ext cx="337819" cy="23644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5" y="4860228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воспользоваться?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6" y="5211908"/>
              <a:ext cx="415464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800" dirty="0" err="1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Стакина</a:t>
              </a:r>
              <a:r>
                <a:rPr lang="ru-RU" sz="1800" dirty="0" smtClean="0">
                  <a:solidFill>
                    <a:schemeClr val="bg1"/>
                  </a:solidFill>
                  <a:latin typeface="Circe Bold" pitchFamily="34" charset="-52"/>
                  <a:ea typeface="Calibri" panose="020F0502020204030204" pitchFamily="34" charset="0"/>
                </a:rPr>
                <a:t> Олеся Валерьевна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+7 (3467) 38</a:t>
              </a:r>
              <a:r>
                <a:rPr lang="en-US" sz="16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-</a:t>
              </a:r>
              <a:r>
                <a:rPr lang="ru-RU" sz="16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86</a:t>
              </a:r>
              <a:r>
                <a:rPr lang="en-US" sz="16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-</a:t>
              </a:r>
              <a:r>
                <a:rPr lang="ru-RU" sz="16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18</a:t>
              </a:r>
              <a:r>
                <a:rPr lang="ru-RU" sz="14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600" dirty="0" err="1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sov@fondugra.ru</a:t>
              </a:r>
              <a:endPara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1844840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8" y="2545702"/>
            <a:ext cx="585246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Фонд развития </a:t>
            </a:r>
            <a:r>
              <a:rPr lang="ru-RU" sz="1400" dirty="0" err="1" smtClean="0"/>
              <a:t>Югры</a:t>
            </a:r>
            <a:r>
              <a:rPr lang="ru-RU" sz="1400" dirty="0" smtClean="0"/>
              <a:t> начал прием заявок на создание и развитие </a:t>
            </a:r>
            <a:br>
              <a:rPr lang="ru-RU" sz="1400" dirty="0" smtClean="0"/>
            </a:br>
            <a:r>
              <a:rPr lang="ru-RU" sz="1400" dirty="0" smtClean="0"/>
              <a:t>в регионе производств по выпуску продукции для диагностики, выявления, профилактики и лечения эпидемических заболеваний, средств индивидуальной защиты и дезинфицирующих средств.</a:t>
            </a:r>
          </a:p>
          <a:p>
            <a:endParaRPr lang="ru-RU" sz="1400" dirty="0" smtClean="0"/>
          </a:p>
          <a:p>
            <a:r>
              <a:rPr lang="ru-RU" sz="1400" dirty="0" smtClean="0"/>
              <a:t>Для этих целей фонд предоставит льготное финансирование под 1% годовых. Согласно условиям программы компании смогут получить </a:t>
            </a:r>
            <a:br>
              <a:rPr lang="ru-RU" sz="1400" dirty="0" smtClean="0"/>
            </a:br>
            <a:r>
              <a:rPr lang="ru-RU" sz="1400" dirty="0" smtClean="0"/>
              <a:t>заем от 50 до 500 млн. рублей сроком до двух лет. </a:t>
            </a:r>
            <a:r>
              <a:rPr lang="ru-RU" sz="1400" dirty="0" err="1" smtClean="0"/>
              <a:t>Софинансирование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для займа не требуется, а предприятие освобождается от уплаты основного долга на год.</a:t>
            </a:r>
          </a:p>
          <a:p>
            <a:endParaRPr lang="ru-RU" sz="1400" dirty="0" smtClean="0"/>
          </a:p>
          <a:p>
            <a:r>
              <a:rPr lang="ru-RU" sz="1400" dirty="0" smtClean="0"/>
              <a:t>Заем предоставляется на пополнение оборотных средств для закупки сырья, материалов и комплектующих, приобретение оборудования, приобретение критически важной готовой продукции за рубежом.</a:t>
            </a:r>
          </a:p>
          <a:p>
            <a:endParaRPr lang="ru-RU" sz="1400" dirty="0" smtClean="0"/>
          </a:p>
          <a:p>
            <a:r>
              <a:rPr lang="ru-RU" sz="1400" dirty="0" smtClean="0"/>
              <a:t>При этом рассмотрение заявок на получение займа </a:t>
            </a:r>
            <a:br>
              <a:rPr lang="ru-RU" sz="1400" dirty="0" smtClean="0"/>
            </a:br>
            <a:r>
              <a:rPr lang="ru-RU" sz="1400" dirty="0" smtClean="0"/>
              <a:t>будут рассматриваться в ускоренном режиме.</a:t>
            </a:r>
            <a:endParaRPr lang="ru-RU" sz="14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1814136"/>
            <a:ext cx="507093" cy="430887"/>
          </a:xfrm>
          <a:prstGeom prst="rect">
            <a:avLst/>
          </a:prstGeom>
        </p:spPr>
      </p:pic>
      <p:pic>
        <p:nvPicPr>
          <p:cNvPr id="29698" name="Picture 2" descr="C:\Users\f-shu\Documents\!!!РАБОТА\ФППЮ\49 - Презентация Меры поддержки\02 - Ресурсы\QR-коды\png\32_qr_Финансирование производства средств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4347258"/>
            <a:ext cx="1444625" cy="1441450"/>
          </a:xfrm>
          <a:prstGeom prst="rect">
            <a:avLst/>
          </a:prstGeom>
          <a:noFill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4914900" y="1685548"/>
            <a:ext cx="257175" cy="2571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18900000">
            <a:off x="9968126" y="5882909"/>
            <a:ext cx="449751" cy="44975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1246012" y="4128183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33EF9C5-909F-4E96-A31B-A16D32416E2C}"/>
              </a:ext>
            </a:extLst>
          </p:cNvPr>
          <p:cNvSpPr/>
          <p:nvPr/>
        </p:nvSpPr>
        <p:spPr>
          <a:xfrm>
            <a:off x="1" y="4"/>
            <a:ext cx="12268008" cy="1781175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93F9AD3-3430-42F5-BE89-0030A79000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8950"/>
          <a:stretch/>
        </p:blipFill>
        <p:spPr>
          <a:xfrm>
            <a:off x="2362009" y="0"/>
            <a:ext cx="5029200" cy="178661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4B27BA6-40CD-4502-931A-3E45B3874158}"/>
              </a:ext>
            </a:extLst>
          </p:cNvPr>
          <p:cNvSpPr/>
          <p:nvPr/>
        </p:nvSpPr>
        <p:spPr>
          <a:xfrm>
            <a:off x="2404429" y="3139877"/>
            <a:ext cx="73815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irce Bold" panose="020B0602020203020203" pitchFamily="34" charset="-52"/>
              </a:rPr>
              <a:t>Для личной консультации обращайтесь:</a:t>
            </a:r>
          </a:p>
          <a:p>
            <a:pPr algn="ctr"/>
            <a:endParaRPr lang="ru-RU" dirty="0">
              <a:latin typeface="Circe" panose="020B0502020203020203" pitchFamily="34" charset="-52"/>
            </a:endParaRPr>
          </a:p>
          <a:p>
            <a:pPr algn="ctr"/>
            <a:r>
              <a:rPr lang="ru-RU" dirty="0">
                <a:latin typeface="Circe" panose="020B0502020203020203" pitchFamily="34" charset="-52"/>
              </a:rPr>
              <a:t>По телефону горячей линии </a:t>
            </a:r>
            <a:r>
              <a:rPr lang="ru-RU" dirty="0">
                <a:solidFill>
                  <a:srgbClr val="E7472C"/>
                </a:solidFill>
                <a:latin typeface="Circe" panose="020B0502020203020203" pitchFamily="34" charset="-52"/>
              </a:rPr>
              <a:t>8 800 101 01 01</a:t>
            </a:r>
          </a:p>
          <a:p>
            <a:pPr algn="ctr"/>
            <a:endParaRPr lang="ru-RU" dirty="0">
              <a:latin typeface="Circe" panose="020B0502020203020203" pitchFamily="34" charset="-52"/>
            </a:endParaRPr>
          </a:p>
          <a:p>
            <a:pPr algn="ctr"/>
            <a:r>
              <a:rPr lang="ru-RU" dirty="0">
                <a:latin typeface="Circe" panose="020B0502020203020203" pitchFamily="34" charset="-52"/>
              </a:rPr>
              <a:t>В онлайн-чат на портале </a:t>
            </a:r>
            <a:r>
              <a:rPr lang="ru-RU" dirty="0">
                <a:solidFill>
                  <a:srgbClr val="E7472C"/>
                </a:solidFill>
                <a:latin typeface="Circe" panose="020B0502020203020203" pitchFamily="34" charset="-52"/>
              </a:rPr>
              <a:t>БИЗНЕСЮГРЫ.РФ</a:t>
            </a:r>
          </a:p>
          <a:p>
            <a:pPr algn="ctr"/>
            <a:endParaRPr lang="ru-RU" dirty="0">
              <a:latin typeface="Circe" panose="020B0502020203020203" pitchFamily="34" charset="-52"/>
            </a:endParaRPr>
          </a:p>
          <a:p>
            <a:pPr algn="ctr"/>
            <a:r>
              <a:rPr lang="ru-RU" dirty="0">
                <a:latin typeface="Circe" panose="020B0502020203020203" pitchFamily="34" charset="-52"/>
              </a:rPr>
              <a:t>Мессенджеры </a:t>
            </a:r>
            <a:r>
              <a:rPr lang="ru-RU" dirty="0" err="1">
                <a:latin typeface="Circe" panose="020B0502020203020203" pitchFamily="34" charset="-52"/>
              </a:rPr>
              <a:t>WhatsApp</a:t>
            </a:r>
            <a:r>
              <a:rPr lang="ru-RU" dirty="0">
                <a:latin typeface="Circe" panose="020B0502020203020203" pitchFamily="34" charset="-52"/>
              </a:rPr>
              <a:t> и </a:t>
            </a:r>
            <a:r>
              <a:rPr lang="ru-RU" dirty="0" err="1">
                <a:latin typeface="Circe" panose="020B0502020203020203" pitchFamily="34" charset="-52"/>
              </a:rPr>
              <a:t>Viber</a:t>
            </a:r>
            <a:r>
              <a:rPr lang="ru-RU" dirty="0">
                <a:latin typeface="Circe" panose="020B0502020203020203" pitchFamily="34" charset="-52"/>
              </a:rPr>
              <a:t> </a:t>
            </a:r>
            <a:r>
              <a:rPr lang="ru-RU" dirty="0">
                <a:solidFill>
                  <a:srgbClr val="E7472C"/>
                </a:solidFill>
                <a:latin typeface="Circe" panose="020B0502020203020203" pitchFamily="34" charset="-52"/>
              </a:rPr>
              <a:t>8 963 003 2420</a:t>
            </a:r>
          </a:p>
          <a:p>
            <a:pPr algn="ctr"/>
            <a:endParaRPr lang="ru-RU" dirty="0">
              <a:latin typeface="Circe" panose="020B0502020203020203" pitchFamily="34" charset="-52"/>
            </a:endParaRPr>
          </a:p>
          <a:p>
            <a:pPr algn="ctr"/>
            <a:r>
              <a:rPr lang="ru-RU" dirty="0">
                <a:latin typeface="Circe" panose="020B0502020203020203" pitchFamily="34" charset="-52"/>
              </a:rPr>
              <a:t>Адрес электронной почты: </a:t>
            </a:r>
            <a:r>
              <a:rPr lang="ru-RU" dirty="0">
                <a:solidFill>
                  <a:srgbClr val="E7472C"/>
                </a:solidFill>
                <a:latin typeface="Circe" panose="020B0502020203020203" pitchFamily="34" charset="-52"/>
              </a:rPr>
              <a:t>fond@sb-ugra.ru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26DF51FC-8645-401D-B29C-CD806D1BDF19}"/>
              </a:ext>
            </a:extLst>
          </p:cNvPr>
          <p:cNvGrpSpPr/>
          <p:nvPr/>
        </p:nvGrpSpPr>
        <p:grpSpPr>
          <a:xfrm rot="10800000">
            <a:off x="9073633" y="1215835"/>
            <a:ext cx="3362325" cy="1940769"/>
            <a:chOff x="6543675" y="4124129"/>
            <a:chExt cx="3362325" cy="1940769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CCF116D6-8919-47D5-83CC-44A52B0FB046}"/>
                </a:ext>
              </a:extLst>
            </p:cNvPr>
            <p:cNvSpPr/>
            <p:nvPr/>
          </p:nvSpPr>
          <p:spPr>
            <a:xfrm>
              <a:off x="8674100" y="4832998"/>
              <a:ext cx="1231900" cy="1231900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0D6CE0EB-4C49-4AAC-9335-4479105B004E}"/>
                </a:ext>
              </a:extLst>
            </p:cNvPr>
            <p:cNvSpPr/>
            <p:nvPr/>
          </p:nvSpPr>
          <p:spPr>
            <a:xfrm>
              <a:off x="7965231" y="4124129"/>
              <a:ext cx="718457" cy="718457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B020F765-D11C-43EB-8596-D165EB120BC1}"/>
                </a:ext>
              </a:extLst>
            </p:cNvPr>
            <p:cNvSpPr/>
            <p:nvPr/>
          </p:nvSpPr>
          <p:spPr>
            <a:xfrm>
              <a:off x="6543675" y="4837823"/>
              <a:ext cx="1426125" cy="1210552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95A6B27-1437-484A-B459-3B561D9673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8950"/>
          <a:stretch/>
        </p:blipFill>
        <p:spPr>
          <a:xfrm rot="10800000">
            <a:off x="7391401" y="0"/>
            <a:ext cx="5029200" cy="178661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4AE2838-B0C4-426D-A638-2CA6B784B2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20726" y="2671366"/>
            <a:ext cx="257175" cy="2571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8BFA119-3A43-4A31-8CAF-9E18FD804E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700000">
            <a:off x="9503291" y="2309036"/>
            <a:ext cx="283330" cy="2833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99667911-FA13-46B2-A989-B283228E5D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8900000">
            <a:off x="6257039" y="1681667"/>
            <a:ext cx="449751" cy="44975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99A0F82D-FDA1-4044-8D22-1E0499F801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574985" y="1904642"/>
            <a:ext cx="257175" cy="2571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93F9AD3-3430-42F5-BE89-0030A79000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8950"/>
          <a:stretch/>
        </p:blipFill>
        <p:spPr>
          <a:xfrm>
            <a:off x="-2667191" y="0"/>
            <a:ext cx="5029200" cy="17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2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6"/>
            <a:ext cx="592687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Продление сроков уплаты налогов</a:t>
            </a:r>
            <a:endParaRPr lang="en-US" altLang="en-US" sz="2400" dirty="0">
              <a:latin typeface="Circe Bold" panose="020B0602020203020203" pitchFamily="34" charset="-52"/>
              <a:cs typeface="Circe" panose="020B0502020203020203" charset="0"/>
              <a:sym typeface="+mn-ea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8" y="2115413"/>
            <a:ext cx="5717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E7472C"/>
                </a:solidFill>
                <a:latin typeface="Circe Bold" panose="020B0602020203020203" pitchFamily="34" charset="-52"/>
                <a:ea typeface="Calibri" panose="020F0502020204030204" pitchFamily="34" charset="0"/>
              </a:rPr>
              <a:t>На 6 </a:t>
            </a:r>
            <a:r>
              <a:rPr lang="ru-RU" sz="1400" dirty="0" smtClean="0">
                <a:solidFill>
                  <a:srgbClr val="E7472C"/>
                </a:solidFill>
                <a:latin typeface="Circe Bold" panose="020B0602020203020203" pitchFamily="34" charset="-52"/>
                <a:ea typeface="Calibri" panose="020F0502020204030204" pitchFamily="34" charset="0"/>
              </a:rPr>
              <a:t>месяцев </a:t>
            </a:r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– </a:t>
            </a:r>
            <a:r>
              <a:rPr lang="ru-RU" sz="1400" dirty="0">
                <a:latin typeface="Circe" panose="020B0502020203020203" pitchFamily="34" charset="-52"/>
                <a:ea typeface="Calibri" panose="020F0502020204030204" pitchFamily="34" charset="0"/>
              </a:rPr>
              <a:t>налога на прибыль, УСН, ЕСХН за 2019 год, </a:t>
            </a:r>
            <a:endParaRPr lang="ru-RU" sz="1400" dirty="0" smtClean="0">
              <a:latin typeface="Circe" panose="020B0502020203020203" pitchFamily="34" charset="-52"/>
              <a:ea typeface="Calibri" panose="020F0502020204030204" pitchFamily="34" charset="0"/>
            </a:endParaRPr>
          </a:p>
          <a:p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налогов и </a:t>
            </a:r>
            <a:r>
              <a:rPr lang="ru-RU" sz="1400" dirty="0">
                <a:latin typeface="Circe" panose="020B0502020203020203" pitchFamily="34" charset="-52"/>
                <a:ea typeface="Calibri" panose="020F0502020204030204" pitchFamily="34" charset="0"/>
              </a:rPr>
              <a:t>авансовых платежей за март и 1 квартал 2020 года </a:t>
            </a:r>
            <a:endParaRPr lang="ru-RU" sz="1400" dirty="0" smtClean="0">
              <a:latin typeface="Circe" panose="020B0502020203020203" pitchFamily="34" charset="-52"/>
              <a:ea typeface="Calibri" panose="020F0502020204030204" pitchFamily="34" charset="0"/>
            </a:endParaRPr>
          </a:p>
          <a:p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(</a:t>
            </a:r>
            <a:r>
              <a:rPr lang="ru-RU" sz="1400" dirty="0">
                <a:latin typeface="Circe" panose="020B0502020203020203" pitchFamily="34" charset="-52"/>
                <a:ea typeface="Calibri" panose="020F0502020204030204" pitchFamily="34" charset="0"/>
              </a:rPr>
              <a:t>кроме НДС, НПД и налоговых агентов)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927B380-B459-43EA-A102-8FAA631E3499}"/>
              </a:ext>
            </a:extLst>
          </p:cNvPr>
          <p:cNvSpPr/>
          <p:nvPr/>
        </p:nvSpPr>
        <p:spPr>
          <a:xfrm>
            <a:off x="655910" y="5836482"/>
            <a:ext cx="631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Постановление Правительства РФ от 02.04.2020 № 409</a:t>
            </a:r>
            <a:endParaRPr lang="ru-RU" sz="1400" dirty="0">
              <a:latin typeface="Circe Bold" panose="020B0602020203020203" pitchFamily="34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417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04 -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D1A69AE-7E3B-4175-8AF5-9F4A5823D7F0}"/>
              </a:ext>
            </a:extLst>
          </p:cNvPr>
          <p:cNvSpPr/>
          <p:nvPr/>
        </p:nvSpPr>
        <p:spPr>
          <a:xfrm>
            <a:off x="655910" y="2965349"/>
            <a:ext cx="6054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E7472C"/>
                </a:solidFill>
                <a:latin typeface="Circe Bold" panose="020B0602020203020203" pitchFamily="34" charset="-52"/>
              </a:rPr>
              <a:t>На 4 </a:t>
            </a:r>
            <a:r>
              <a:rPr lang="ru-RU" sz="14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месяца </a:t>
            </a:r>
            <a:r>
              <a:rPr lang="ru-RU" sz="1400" dirty="0" smtClean="0">
                <a:latin typeface="Circe" panose="020B0502020203020203" pitchFamily="34" charset="-52"/>
              </a:rPr>
              <a:t>– </a:t>
            </a:r>
            <a:r>
              <a:rPr lang="ru-RU" sz="1400" dirty="0">
                <a:latin typeface="Circe" panose="020B0502020203020203" pitchFamily="34" charset="-52"/>
              </a:rPr>
              <a:t>налогов и авансовых платежей за апрель-июнь</a:t>
            </a:r>
          </a:p>
          <a:p>
            <a:r>
              <a:rPr lang="ru-RU" sz="1400" dirty="0">
                <a:latin typeface="Circe" panose="020B0502020203020203" pitchFamily="34" charset="-52"/>
              </a:rPr>
              <a:t>и 2 квартал 2020 года – (кроме НДС, НПД и налоговых агентов)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7136230" y="0"/>
            <a:ext cx="5059484" cy="6858002"/>
            <a:chOff x="7136228" y="0"/>
            <a:chExt cx="5059484" cy="685800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25E1BF78-EA3A-4D30-A2F8-FD710E10A23D}"/>
                </a:ext>
              </a:extLst>
            </p:cNvPr>
            <p:cNvSpPr/>
            <p:nvPr/>
          </p:nvSpPr>
          <p:spPr>
            <a:xfrm>
              <a:off x="7136472" y="2"/>
              <a:ext cx="5053941" cy="6858000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180DD812-8C50-4BE5-817D-107D86B1E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rcRect t="44859" r="17172"/>
            <a:stretch/>
          </p:blipFill>
          <p:spPr>
            <a:xfrm>
              <a:off x="7136228" y="0"/>
              <a:ext cx="4165058" cy="1386568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DE53E373-D75B-4344-8E15-93E1919AF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rcRect l="83767" t="44859" r="-95"/>
            <a:stretch/>
          </p:blipFill>
          <p:spPr>
            <a:xfrm>
              <a:off x="11374600" y="1847"/>
              <a:ext cx="821112" cy="1386568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7063160" y="2120032"/>
            <a:ext cx="4700951" cy="817228"/>
            <a:chOff x="7063160" y="2173820"/>
            <a:chExt cx="4700951" cy="817228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8397AF0-443C-457B-A7BB-024FE46BE087}"/>
                </a:ext>
              </a:extLst>
            </p:cNvPr>
            <p:cNvSpPr/>
            <p:nvPr/>
          </p:nvSpPr>
          <p:spPr>
            <a:xfrm>
              <a:off x="7796055" y="2173820"/>
              <a:ext cx="337849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Кто имеет право на отсрочку?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1B2D77A6-4F53-43D1-B0B0-0E6CE13AFEA3}"/>
                </a:ext>
              </a:extLst>
            </p:cNvPr>
            <p:cNvSpPr/>
            <p:nvPr/>
          </p:nvSpPr>
          <p:spPr>
            <a:xfrm>
              <a:off x="7796057" y="2498605"/>
              <a:ext cx="396805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Субъекты МСП согласно федеральному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перечню </a:t>
              </a: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пострадавших отраслей</a:t>
              </a:r>
              <a:endParaRPr lang="ru-RU" sz="1300" dirty="0">
                <a:solidFill>
                  <a:schemeClr val="bg1"/>
                </a:solidFill>
                <a:latin typeface="Circe" panose="020B0502020203020203" pitchFamily="34" charset="-52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7C218FE1-0579-4F61-BCB3-24F839FA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2288353"/>
              <a:ext cx="337819" cy="236443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7063160" y="3333572"/>
            <a:ext cx="4700951" cy="1033371"/>
            <a:chOff x="7063160" y="3696886"/>
            <a:chExt cx="4700951" cy="1033371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2" y="3747574"/>
              <a:ext cx="337819" cy="236443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230F22B-6654-48A5-8D27-F424505CD867}"/>
                </a:ext>
              </a:extLst>
            </p:cNvPr>
            <p:cNvSpPr/>
            <p:nvPr/>
          </p:nvSpPr>
          <p:spPr>
            <a:xfrm>
              <a:off x="7796055" y="3726100"/>
              <a:ext cx="29721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получить отсрочку? 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19CACC1C-2BE8-4437-8258-58CA9F0B163C}"/>
                </a:ext>
              </a:extLst>
            </p:cNvPr>
            <p:cNvSpPr/>
            <p:nvPr/>
          </p:nvSpPr>
          <p:spPr>
            <a:xfrm>
              <a:off x="7796057" y="4037760"/>
              <a:ext cx="396805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Перенос сроков уплаты производится </a:t>
              </a:r>
              <a:endParaRPr lang="ru-RU" sz="13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ФНС </a:t>
              </a: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России самостоятельно, </a:t>
              </a:r>
              <a:endParaRPr lang="ru-RU" sz="13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специального </a:t>
              </a: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заявления не требуется.</a:t>
              </a:r>
              <a:endParaRPr lang="ru-RU" sz="1300" dirty="0">
                <a:solidFill>
                  <a:schemeClr val="bg1"/>
                </a:solidFill>
                <a:latin typeface="Circe" panose="020B0502020203020203" pitchFamily="34" charset="-52"/>
              </a:endParaRPr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8270B09-6950-4AF8-85DD-A942B6DE09AE}"/>
              </a:ext>
            </a:extLst>
          </p:cNvPr>
          <p:cNvSpPr/>
          <p:nvPr/>
        </p:nvSpPr>
        <p:spPr>
          <a:xfrm>
            <a:off x="655910" y="3594320"/>
            <a:ext cx="60542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E7472C"/>
                </a:solidFill>
                <a:latin typeface="Circe Bold" panose="020B0602020203020203" pitchFamily="34" charset="-52"/>
              </a:rPr>
              <a:t>На 3 месяца </a:t>
            </a:r>
            <a:r>
              <a:rPr lang="ru-RU" sz="1400" dirty="0">
                <a:latin typeface="Circe" panose="020B0502020203020203" pitchFamily="34" charset="-52"/>
                <a:ea typeface="Calibri" panose="020F0502020204030204" pitchFamily="34" charset="0"/>
              </a:rPr>
              <a:t>– НДФЛ для индивидуальных предпринимателей за 2019 год авансовых платежей по транспортному налогу, налогу на имущество организаций и земельному налогу</a:t>
            </a:r>
          </a:p>
          <a:p>
            <a:r>
              <a:rPr lang="ru-RU" sz="1400" dirty="0">
                <a:latin typeface="Circe" panose="020B0502020203020203" pitchFamily="34" charset="-52"/>
                <a:ea typeface="Calibri" panose="020F0502020204030204" pitchFamily="34" charset="0"/>
              </a:rPr>
              <a:t>за 1 квартал 2020 года – до 30 октября 2020 года,</a:t>
            </a:r>
          </a:p>
          <a:p>
            <a:r>
              <a:rPr lang="ru-RU" sz="1400" dirty="0">
                <a:latin typeface="Circe" panose="020B0502020203020203" pitchFamily="34" charset="-52"/>
                <a:ea typeface="Calibri" panose="020F0502020204030204" pitchFamily="34" charset="0"/>
              </a:rPr>
              <a:t>за 2 </a:t>
            </a:r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квартал 2020 года </a:t>
            </a:r>
            <a:r>
              <a:rPr lang="ru-RU" sz="1400" dirty="0">
                <a:latin typeface="Circe" panose="020B0502020203020203" pitchFamily="34" charset="-52"/>
                <a:ea typeface="Calibri" panose="020F0502020204030204" pitchFamily="34" charset="0"/>
              </a:rPr>
              <a:t>– до 30 декабря 2020 года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8583044E-6ACB-4610-85FA-9D7F5CB3EA00}"/>
              </a:ext>
            </a:extLst>
          </p:cNvPr>
          <p:cNvSpPr/>
          <p:nvPr/>
        </p:nvSpPr>
        <p:spPr>
          <a:xfrm>
            <a:off x="655910" y="4868960"/>
            <a:ext cx="631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E7472C"/>
                </a:solidFill>
                <a:latin typeface="Circe Bold" panose="020B0602020203020203" pitchFamily="34" charset="-52"/>
              </a:rPr>
              <a:t>На 6 месяцев </a:t>
            </a:r>
            <a:r>
              <a:rPr lang="ru-RU" sz="1400" dirty="0" smtClean="0">
                <a:latin typeface="Circe" panose="020B0502020203020203" pitchFamily="34" charset="-52"/>
              </a:rPr>
              <a:t>– </a:t>
            </a:r>
            <a:r>
              <a:rPr lang="ru-RU" sz="1400" dirty="0">
                <a:latin typeface="Circe" panose="020B0502020203020203" pitchFamily="34" charset="-52"/>
              </a:rPr>
              <a:t>страховых взносов с выплат за март-май 2020 года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CC5E0CCA-8490-442C-B496-17917A342719}"/>
              </a:ext>
            </a:extLst>
          </p:cNvPr>
          <p:cNvSpPr/>
          <p:nvPr/>
        </p:nvSpPr>
        <p:spPr>
          <a:xfrm>
            <a:off x="655910" y="5281828"/>
            <a:ext cx="631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E7472C"/>
                </a:solidFill>
                <a:latin typeface="Circe Bold" panose="020B0602020203020203" pitchFamily="34" charset="-52"/>
              </a:rPr>
              <a:t>На 4 месяца  </a:t>
            </a:r>
            <a:r>
              <a:rPr lang="ru-RU" sz="1400" dirty="0" smtClean="0">
                <a:latin typeface="Circe" panose="020B0502020203020203" pitchFamily="34" charset="-52"/>
              </a:rPr>
              <a:t>–  </a:t>
            </a:r>
            <a:r>
              <a:rPr lang="ru-RU" sz="1400" dirty="0">
                <a:latin typeface="Circe" panose="020B0502020203020203" pitchFamily="34" charset="-52"/>
              </a:rPr>
              <a:t>страховых взносов с выплат за июнь-июль 2020 года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741342" y="1495616"/>
            <a:ext cx="3049306" cy="489572"/>
            <a:chOff x="741340" y="1495616"/>
            <a:chExt cx="3049305" cy="489572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E381C2A3-B37D-4AF0-88A3-FDDBAFCFC4C8}"/>
                </a:ext>
              </a:extLst>
            </p:cNvPr>
            <p:cNvSpPr/>
            <p:nvPr/>
          </p:nvSpPr>
          <p:spPr>
            <a:xfrm>
              <a:off x="1376202" y="1554301"/>
              <a:ext cx="241444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200" dirty="0">
                  <a:solidFill>
                    <a:srgbClr val="E7472C"/>
                  </a:solidFill>
                  <a:latin typeface="Circe Bold" panose="020B0602020203020203" pitchFamily="34" charset="-52"/>
                </a:rPr>
                <a:t>Суть поддержки: </a:t>
              </a:r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xmlns="" id="{40B8D839-58CD-4609-AB89-328E0EAE0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>
              <a:off x="741340" y="1495616"/>
              <a:ext cx="507093" cy="430887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53BA0F3-79BB-41B8-BFC1-601A1511CFDB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pic>
        <p:nvPicPr>
          <p:cNvPr id="3079" name="Picture 7" descr="C:\Users\f-shu\Documents\!!!РАБОТА\ФППЮ\49 - Презентация Меры поддержки\02 - Ресурсы\QR-коды\png\4_qr_Продление сроков уплаты налогов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4504" y="4846717"/>
            <a:ext cx="1444625" cy="1444625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C26AD161-0F51-4897-8223-C441B69CF9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700000">
            <a:off x="5127737" y="1319363"/>
            <a:ext cx="219311" cy="219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941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Снижение тарифов </a:t>
            </a:r>
            <a:endParaRPr lang="en-US" sz="2400" dirty="0" smtClean="0">
              <a:latin typeface="Circe Bold" panose="020B0602020203020203" pitchFamily="34" charset="-52"/>
              <a:cs typeface="Circe ExtraBold" panose="020B0802020203020203" charset="0"/>
              <a:sym typeface="+mn-ea"/>
            </a:endParaRPr>
          </a:p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по страховым взносам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12" y="3007296"/>
            <a:ext cx="5439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Для всех организаций и ИП, внесенных в реестр субъектов МСП, ставка по страховым взносам </a:t>
            </a:r>
            <a:endParaRPr lang="en-US" sz="1600" dirty="0" smtClean="0">
              <a:latin typeface="Circe" panose="020B0502020203020203" pitchFamily="34" charset="-52"/>
              <a:ea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снижается с 30% до 15%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927B380-B459-43EA-A102-8FAA631E3499}"/>
              </a:ext>
            </a:extLst>
          </p:cNvPr>
          <p:cNvSpPr/>
          <p:nvPr/>
        </p:nvSpPr>
        <p:spPr>
          <a:xfrm>
            <a:off x="655909" y="5796686"/>
            <a:ext cx="5653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Федеральный закон от 31.03.2020 № 102-ФЗ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7063164" y="1594328"/>
            <a:ext cx="4700950" cy="1235957"/>
            <a:chOff x="7063164" y="1874068"/>
            <a:chExt cx="4700950" cy="1235957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8397AF0-443C-457B-A7BB-024FE46BE087}"/>
                </a:ext>
              </a:extLst>
            </p:cNvPr>
            <p:cNvSpPr/>
            <p:nvPr/>
          </p:nvSpPr>
          <p:spPr>
            <a:xfrm>
              <a:off x="7796056" y="1874068"/>
              <a:ext cx="3378490" cy="557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Применяется ли льготная ставка ко всей зарплате?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1B2D77A6-4F53-43D1-B0B0-0E6CE13AFEA3}"/>
                </a:ext>
              </a:extLst>
            </p:cNvPr>
            <p:cNvSpPr/>
            <p:nvPr/>
          </p:nvSpPr>
          <p:spPr>
            <a:xfrm>
              <a:off x="7796059" y="2417528"/>
              <a:ext cx="3968055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Сниженные тарифы применяются </a:t>
              </a:r>
              <a:endParaRPr lang="en-US" sz="13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для части зарплат, превышающей МРОТ. </a:t>
              </a:r>
              <a:endParaRPr lang="en-US" sz="13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 2020 году он составляет 12130 рублей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7C218FE1-0579-4F61-BCB3-24F839FA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6" y="1988600"/>
              <a:ext cx="337819" cy="236443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7063164" y="3039054"/>
            <a:ext cx="4931612" cy="835846"/>
            <a:chOff x="7063164" y="3426347"/>
            <a:chExt cx="4931612" cy="83584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6" y="3562120"/>
              <a:ext cx="337819" cy="236443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230F22B-6654-48A5-8D27-F424505CD867}"/>
                </a:ext>
              </a:extLst>
            </p:cNvPr>
            <p:cNvSpPr/>
            <p:nvPr/>
          </p:nvSpPr>
          <p:spPr>
            <a:xfrm>
              <a:off x="7796059" y="3426347"/>
              <a:ext cx="2972142" cy="557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какой период действуют пониженные ставки?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19CACC1C-2BE8-4437-8258-58CA9F0B163C}"/>
                </a:ext>
              </a:extLst>
            </p:cNvPr>
            <p:cNvSpPr/>
            <p:nvPr/>
          </p:nvSpPr>
          <p:spPr>
            <a:xfrm>
              <a:off x="7796059" y="3969805"/>
              <a:ext cx="4198717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Пониженные ставки действуют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 </a:t>
              </a: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 01 апреля 2020 года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063164" y="4070840"/>
            <a:ext cx="4931612" cy="848238"/>
            <a:chOff x="7063164" y="4218757"/>
            <a:chExt cx="4931612" cy="84823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6" y="4269445"/>
              <a:ext cx="337819" cy="236443"/>
            </a:xfrm>
            <a:prstGeom prst="rect">
              <a:avLst/>
            </a:prstGeom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9" y="4249766"/>
              <a:ext cx="29721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воспользоваться?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9" y="4574552"/>
              <a:ext cx="419871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Пониженная ставка указывается при представлении расчетов по страховым взносам</a:t>
              </a: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99" y="6425806"/>
            <a:ext cx="4122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05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pic>
        <p:nvPicPr>
          <p:cNvPr id="4098" name="Picture 2" descr="C:\Users\f-shu\Documents\!!!РАБОТА\ФППЮ\49 - Презентация Меры поддержки\02 - Ресурсы\QR-коды\png\5_qr_Снижение тарифов по страховым взноса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4504" y="5155998"/>
            <a:ext cx="1444625" cy="1444625"/>
          </a:xfrm>
          <a:prstGeom prst="rect">
            <a:avLst/>
          </a:prstGeom>
          <a:noFill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6052345" y="4276666"/>
            <a:ext cx="257175" cy="25717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A1C37A1-CB23-4B9A-89B6-8F2FD10A4D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4876801" y="557327"/>
            <a:ext cx="257175" cy="257175"/>
          </a:xfrm>
          <a:prstGeom prst="rect">
            <a:avLst/>
          </a:prstGeom>
        </p:spPr>
      </p:pic>
      <p:pic>
        <p:nvPicPr>
          <p:cNvPr id="31" name="Picture 2" descr="C:\Users\Shurr\Creative Cloud Files\4x\Монтажная область 10 копия 3@4x-1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929" y="4181416"/>
            <a:ext cx="3992400" cy="1242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па 49"/>
          <p:cNvGrpSpPr/>
          <p:nvPr/>
        </p:nvGrpSpPr>
        <p:grpSpPr>
          <a:xfrm>
            <a:off x="7136228" y="0"/>
            <a:ext cx="5059484" cy="6858002"/>
            <a:chOff x="7136228" y="0"/>
            <a:chExt cx="5059484" cy="685800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25E1BF78-EA3A-4D30-A2F8-FD710E10A23D}"/>
                </a:ext>
              </a:extLst>
            </p:cNvPr>
            <p:cNvSpPr/>
            <p:nvPr/>
          </p:nvSpPr>
          <p:spPr>
            <a:xfrm>
              <a:off x="7136475" y="2"/>
              <a:ext cx="5053941" cy="6858000"/>
            </a:xfrm>
            <a:prstGeom prst="rect">
              <a:avLst/>
            </a:prstGeom>
            <a:solidFill>
              <a:srgbClr val="5A2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180DD812-8C50-4BE5-817D-107D86B1E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rcRect t="44859" r="17172"/>
            <a:stretch/>
          </p:blipFill>
          <p:spPr>
            <a:xfrm>
              <a:off x="7136228" y="0"/>
              <a:ext cx="4165058" cy="1386568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DE53E373-D75B-4344-8E15-93E1919AF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rcRect l="83767" t="44859" r="-95"/>
            <a:stretch/>
          </p:blipFill>
          <p:spPr>
            <a:xfrm>
              <a:off x="11374600" y="1847"/>
              <a:ext cx="821112" cy="1386568"/>
            </a:xfrm>
            <a:prstGeom prst="rect">
              <a:avLst/>
            </a:prstGeom>
          </p:spPr>
        </p:pic>
      </p:grpSp>
      <p:sp>
        <p:nvSpPr>
          <p:cNvPr id="36" name="Прямоугольник 35"/>
          <p:cNvSpPr/>
          <p:nvPr/>
        </p:nvSpPr>
        <p:spPr>
          <a:xfrm>
            <a:off x="741344" y="4528495"/>
            <a:ext cx="1936013" cy="475797"/>
          </a:xfrm>
          <a:prstGeom prst="rect">
            <a:avLst/>
          </a:prstGeom>
          <a:solidFill>
            <a:srgbClr val="EB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7"/>
            <a:ext cx="592687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Отсрочка по кредиту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12" y="3007299"/>
            <a:ext cx="5439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Заемщик вправе приостановить выплаты </a:t>
            </a:r>
          </a:p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по кредитному договору в течение </a:t>
            </a:r>
            <a:b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</a:br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«льготного периода»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500" y="6425806"/>
            <a:ext cx="4187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06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076457" y="4234203"/>
            <a:ext cx="929028" cy="929029"/>
            <a:chOff x="3545132" y="4046220"/>
            <a:chExt cx="929029" cy="929029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3798017" y="4202243"/>
              <a:ext cx="423258" cy="616983"/>
              <a:chOff x="3790332" y="4038600"/>
              <a:chExt cx="555608" cy="609600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3790332" y="4038600"/>
                <a:ext cx="197468" cy="609600"/>
              </a:xfrm>
              <a:prstGeom prst="rect">
                <a:avLst/>
              </a:prstGeom>
              <a:solidFill>
                <a:srgbClr val="E747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4148472" y="4038600"/>
                <a:ext cx="197468" cy="609600"/>
              </a:xfrm>
              <a:prstGeom prst="rect">
                <a:avLst/>
              </a:prstGeom>
              <a:solidFill>
                <a:srgbClr val="E747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3545132" y="4046220"/>
              <a:ext cx="929029" cy="929029"/>
            </a:xfrm>
            <a:prstGeom prst="ellipse">
              <a:avLst/>
            </a:prstGeom>
            <a:noFill/>
            <a:ln w="76200">
              <a:solidFill>
                <a:srgbClr val="E747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1927B380-B459-43EA-A102-8FAA631E3499}"/>
              </a:ext>
            </a:extLst>
          </p:cNvPr>
          <p:cNvSpPr/>
          <p:nvPr/>
        </p:nvSpPr>
        <p:spPr>
          <a:xfrm>
            <a:off x="655909" y="5796689"/>
            <a:ext cx="5653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ФЗ от 03.04.2020 №106-ФЗ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2700000">
            <a:off x="5491292" y="2365113"/>
            <a:ext cx="283330" cy="28333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AEC31C22-AFE4-40C6-8C16-FE6D5C872B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18900000">
            <a:off x="6911599" y="5709740"/>
            <a:ext cx="449751" cy="449751"/>
          </a:xfrm>
          <a:prstGeom prst="rect">
            <a:avLst/>
          </a:prstGeom>
        </p:spPr>
      </p:pic>
      <p:pic>
        <p:nvPicPr>
          <p:cNvPr id="45" name="Picture 2" descr="C:\Users\f-shu\Documents\!!!РАБОТА\ФППЮ\49 - Презентация Меры поддержки\02 - Ресурсы\QR-коды\png\6_qr_Отсрочка по кредиту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4504" y="4910217"/>
            <a:ext cx="1444625" cy="1444625"/>
          </a:xfrm>
          <a:prstGeom prst="rect">
            <a:avLst/>
          </a:prstGeom>
          <a:noFill/>
        </p:spPr>
      </p:pic>
      <p:grpSp>
        <p:nvGrpSpPr>
          <p:cNvPr id="51" name="Группа 50"/>
          <p:cNvGrpSpPr/>
          <p:nvPr/>
        </p:nvGrpSpPr>
        <p:grpSpPr>
          <a:xfrm>
            <a:off x="7063164" y="1594328"/>
            <a:ext cx="4700950" cy="835567"/>
            <a:chOff x="7063164" y="1937906"/>
            <a:chExt cx="4700950" cy="835567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58397AF0-443C-457B-A7BB-024FE46BE087}"/>
                </a:ext>
              </a:extLst>
            </p:cNvPr>
            <p:cNvSpPr/>
            <p:nvPr/>
          </p:nvSpPr>
          <p:spPr>
            <a:xfrm>
              <a:off x="7796056" y="1937906"/>
              <a:ext cx="337849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Кто может получить?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1B2D77A6-4F53-43D1-B0B0-0E6CE13AFEA3}"/>
                </a:ext>
              </a:extLst>
            </p:cNvPr>
            <p:cNvSpPr/>
            <p:nvPr/>
          </p:nvSpPr>
          <p:spPr>
            <a:xfrm>
              <a:off x="7796059" y="2281030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Субъекты МСП согласно федеральному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перечню пострадавших отраслей</a:t>
              </a: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xmlns="" id="{7C218FE1-0579-4F61-BCB3-24F839FA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6" y="1988600"/>
              <a:ext cx="337819" cy="236443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7063164" y="2694393"/>
            <a:ext cx="4700950" cy="816553"/>
            <a:chOff x="7063164" y="3499736"/>
            <a:chExt cx="4700950" cy="816553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6" y="3562120"/>
              <a:ext cx="337819" cy="236443"/>
            </a:xfrm>
            <a:prstGeom prst="rect">
              <a:avLst/>
            </a:prstGeom>
          </p:spPr>
        </p:pic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C230F22B-6654-48A5-8D27-F424505CD867}"/>
                </a:ext>
              </a:extLst>
            </p:cNvPr>
            <p:cNvSpPr/>
            <p:nvPr/>
          </p:nvSpPr>
          <p:spPr>
            <a:xfrm>
              <a:off x="7796059" y="3499736"/>
              <a:ext cx="29721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получить? </a:t>
              </a: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19CACC1C-2BE8-4437-8258-58CA9F0B163C}"/>
                </a:ext>
              </a:extLst>
            </p:cNvPr>
            <p:cNvSpPr/>
            <p:nvPr/>
          </p:nvSpPr>
          <p:spPr>
            <a:xfrm>
              <a:off x="7796059" y="3823846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Требуется обратиться в банк с заявлением 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не позднее 30 сентября 2020 года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063164" y="3723055"/>
            <a:ext cx="4700950" cy="830682"/>
            <a:chOff x="7063164" y="4848269"/>
            <a:chExt cx="4700950" cy="830682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6" y="4898957"/>
              <a:ext cx="337819" cy="236443"/>
            </a:xfrm>
            <a:prstGeom prst="rect">
              <a:avLst/>
            </a:prstGeom>
          </p:spPr>
        </p:pic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9" y="4860231"/>
              <a:ext cx="29721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какой срок отсрочка?</a:t>
              </a: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9" y="5186508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Льготный период может быть установлен заемщиком на срок до 6 месяцев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7"/>
            <a:ext cx="592687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Отсрочка по кредиту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2306436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927B380-B459-43EA-A102-8FAA631E3499}"/>
              </a:ext>
            </a:extLst>
          </p:cNvPr>
          <p:cNvSpPr/>
          <p:nvPr/>
        </p:nvSpPr>
        <p:spPr>
          <a:xfrm>
            <a:off x="655909" y="5230869"/>
            <a:ext cx="5653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ФЗ от 03.04.2020 №106-ФЗ, </a:t>
            </a:r>
          </a:p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Постановление правительства РФ от 03.04.2020 №435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2275732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99" y="6425806"/>
            <a:ext cx="4090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07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7063164" y="1594328"/>
            <a:ext cx="4700950" cy="835567"/>
            <a:chOff x="7063164" y="1937906"/>
            <a:chExt cx="4700950" cy="83556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7C218FE1-0579-4F61-BCB3-24F839FA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6" y="1988600"/>
              <a:ext cx="337819" cy="236443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58397AF0-443C-457B-A7BB-024FE46BE087}"/>
                </a:ext>
              </a:extLst>
            </p:cNvPr>
            <p:cNvSpPr/>
            <p:nvPr/>
          </p:nvSpPr>
          <p:spPr>
            <a:xfrm>
              <a:off x="7796056" y="1937906"/>
              <a:ext cx="337849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получить?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1B2D77A6-4F53-43D1-B0B0-0E6CE13AFEA3}"/>
                </a:ext>
              </a:extLst>
            </p:cNvPr>
            <p:cNvSpPr/>
            <p:nvPr/>
          </p:nvSpPr>
          <p:spPr>
            <a:xfrm>
              <a:off x="7796059" y="2281030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Требуется обратиться в банк с заявлением </a:t>
              </a:r>
            </a:p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не позднее 30 сентября 2020 года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063164" y="2585692"/>
            <a:ext cx="4700950" cy="1016609"/>
            <a:chOff x="7063164" y="3214686"/>
            <a:chExt cx="4700950" cy="101660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6" y="3277071"/>
              <a:ext cx="337819" cy="23644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C230F22B-6654-48A5-8D27-F424505CD867}"/>
                </a:ext>
              </a:extLst>
            </p:cNvPr>
            <p:cNvSpPr/>
            <p:nvPr/>
          </p:nvSpPr>
          <p:spPr>
            <a:xfrm>
              <a:off x="7796059" y="3214686"/>
              <a:ext cx="29721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Кто может получить?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19CACC1C-2BE8-4437-8258-58CA9F0B163C}"/>
                </a:ext>
              </a:extLst>
            </p:cNvPr>
            <p:cNvSpPr/>
            <p:nvPr/>
          </p:nvSpPr>
          <p:spPr>
            <a:xfrm>
              <a:off x="7796059" y="3538798"/>
              <a:ext cx="3968055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Все индивидуальные предприниматели, которые столкнулись с резким падением (более чем </a:t>
              </a:r>
              <a: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/>
              </a:r>
              <a:br>
                <a:rPr lang="en-US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на 30%) доходов из-за эпидемии </a:t>
              </a:r>
              <a:r>
                <a:rPr lang="ru-RU" sz="1300" dirty="0" err="1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коронавируса</a:t>
              </a:r>
              <a:endParaRPr lang="ru-RU" sz="13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063164" y="3722343"/>
            <a:ext cx="4700950" cy="830682"/>
            <a:chOff x="7063164" y="4848269"/>
            <a:chExt cx="4700950" cy="83068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07362809-D3A0-4961-B8CC-984E6176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6" y="4898957"/>
              <a:ext cx="337819" cy="236443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ABEDB06A-74F2-4360-8EA8-BEC60DAA4B4F}"/>
                </a:ext>
              </a:extLst>
            </p:cNvPr>
            <p:cNvSpPr/>
            <p:nvPr/>
          </p:nvSpPr>
          <p:spPr>
            <a:xfrm>
              <a:off x="7796059" y="4860231"/>
              <a:ext cx="29721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На какой срок отсрочка?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1637D3B9-72C7-4339-AB5D-CEAEAFA6EA16}"/>
                </a:ext>
              </a:extLst>
            </p:cNvPr>
            <p:cNvSpPr/>
            <p:nvPr/>
          </p:nvSpPr>
          <p:spPr>
            <a:xfrm>
              <a:off x="7796059" y="5186508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Льготный период может быть установлен заемщиком на срок до 6 месяцев</a:t>
              </a:r>
            </a:p>
          </p:txBody>
        </p:sp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93" y="3007298"/>
            <a:ext cx="5440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Заемщик вправе приостановить выплаты </a:t>
            </a:r>
          </a:p>
          <a:p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по кредитному договору в течение </a:t>
            </a:r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«льготного периода»</a:t>
            </a:r>
            <a:endParaRPr lang="ru-RU" sz="1600" dirty="0">
              <a:latin typeface="Circe" panose="020B0502020203020203" pitchFamily="34" charset="-52"/>
              <a:ea typeface="Calibri" panose="020F0502020204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CD1A69AE-7E3B-4175-8AF5-9F4A5823D7F0}"/>
              </a:ext>
            </a:extLst>
          </p:cNvPr>
          <p:cNvSpPr/>
          <p:nvPr/>
        </p:nvSpPr>
        <p:spPr>
          <a:xfrm>
            <a:off x="655995" y="3823943"/>
            <a:ext cx="64071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Условия для получения кредита:</a:t>
            </a:r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Макс. сумма по потребительскому кредиту – </a:t>
            </a:r>
            <a:r>
              <a:rPr lang="ru-RU" sz="1600" dirty="0" smtClean="0">
                <a:latin typeface="Circe Bold" pitchFamily="34" charset="-52"/>
                <a:ea typeface="Calibri" panose="020F0502020204030204" pitchFamily="34" charset="0"/>
              </a:rPr>
              <a:t>300 тыс. рублей</a:t>
            </a:r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  <a:t>Макс. сумма по кредитам с залогом транспортного средства –</a:t>
            </a:r>
            <a:br>
              <a:rPr lang="ru-RU" sz="1600" dirty="0" smtClean="0">
                <a:latin typeface="Circe" panose="020B0502020203020203" pitchFamily="34" charset="-52"/>
                <a:ea typeface="Calibri" panose="020F0502020204030204" pitchFamily="34" charset="0"/>
              </a:rPr>
            </a:br>
            <a:r>
              <a:rPr lang="ru-RU" sz="1600" dirty="0" smtClean="0">
                <a:latin typeface="Circe Bold" pitchFamily="34" charset="-52"/>
                <a:ea typeface="Calibri" panose="020F0502020204030204" pitchFamily="34" charset="0"/>
              </a:rPr>
              <a:t>600 тыс. рублей</a:t>
            </a:r>
            <a:endParaRPr lang="ru-RU" sz="1600" dirty="0">
              <a:latin typeface="Circe Bold" pitchFamily="34" charset="-52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5500914" y="2147143"/>
            <a:ext cx="257175" cy="257175"/>
          </a:xfrm>
          <a:prstGeom prst="rect">
            <a:avLst/>
          </a:prstGeom>
        </p:spPr>
      </p:pic>
      <p:pic>
        <p:nvPicPr>
          <p:cNvPr id="27" name="Picture 2" descr="C:\Users\f-shu\Documents\!!!РАБОТА\ФППЮ\49 - Презентация Меры поддержки\02 - Ресурсы\QR-коды\png\7_qr_Отсрочка по кредиту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4504" y="4910217"/>
            <a:ext cx="1444625" cy="1444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1"/>
            <a:ext cx="5926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Беспроцентные кредиты на выплату заработной платы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1701735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08" y="2262844"/>
            <a:ext cx="5717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Беспроцентный </a:t>
            </a:r>
            <a:r>
              <a:rPr lang="ru-RU" sz="1400" dirty="0" err="1" smtClean="0">
                <a:latin typeface="Circe" panose="020B0502020203020203" pitchFamily="34" charset="-52"/>
                <a:ea typeface="Calibri" panose="020F0502020204030204" pitchFamily="34" charset="0"/>
              </a:rPr>
              <a:t>займ</a:t>
            </a:r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 на неотложные нужды </a:t>
            </a:r>
          </a:p>
          <a:p>
            <a:r>
              <a:rPr lang="ru-RU" sz="1400" dirty="0" smtClean="0">
                <a:latin typeface="Circe" panose="020B0502020203020203" pitchFamily="34" charset="-52"/>
                <a:ea typeface="Calibri" panose="020F0502020204030204" pitchFamily="34" charset="0"/>
              </a:rPr>
              <a:t>(в первую очередь на выплату заработной платы сотрудникам)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927B380-B459-43EA-A102-8FAA631E3499}"/>
              </a:ext>
            </a:extLst>
          </p:cNvPr>
          <p:cNvSpPr/>
          <p:nvPr/>
        </p:nvSpPr>
        <p:spPr>
          <a:xfrm>
            <a:off x="655910" y="5836482"/>
            <a:ext cx="631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Постановление Правительства РФ от 02.04.2020 № 422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73" y="6425806"/>
            <a:ext cx="4235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08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797DB20-5893-48D2-8054-2A1091F43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5400000">
            <a:off x="7012476" y="3368447"/>
            <a:ext cx="337819" cy="23644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0B8D839-58CD-4609-AB89-328E0EAE06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1643053"/>
            <a:ext cx="507093" cy="430887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53BA0F3-79BB-41B8-BFC1-601A1511CFDB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CD1A69AE-7E3B-4175-8AF5-9F4A5823D7F0}"/>
              </a:ext>
            </a:extLst>
          </p:cNvPr>
          <p:cNvSpPr/>
          <p:nvPr/>
        </p:nvSpPr>
        <p:spPr>
          <a:xfrm>
            <a:off x="655994" y="2933492"/>
            <a:ext cx="6055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Условия для получения кредита: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latin typeface="Circe" panose="020B0502020203020203" pitchFamily="34" charset="-52"/>
              </a:rPr>
              <a:t>Заёмные средства будут предоставляться компаниям,  действующим </a:t>
            </a:r>
            <a:br>
              <a:rPr lang="ru-RU" sz="1400" dirty="0" smtClean="0">
                <a:latin typeface="Circe" panose="020B0502020203020203" pitchFamily="34" charset="-52"/>
              </a:rPr>
            </a:br>
            <a:r>
              <a:rPr lang="ru-RU" sz="1400" dirty="0" smtClean="0">
                <a:latin typeface="Circe" panose="020B0502020203020203" pitchFamily="34" charset="-52"/>
              </a:rPr>
              <a:t>не менее 1 года, и владельцы которых хотя бы раз платили налоги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latin typeface="Circe" panose="020B0502020203020203" pitchFamily="34" charset="-52"/>
              </a:rPr>
              <a:t>Сохранение численности персонала на весь период кредитования </a:t>
            </a:r>
            <a:br>
              <a:rPr lang="ru-RU" sz="1400" dirty="0" smtClean="0">
                <a:latin typeface="Circe" panose="020B0502020203020203" pitchFamily="34" charset="-52"/>
              </a:rPr>
            </a:br>
            <a:r>
              <a:rPr lang="ru-RU" sz="1400" dirty="0" smtClean="0">
                <a:latin typeface="Circe" panose="020B0502020203020203" pitchFamily="34" charset="-52"/>
              </a:rPr>
              <a:t>или сокращение персонала не более чем на 10% в месяц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CD1A69AE-7E3B-4175-8AF5-9F4A5823D7F0}"/>
              </a:ext>
            </a:extLst>
          </p:cNvPr>
          <p:cNvSpPr/>
          <p:nvPr/>
        </p:nvSpPr>
        <p:spPr>
          <a:xfrm>
            <a:off x="655994" y="4219379"/>
            <a:ext cx="605505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Параметры кредита: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latin typeface="Circe" panose="020B0502020203020203" pitchFamily="34" charset="-52"/>
              </a:rPr>
              <a:t>Кредит предоставляется на срок не более 6 мес. максимальная величина заёмных средств рассчитывается по формуле: </a:t>
            </a:r>
            <a:br>
              <a:rPr lang="ru-RU" sz="1400" dirty="0" smtClean="0">
                <a:latin typeface="Circe" panose="020B0502020203020203" pitchFamily="34" charset="-52"/>
              </a:rPr>
            </a:br>
            <a:r>
              <a:rPr lang="ru-RU" sz="1400" dirty="0" smtClean="0">
                <a:latin typeface="Circe Bold" pitchFamily="34" charset="-52"/>
              </a:rPr>
              <a:t>количество сотрудников </a:t>
            </a:r>
            <a:r>
              <a:rPr lang="ru-RU" sz="1400" dirty="0" err="1" smtClean="0">
                <a:latin typeface="Circe Bold" pitchFamily="34" charset="-52"/>
              </a:rPr>
              <a:t>х</a:t>
            </a:r>
            <a:r>
              <a:rPr lang="ru-RU" sz="1400" dirty="0" smtClean="0">
                <a:latin typeface="Circe Bold" pitchFamily="34" charset="-52"/>
              </a:rPr>
              <a:t> МРОТ </a:t>
            </a:r>
            <a:r>
              <a:rPr lang="ru-RU" sz="1400" dirty="0" err="1" smtClean="0">
                <a:latin typeface="Circe Bold" pitchFamily="34" charset="-52"/>
              </a:rPr>
              <a:t>х</a:t>
            </a:r>
            <a:r>
              <a:rPr lang="ru-RU" sz="1400" dirty="0" smtClean="0">
                <a:latin typeface="Circe Bold" pitchFamily="34" charset="-52"/>
              </a:rPr>
              <a:t> на 6 мес.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latin typeface="Circe" panose="020B0502020203020203" pitchFamily="34" charset="-52"/>
              </a:rPr>
              <a:t>Ставка для заёмщика – 0% на 6 мес., далее – 4%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latin typeface="Circe" panose="020B0502020203020203" pitchFamily="34" charset="-52"/>
              </a:rPr>
              <a:t>Выплаты по основному долгу не ранее 01 октября 2020 года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2700000">
            <a:off x="5379323" y="1560072"/>
            <a:ext cx="283330" cy="28333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CB05EDE-49C9-42A4-B65A-377F19854F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0639613" y="6015671"/>
            <a:ext cx="257175" cy="2571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7C218FE1-0579-4F61-BCB3-24F839FA5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5400000">
            <a:off x="7012476" y="2030848"/>
            <a:ext cx="337819" cy="236443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7796059" y="3348116"/>
            <a:ext cx="3968055" cy="767500"/>
            <a:chOff x="7796059" y="4202399"/>
            <a:chExt cx="3968055" cy="767500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="" xmlns:a16="http://schemas.microsoft.com/office/drawing/2014/main" id="{C230F22B-6654-48A5-8D27-F424505CD867}"/>
                </a:ext>
              </a:extLst>
            </p:cNvPr>
            <p:cNvSpPr/>
            <p:nvPr/>
          </p:nvSpPr>
          <p:spPr>
            <a:xfrm>
              <a:off x="7796059" y="4202399"/>
              <a:ext cx="29721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воспользоваться?</a:t>
              </a: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="" xmlns:a16="http://schemas.microsoft.com/office/drawing/2014/main" id="{19CACC1C-2BE8-4437-8258-58CA9F0B163C}"/>
                </a:ext>
              </a:extLst>
            </p:cNvPr>
            <p:cNvSpPr/>
            <p:nvPr/>
          </p:nvSpPr>
          <p:spPr>
            <a:xfrm>
              <a:off x="7796059" y="4477456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Обратиться в один из уполномоченных банков (Сбербанк, ВТБ, Альфа Банк, МСП Банк и др.)</a:t>
              </a:r>
            </a:p>
          </p:txBody>
        </p:sp>
      </p:grpSp>
      <p:pic>
        <p:nvPicPr>
          <p:cNvPr id="57" name="Picture 2" descr="C:\Users\f-shu\Documents\!!!РАБОТА\ФППЮ\49 - Презентация Меры поддержки\02 - Ресурсы\QR-коды\png\8_qr_Беспроцентные кредиты на выплату заработной платы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5600" y="4460679"/>
            <a:ext cx="1444625" cy="1444625"/>
          </a:xfrm>
          <a:prstGeom prst="rect">
            <a:avLst/>
          </a:prstGeom>
          <a:noFill/>
        </p:spPr>
      </p:pic>
      <p:grpSp>
        <p:nvGrpSpPr>
          <p:cNvPr id="58" name="Группа 57"/>
          <p:cNvGrpSpPr/>
          <p:nvPr/>
        </p:nvGrpSpPr>
        <p:grpSpPr>
          <a:xfrm>
            <a:off x="7796056" y="1863340"/>
            <a:ext cx="3968058" cy="1213766"/>
            <a:chOff x="7796056" y="2584450"/>
            <a:chExt cx="3968058" cy="1213766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58397AF0-443C-457B-A7BB-024FE46BE087}"/>
                </a:ext>
              </a:extLst>
            </p:cNvPr>
            <p:cNvSpPr/>
            <p:nvPr/>
          </p:nvSpPr>
          <p:spPr>
            <a:xfrm>
              <a:off x="7796056" y="2584450"/>
              <a:ext cx="3378490" cy="557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Кто может </a:t>
              </a:r>
              <a:b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</a:br>
              <a:r>
                <a:rPr lang="ru-RU" sz="1600" dirty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воспользоваться  поддержкой?</a:t>
              </a: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="" xmlns:a16="http://schemas.microsoft.com/office/drawing/2014/main" id="{1B2D77A6-4F53-43D1-B0B0-0E6CE13AFEA3}"/>
                </a:ext>
              </a:extLst>
            </p:cNvPr>
            <p:cNvSpPr/>
            <p:nvPr/>
          </p:nvSpPr>
          <p:spPr>
            <a:xfrm>
              <a:off x="7796059" y="3105719"/>
              <a:ext cx="3968055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Малые и микропредприятия из наиболее пострадавших отраслей (см. слайд 3), </a:t>
              </a:r>
              <a:b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</a:br>
              <a:r>
                <a:rPr lang="ru-RU" sz="1300" dirty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имеющие наемных работников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941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E1BF78-EA3A-4D30-A2F8-FD710E10A23D}"/>
              </a:ext>
            </a:extLst>
          </p:cNvPr>
          <p:cNvSpPr/>
          <p:nvPr/>
        </p:nvSpPr>
        <p:spPr>
          <a:xfrm>
            <a:off x="7136475" y="2"/>
            <a:ext cx="5053941" cy="6858000"/>
          </a:xfrm>
          <a:prstGeom prst="rect">
            <a:avLst/>
          </a:prstGeom>
          <a:solidFill>
            <a:srgbClr val="5A2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овое поле 19">
            <a:extLst>
              <a:ext uri="{FF2B5EF4-FFF2-40B4-BE49-F238E27FC236}">
                <a16:creationId xmlns:a16="http://schemas.microsoft.com/office/drawing/2014/main" xmlns="" id="{A36DF22E-1F2E-4A30-AC3F-DB010CB97163}"/>
              </a:ext>
            </a:extLst>
          </p:cNvPr>
          <p:cNvSpPr txBox="1"/>
          <p:nvPr/>
        </p:nvSpPr>
        <p:spPr>
          <a:xfrm>
            <a:off x="612770" y="557327"/>
            <a:ext cx="592687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 smtClean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Льготное кредитование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0DD812-8C50-4BE5-817D-107D86B1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t="44859" r="17172"/>
          <a:stretch/>
        </p:blipFill>
        <p:spPr>
          <a:xfrm>
            <a:off x="7136228" y="0"/>
            <a:ext cx="4165058" cy="1386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81C2A3-B37D-4AF0-88A3-FDDBAFCFC4C8}"/>
              </a:ext>
            </a:extLst>
          </p:cNvPr>
          <p:cNvSpPr/>
          <p:nvPr/>
        </p:nvSpPr>
        <p:spPr>
          <a:xfrm>
            <a:off x="1376202" y="1563678"/>
            <a:ext cx="2414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E7472C"/>
                </a:solidFill>
                <a:latin typeface="Circe Bold" panose="020B0602020203020203" pitchFamily="34" charset="-52"/>
              </a:rPr>
              <a:t>Суть поддержки: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53E373-D75B-4344-8E15-93E1919A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 l="83767" t="44859" r="-95"/>
          <a:stretch/>
        </p:blipFill>
        <p:spPr>
          <a:xfrm>
            <a:off x="11374600" y="1847"/>
            <a:ext cx="821112" cy="13865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4F37EAE-EBCA-4D80-985C-559ED5F80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41344" y="1532974"/>
            <a:ext cx="507093" cy="4308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82BCE4-CD5B-48B8-88F2-48FC1E5126E3}"/>
              </a:ext>
            </a:extLst>
          </p:cNvPr>
          <p:cNvSpPr/>
          <p:nvPr/>
        </p:nvSpPr>
        <p:spPr>
          <a:xfrm>
            <a:off x="655913" y="365385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irce Bold" panose="020B0602020203020203" pitchFamily="34" charset="-52"/>
                <a:cs typeface="Circe ExtraBold" panose="020B0802020203020203" charset="0"/>
                <a:sym typeface="+mn-ea"/>
              </a:rPr>
              <a:t>ФЕДЕРАЛЬНАЯ ПОДДЕРЖКА</a:t>
            </a:r>
            <a:endParaRPr lang="ru-RU" sz="1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8BA9229-FADA-48D6-817E-176B52501A3B}"/>
              </a:ext>
            </a:extLst>
          </p:cNvPr>
          <p:cNvSpPr/>
          <p:nvPr/>
        </p:nvSpPr>
        <p:spPr>
          <a:xfrm>
            <a:off x="199499" y="6425806"/>
            <a:ext cx="417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09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-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11BFBC5-2834-4CE3-8ADD-EC126DC5E03E}"/>
              </a:ext>
            </a:extLst>
          </p:cNvPr>
          <p:cNvSpPr/>
          <p:nvPr/>
        </p:nvSpPr>
        <p:spPr>
          <a:xfrm>
            <a:off x="655993" y="2264544"/>
            <a:ext cx="5440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irce" pitchFamily="34" charset="-52"/>
              </a:rPr>
              <a:t>Расширена возможность получения кредитов </a:t>
            </a:r>
            <a:br>
              <a:rPr lang="ru-RU" sz="1600" dirty="0" smtClean="0">
                <a:latin typeface="Circe" pitchFamily="34" charset="-52"/>
              </a:rPr>
            </a:br>
            <a:r>
              <a:rPr lang="ru-RU" sz="1600" dirty="0" smtClean="0">
                <a:latin typeface="Circe" pitchFamily="34" charset="-52"/>
              </a:rPr>
              <a:t>по льготной ставке до 8,5%</a:t>
            </a:r>
            <a:endParaRPr lang="ru-RU" sz="1600" dirty="0">
              <a:latin typeface="Circe" pitchFamily="34" charset="-52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CD1A69AE-7E3B-4175-8AF5-9F4A5823D7F0}"/>
              </a:ext>
            </a:extLst>
          </p:cNvPr>
          <p:cNvSpPr/>
          <p:nvPr/>
        </p:nvSpPr>
        <p:spPr>
          <a:xfrm>
            <a:off x="655995" y="3081192"/>
            <a:ext cx="64071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E7472C"/>
                </a:solidFill>
                <a:latin typeface="Circe Bold" panose="020B0602020203020203" pitchFamily="34" charset="-52"/>
              </a:rPr>
              <a:t>Какие требования отменены?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600" spc="-10" dirty="0" smtClean="0">
                <a:latin typeface="Circe" pitchFamily="34" charset="-52"/>
              </a:rPr>
              <a:t>при оценке заемщика не учитываются задолженности по налогам, сборам, заработной плате, просрочки по действующим кредитам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600" spc="-10" dirty="0" smtClean="0">
                <a:latin typeface="Circe" pitchFamily="34" charset="-52"/>
              </a:rPr>
              <a:t>отменены требования по максимальному суммарному объёму кредитных соглашений на рефинансирование в рамках программы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600" spc="-10" dirty="0" smtClean="0">
                <a:latin typeface="Circe" pitchFamily="34" charset="-52"/>
              </a:rPr>
              <a:t>появилась возможность рефинансировать кредитные соглашения </a:t>
            </a:r>
            <a:br>
              <a:rPr lang="ru-RU" sz="1600" spc="-10" dirty="0" smtClean="0">
                <a:latin typeface="Circe" pitchFamily="34" charset="-52"/>
              </a:rPr>
            </a:br>
            <a:r>
              <a:rPr lang="ru-RU" sz="1600" spc="-10" dirty="0" smtClean="0">
                <a:latin typeface="Circe" pitchFamily="34" charset="-52"/>
              </a:rPr>
              <a:t>на оборотные цели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600" spc="-10" dirty="0" smtClean="0">
                <a:latin typeface="Circe" pitchFamily="34" charset="-52"/>
              </a:rPr>
              <a:t>получать кредиты по льготной ставке теперь смогут </a:t>
            </a:r>
            <a:r>
              <a:rPr lang="ru-RU" sz="1600" spc="-10" dirty="0" err="1" smtClean="0">
                <a:latin typeface="Circe" pitchFamily="34" charset="-52"/>
              </a:rPr>
              <a:t>микропредприятия</a:t>
            </a:r>
            <a:r>
              <a:rPr lang="ru-RU" sz="1600" spc="-10" dirty="0" smtClean="0">
                <a:latin typeface="Circe" pitchFamily="34" charset="-52"/>
              </a:rPr>
              <a:t> в сфере торговли, </a:t>
            </a:r>
            <a:br>
              <a:rPr lang="ru-RU" sz="1600" spc="-10" dirty="0" smtClean="0">
                <a:latin typeface="Circe" pitchFamily="34" charset="-52"/>
              </a:rPr>
            </a:br>
            <a:r>
              <a:rPr lang="ru-RU" sz="1600" spc="-10" dirty="0" smtClean="0">
                <a:latin typeface="Circe" pitchFamily="34" charset="-52"/>
              </a:rPr>
              <a:t>занимающиеся реализацией подакцизных товаров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1927B380-B459-43EA-A102-8FAA631E3499}"/>
              </a:ext>
            </a:extLst>
          </p:cNvPr>
          <p:cNvSpPr/>
          <p:nvPr/>
        </p:nvSpPr>
        <p:spPr>
          <a:xfrm>
            <a:off x="655910" y="5836479"/>
            <a:ext cx="6315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Чем регулируется: Постановление Правительства РФ </a:t>
            </a:r>
            <a:b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</a:br>
            <a:r>
              <a:rPr lang="ru-RU" sz="1400" dirty="0" smtClean="0">
                <a:latin typeface="Circe Bold" panose="020B0602020203020203" pitchFamily="34" charset="-52"/>
                <a:ea typeface="Calibri" panose="020F0502020204030204" pitchFamily="34" charset="0"/>
              </a:rPr>
              <a:t>от 31 марта 2020 года №372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7063164" y="1938461"/>
            <a:ext cx="4700950" cy="1039112"/>
            <a:chOff x="7063164" y="2584450"/>
            <a:chExt cx="4700950" cy="1039112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58397AF0-443C-457B-A7BB-024FE46BE087}"/>
                </a:ext>
              </a:extLst>
            </p:cNvPr>
            <p:cNvSpPr/>
            <p:nvPr/>
          </p:nvSpPr>
          <p:spPr>
            <a:xfrm>
              <a:off x="7796056" y="2584450"/>
              <a:ext cx="33784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Кто может </a:t>
              </a:r>
              <a:b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</a:br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воспользоваться  поддержкой?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1B2D77A6-4F53-43D1-B0B0-0E6CE13AFEA3}"/>
                </a:ext>
              </a:extLst>
            </p:cNvPr>
            <p:cNvSpPr/>
            <p:nvPr/>
          </p:nvSpPr>
          <p:spPr>
            <a:xfrm>
              <a:off x="7796059" y="3131119"/>
              <a:ext cx="3968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Субъекты МСП и физические лица плательщики налога на профессиональный доход</a:t>
              </a: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7C218FE1-0579-4F61-BCB3-24F839FA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6" y="2751958"/>
              <a:ext cx="337819" cy="236443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7063164" y="3284088"/>
            <a:ext cx="4250292" cy="1022165"/>
            <a:chOff x="7063164" y="4173191"/>
            <a:chExt cx="4250292" cy="102216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4797DB20-5893-48D2-8054-2A1091F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tretch>
              <a:fillRect/>
            </a:stretch>
          </p:blipFill>
          <p:spPr>
            <a:xfrm rot="5400000">
              <a:off x="7012476" y="4223879"/>
              <a:ext cx="337819" cy="236443"/>
            </a:xfrm>
            <a:prstGeom prst="rect">
              <a:avLst/>
            </a:prstGeom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C230F22B-6654-48A5-8D27-F424505CD867}"/>
                </a:ext>
              </a:extLst>
            </p:cNvPr>
            <p:cNvSpPr/>
            <p:nvPr/>
          </p:nvSpPr>
          <p:spPr>
            <a:xfrm>
              <a:off x="7796059" y="4189699"/>
              <a:ext cx="29721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E1C2A2"/>
                  </a:solidFill>
                  <a:latin typeface="Circe Bold" panose="020B0602020203020203" pitchFamily="34" charset="-52"/>
                  <a:ea typeface="Calibri" panose="020F0502020204030204" pitchFamily="34" charset="0"/>
                </a:rPr>
                <a:t>Как воспользоваться?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19CACC1C-2BE8-4437-8258-58CA9F0B163C}"/>
                </a:ext>
              </a:extLst>
            </p:cNvPr>
            <p:cNvSpPr/>
            <p:nvPr/>
          </p:nvSpPr>
          <p:spPr>
            <a:xfrm>
              <a:off x="7796056" y="4502859"/>
              <a:ext cx="351740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  <a:latin typeface="Circe" panose="020B0502020203020203" pitchFamily="34" charset="-52"/>
                  <a:ea typeface="Calibri" panose="020F0502020204030204" pitchFamily="34" charset="0"/>
                </a:rPr>
                <a:t>Обратиться в один из уполномоченных банков по программе льготного кредитования субъектов МСП</a:t>
              </a:r>
            </a:p>
          </p:txBody>
        </p:sp>
      </p:grpSp>
      <p:pic>
        <p:nvPicPr>
          <p:cNvPr id="31" name="Picture 5" descr="C:\Users\f-shu\Creative Cloud Files\1x\Монтажная область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600" y="4724927"/>
            <a:ext cx="1449709" cy="1444625"/>
          </a:xfrm>
          <a:prstGeom prst="rect">
            <a:avLst/>
          </a:prstGeom>
          <a:noFill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36C82D1-A2A2-4458-B56E-2724DB7E9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5602514" y="1737392"/>
            <a:ext cx="257175" cy="25717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18356D9-2B3E-43E3-A31F-51CBC7C80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 rot="2700000">
            <a:off x="6211511" y="5140353"/>
            <a:ext cx="283330" cy="2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1316</TotalTime>
  <Words>2730</Words>
  <Application>Microsoft Office PowerPoint</Application>
  <PresentationFormat>Произвольный</PresentationFormat>
  <Paragraphs>510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Circe Bold</vt:lpstr>
      <vt:lpstr>Circe</vt:lpstr>
      <vt:lpstr>Calibri</vt:lpstr>
      <vt:lpstr>Circe ExtraBold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Калмыков</dc:creator>
  <cp:lastModifiedBy>Александр Фирсов</cp:lastModifiedBy>
  <cp:revision>203</cp:revision>
  <dcterms:created xsi:type="dcterms:W3CDTF">2020-04-09T09:02:43Z</dcterms:created>
  <dcterms:modified xsi:type="dcterms:W3CDTF">2020-06-18T09:59:36Z</dcterms:modified>
</cp:coreProperties>
</file>