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7" r:id="rId3"/>
    <p:sldId id="258" r:id="rId4"/>
    <p:sldId id="256" r:id="rId5"/>
    <p:sldId id="291" r:id="rId6"/>
    <p:sldId id="259" r:id="rId7"/>
    <p:sldId id="261" r:id="rId8"/>
    <p:sldId id="288" r:id="rId9"/>
    <p:sldId id="285" r:id="rId10"/>
    <p:sldId id="262" r:id="rId11"/>
    <p:sldId id="264" r:id="rId12"/>
    <p:sldId id="267" r:id="rId13"/>
    <p:sldId id="266" r:id="rId14"/>
    <p:sldId id="270" r:id="rId15"/>
    <p:sldId id="269" r:id="rId16"/>
    <p:sldId id="268" r:id="rId17"/>
    <p:sldId id="273" r:id="rId18"/>
    <p:sldId id="271" r:id="rId19"/>
    <p:sldId id="277" r:id="rId20"/>
    <p:sldId id="276" r:id="rId21"/>
    <p:sldId id="275" r:id="rId22"/>
    <p:sldId id="289" r:id="rId23"/>
    <p:sldId id="290" r:id="rId24"/>
    <p:sldId id="293" r:id="rId25"/>
    <p:sldId id="292" r:id="rId26"/>
    <p:sldId id="278" r:id="rId27"/>
    <p:sldId id="280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3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0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3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9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4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2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3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6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3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0659-5DA9-4485-84B7-0BB89D77107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6DE97-F8C2-45CA-B798-DF7A2F587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0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ByatikovaEA\Desktop\ГОД ПЕАГОГА 2023\шабло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269649"/>
            <a:ext cx="8232915" cy="61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yatikovaEA\Desktop\ТИТ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0838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2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3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80" y="404664"/>
            <a:ext cx="3245500" cy="46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5301208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Мартемьянова Любовь Васильевна – отличник народного просвещения,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1993г.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12149" y="997762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Учителя! Они как свет в пути,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Какое ж нужно огненное сердце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иметь </a:t>
            </a:r>
            <a:r>
              <a:rPr lang="ru-RU" b="1" i="1" dirty="0">
                <a:solidFill>
                  <a:srgbClr val="FF0000"/>
                </a:solidFill>
              </a:rPr>
              <a:t>в груди, 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Чтоб </a:t>
            </a:r>
            <a:r>
              <a:rPr lang="ru-RU" b="1" i="1" dirty="0">
                <a:solidFill>
                  <a:srgbClr val="FF0000"/>
                </a:solidFill>
              </a:rPr>
              <a:t>людям свет нести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Чтоб </a:t>
            </a:r>
            <a:r>
              <a:rPr lang="ru-RU" b="1" i="1" dirty="0">
                <a:solidFill>
                  <a:srgbClr val="FF0000"/>
                </a:solidFill>
              </a:rPr>
              <a:t>след его вовек не мог стереться!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А чем их труд измерить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Ты </a:t>
            </a:r>
            <a:r>
              <a:rPr lang="ru-RU" b="1" i="1" dirty="0">
                <a:solidFill>
                  <a:srgbClr val="FF0000"/>
                </a:solidFill>
              </a:rPr>
              <a:t>спроси </a:t>
            </a:r>
            <a:r>
              <a:rPr lang="ru-RU" b="1" i="1" dirty="0" smtClean="0">
                <a:solidFill>
                  <a:srgbClr val="FF0000"/>
                </a:solidFill>
              </a:rPr>
              <a:t>у </a:t>
            </a:r>
            <a:r>
              <a:rPr lang="ru-RU" b="1" i="1" dirty="0">
                <a:solidFill>
                  <a:srgbClr val="FF0000"/>
                </a:solidFill>
              </a:rPr>
              <a:t>миллионов армии народной. 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Подвижников </a:t>
            </a:r>
            <a:r>
              <a:rPr lang="ru-RU" b="1" i="1" dirty="0">
                <a:solidFill>
                  <a:srgbClr val="FF0000"/>
                </a:solidFill>
              </a:rPr>
              <a:t>немало на Руси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Но </a:t>
            </a:r>
            <a:r>
              <a:rPr lang="ru-RU" b="1" i="1" dirty="0">
                <a:solidFill>
                  <a:srgbClr val="FF0000"/>
                </a:solidFill>
              </a:rPr>
              <a:t>нет мудрее их и благородней!</a:t>
            </a:r>
          </a:p>
        </p:txBody>
      </p:sp>
    </p:spTree>
    <p:extLst>
      <p:ext uri="{BB962C8B-B14F-4D97-AF65-F5344CB8AC3E}">
        <p14:creationId xmlns:p14="http://schemas.microsoft.com/office/powerpoint/2010/main" val="11662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9" y="172609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3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91" y="1517960"/>
            <a:ext cx="2682441" cy="413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Асеев Леонид Александрович -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директор средней школы № 25, </a:t>
            </a:r>
            <a:r>
              <a:rPr lang="ru-RU" b="1" i="1" dirty="0" smtClean="0">
                <a:solidFill>
                  <a:srgbClr val="002060"/>
                </a:solidFill>
              </a:rPr>
              <a:t>1989г.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ByatikovaEA\Desktop\Будущее человечества в руках учителя\1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45" y="908719"/>
            <a:ext cx="4120007" cy="34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Асеева Валентина Васильевна –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учитель начальных классов, </a:t>
            </a:r>
            <a:r>
              <a:rPr lang="ru-RU" b="1" i="1" dirty="0" smtClean="0">
                <a:solidFill>
                  <a:srgbClr val="002060"/>
                </a:solidFill>
              </a:rPr>
              <a:t>1983г.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0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0" y="260647"/>
            <a:ext cx="8727249" cy="65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алмазов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6040690" cy="39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515719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Алмазов Евгений Александрович – заслуженный учитель РФ, 2001г.</a:t>
            </a:r>
          </a:p>
        </p:txBody>
      </p:sp>
    </p:spTree>
    <p:extLst>
      <p:ext uri="{BB962C8B-B14F-4D97-AF65-F5344CB8AC3E}">
        <p14:creationId xmlns:p14="http://schemas.microsoft.com/office/powerpoint/2010/main" val="17346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144"/>
            <a:ext cx="8729620" cy="65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алмазов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54" y="692696"/>
            <a:ext cx="648537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0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377"/>
            <a:ext cx="8674641" cy="65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Шведчикова Г.Ф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75" y="548680"/>
            <a:ext cx="3221375" cy="478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5589240"/>
            <a:ext cx="636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2060"/>
                </a:solidFill>
              </a:rPr>
              <a:t>Шведчикова</a:t>
            </a:r>
            <a:r>
              <a:rPr lang="ru-RU" b="1" i="1" dirty="0">
                <a:solidFill>
                  <a:srgbClr val="002060"/>
                </a:solidFill>
              </a:rPr>
              <a:t> Галина Федоровна- заслуженный учитель РФ.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77450" y="98072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Учитель! Как дорого это слово!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Сколько в нём ласки и доброты,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Вы часто бывали наставником строгим,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Но чаще -источником теплоты!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В вашей работе встречалось всякое: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Были невзгоды и радость побед,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Но самое главное, что в душах ребячьих,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/>
              </a:rPr>
              <a:t>Оставляете вы каждый свой след!</a:t>
            </a:r>
          </a:p>
        </p:txBody>
      </p:sp>
    </p:spTree>
    <p:extLst>
      <p:ext uri="{BB962C8B-B14F-4D97-AF65-F5344CB8AC3E}">
        <p14:creationId xmlns:p14="http://schemas.microsoft.com/office/powerpoint/2010/main" val="10527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5" y="188640"/>
            <a:ext cx="8616957" cy="64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700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3877815" cy="258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0643" y="4797152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Сафина Инна </a:t>
            </a:r>
            <a:r>
              <a:rPr lang="ru-RU" b="1" i="1" dirty="0" err="1">
                <a:solidFill>
                  <a:srgbClr val="002060"/>
                </a:solidFill>
              </a:rPr>
              <a:t>Ранифовна</a:t>
            </a:r>
            <a:r>
              <a:rPr lang="ru-RU" b="1" i="1" dirty="0">
                <a:solidFill>
                  <a:srgbClr val="002060"/>
                </a:solidFill>
              </a:rPr>
              <a:t> – учитель биологии и экологии </a:t>
            </a:r>
            <a:r>
              <a:rPr lang="ru-RU" b="1" i="1" dirty="0" smtClean="0">
                <a:solidFill>
                  <a:srgbClr val="002060"/>
                </a:solidFill>
              </a:rPr>
              <a:t> МБОУ СОШ </a:t>
            </a:r>
            <a:r>
              <a:rPr lang="ru-RU" b="1" i="1" dirty="0">
                <a:solidFill>
                  <a:srgbClr val="002060"/>
                </a:solidFill>
              </a:rPr>
              <a:t>№ 5,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обладатель гранта Президента РФ звания «Лучший учитель России»,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2016г.</a:t>
            </a:r>
          </a:p>
        </p:txBody>
      </p:sp>
      <p:pic>
        <p:nvPicPr>
          <p:cNvPr id="9218" name="Picture 2" descr="C:\Users\ByatikovaEA\Desktop\Учителя\САФИНА СОШ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8996"/>
            <a:ext cx="2897189" cy="40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0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9"/>
            <a:ext cx="8856983" cy="664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5116" y="5785153"/>
            <a:ext cx="6504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Поштаренко</a:t>
            </a:r>
            <a:r>
              <a:rPr lang="ru-RU" b="1" i="1" dirty="0">
                <a:solidFill>
                  <a:srgbClr val="002060"/>
                </a:solidFill>
              </a:rPr>
              <a:t> Ольга Григорьевна, директор </a:t>
            </a:r>
            <a:r>
              <a:rPr lang="ru-RU" b="1" i="1" dirty="0" smtClean="0">
                <a:solidFill>
                  <a:srgbClr val="002060"/>
                </a:solidFill>
              </a:rPr>
              <a:t>МБОУ </a:t>
            </a:r>
            <a:r>
              <a:rPr lang="ru-RU" b="1" i="1" dirty="0">
                <a:solidFill>
                  <a:srgbClr val="002060"/>
                </a:solidFill>
              </a:rPr>
              <a:t>СОШ № 6,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2021г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6" name="Picture 2" descr="\\192.168.1.10\Arhiv\ЕВГЕНИЯ\Цветные и Черно-белые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90" y="240537"/>
            <a:ext cx="43412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634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6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69" y="1348561"/>
            <a:ext cx="6108155" cy="40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8052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Выступление коллектива </a:t>
            </a:r>
            <a:r>
              <a:rPr lang="ru-RU" b="1" i="1" dirty="0" smtClean="0">
                <a:solidFill>
                  <a:srgbClr val="002060"/>
                </a:solidFill>
              </a:rPr>
              <a:t>МБОУ </a:t>
            </a:r>
            <a:r>
              <a:rPr lang="ru-RU" b="1" i="1" dirty="0">
                <a:solidFill>
                  <a:srgbClr val="002060"/>
                </a:solidFill>
              </a:rPr>
              <a:t>СОШ №5, во время </a:t>
            </a:r>
            <a:r>
              <a:rPr lang="ru-RU" b="1" i="1" dirty="0" err="1" smtClean="0">
                <a:solidFill>
                  <a:srgbClr val="002060"/>
                </a:solidFill>
              </a:rPr>
              <a:t>туриады</a:t>
            </a:r>
            <a:r>
              <a:rPr lang="ru-RU" b="1" i="1" dirty="0" smtClean="0">
                <a:solidFill>
                  <a:srgbClr val="002060"/>
                </a:solidFill>
              </a:rPr>
              <a:t>, 2016г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Учитель должен быть артист, художник, горячо влюбленный  в свое дело.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                                              А.П. Чехов</a:t>
            </a:r>
          </a:p>
        </p:txBody>
      </p:sp>
    </p:spTree>
    <p:extLst>
      <p:ext uri="{BB962C8B-B14F-4D97-AF65-F5344CB8AC3E}">
        <p14:creationId xmlns:p14="http://schemas.microsoft.com/office/powerpoint/2010/main" val="35741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634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35" y="332656"/>
            <a:ext cx="6150591" cy="37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50912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Шатунова</a:t>
            </a:r>
            <a:r>
              <a:rPr lang="ru-RU" b="1" i="1" dirty="0">
                <a:solidFill>
                  <a:srgbClr val="002060"/>
                </a:solidFill>
              </a:rPr>
              <a:t> Светлана Викторовна (в центре) – директор МБОУ СОШ № 2 со своим коллективом, во время выступления на праздничном мероприятии, посвященному 35 – </a:t>
            </a:r>
            <a:r>
              <a:rPr lang="ru-RU" b="1" i="1" dirty="0" err="1">
                <a:solidFill>
                  <a:srgbClr val="002060"/>
                </a:solidFill>
              </a:rPr>
              <a:t>летию</a:t>
            </a:r>
            <a:r>
              <a:rPr lang="ru-RU" b="1" i="1" dirty="0">
                <a:solidFill>
                  <a:srgbClr val="002060"/>
                </a:solidFill>
              </a:rPr>
              <a:t> школы, 2017г.</a:t>
            </a:r>
          </a:p>
        </p:txBody>
      </p:sp>
    </p:spTree>
    <p:extLst>
      <p:ext uri="{BB962C8B-B14F-4D97-AF65-F5344CB8AC3E}">
        <p14:creationId xmlns:p14="http://schemas.microsoft.com/office/powerpoint/2010/main" val="17430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3" y="134634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 descr="C:\Users\ByatikovaEA\Desktop\Учителя\УЧИТЕЛЯ СОШ 1 НА ДЕНЬ ГОР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5157192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Котова Ирина Владимировна – директор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МБОУ СОШ № 1 с </a:t>
            </a:r>
            <a:r>
              <a:rPr lang="ru-RU" b="1" dirty="0" smtClean="0">
                <a:solidFill>
                  <a:srgbClr val="002060"/>
                </a:solidFill>
              </a:rPr>
              <a:t>УИОП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со своим коллективом, во время праздничного шествия,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2023г.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3748" y="3861048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знак высочайшей общественной 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 профессии учителя 2023  год,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200-летия со дня рождения 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из основателей российской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 Константина Дмитриевича  Ушинского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посвящен в нашей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 педагогам и наставникам, будет  Год учителя, Год педагога».</a:t>
            </a:r>
          </a:p>
        </p:txBody>
      </p:sp>
      <p:pic>
        <p:nvPicPr>
          <p:cNvPr id="1026" name="Picture 2" descr="C:\Users\ByatikovaEA\Desktop\ПУТИН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5832648" cy="32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38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5" y="134634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C:\Users\ByatikovaEA\Desktop\Учителя\ЛАГУТИН УЧИТЕЛЬ СОШ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76672"/>
            <a:ext cx="3993033" cy="45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5229200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Лагутин Евгений Геннадьевич - учитель МБОУ СОШ № 1 с УИОП, участник специальной военной операции, г. </a:t>
            </a:r>
            <a:r>
              <a:rPr lang="ru-RU" b="1" dirty="0" err="1" smtClean="0">
                <a:solidFill>
                  <a:srgbClr val="002060"/>
                </a:solidFill>
              </a:rPr>
              <a:t>Пыть-Ях</a:t>
            </a:r>
            <a:r>
              <a:rPr lang="ru-RU" b="1" dirty="0" smtClean="0">
                <a:solidFill>
                  <a:srgbClr val="002060"/>
                </a:solidFill>
              </a:rPr>
              <a:t>, 2023г.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1" y="116632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\\192.168.1.10\Arhiv\ЕВГЕНИЯ\Цветные ВСЕ\8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6225084" cy="4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2670" y="5157192"/>
            <a:ext cx="4828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Голуб Роза </a:t>
            </a:r>
            <a:r>
              <a:rPr lang="ru-RU" b="1" dirty="0" err="1" smtClean="0">
                <a:solidFill>
                  <a:srgbClr val="002060"/>
                </a:solidFill>
              </a:rPr>
              <a:t>Хайдаровна</a:t>
            </a:r>
            <a:r>
              <a:rPr lang="ru-RU" b="1" dirty="0" smtClean="0">
                <a:solidFill>
                  <a:srgbClr val="002060"/>
                </a:solidFill>
              </a:rPr>
              <a:t> – педагог школы № 4, </a:t>
            </a:r>
          </a:p>
          <a:p>
            <a:pPr algn="ctr"/>
            <a:r>
              <a:rPr lang="ru-RU" b="1" smtClean="0">
                <a:solidFill>
                  <a:srgbClr val="002060"/>
                </a:solidFill>
              </a:rPr>
              <a:t>руководитель </a:t>
            </a:r>
            <a:r>
              <a:rPr lang="ru-RU" b="1" dirty="0" smtClean="0">
                <a:solidFill>
                  <a:srgbClr val="002060"/>
                </a:solidFill>
              </a:rPr>
              <a:t>литературного </a:t>
            </a:r>
            <a:r>
              <a:rPr lang="ru-RU" b="1" smtClean="0">
                <a:solidFill>
                  <a:srgbClr val="002060"/>
                </a:solidFill>
              </a:rPr>
              <a:t>объединения </a:t>
            </a:r>
          </a:p>
          <a:p>
            <a:pPr algn="ctr"/>
            <a:r>
              <a:rPr lang="ru-RU" b="1" smtClean="0">
                <a:solidFill>
                  <a:srgbClr val="002060"/>
                </a:solidFill>
              </a:rPr>
              <a:t>старшеклассников </a:t>
            </a:r>
            <a:r>
              <a:rPr lang="ru-RU" b="1" dirty="0" err="1" smtClean="0">
                <a:solidFill>
                  <a:srgbClr val="002060"/>
                </a:solidFill>
              </a:rPr>
              <a:t>Пыть-Яха</a:t>
            </a:r>
            <a:r>
              <a:rPr lang="ru-RU" b="1" dirty="0" smtClean="0">
                <a:solidFill>
                  <a:srgbClr val="002060"/>
                </a:solidFill>
              </a:rPr>
              <a:t> «Современник»,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 время открытого урока, 2019г.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03518"/>
            <a:ext cx="8903377" cy="65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4895" y="260648"/>
            <a:ext cx="41515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Образцовый хореографический коллектив «Ритм»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с руководителем Брагиной Ольгой Викторовной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 дипломами Лауреатов </a:t>
            </a:r>
            <a:r>
              <a:rPr lang="en-US" sz="1400" b="1" dirty="0" smtClean="0">
                <a:solidFill>
                  <a:srgbClr val="002060"/>
                </a:solidFill>
              </a:rPr>
              <a:t>I </a:t>
            </a:r>
            <a:r>
              <a:rPr lang="ru-RU" sz="1400" b="1" dirty="0" smtClean="0">
                <a:solidFill>
                  <a:srgbClr val="002060"/>
                </a:solidFill>
              </a:rPr>
              <a:t>степени,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Арт фестиваля «Роза ветров во Франции»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Франция г. Париж, 2018г.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\\192.168.1.10\Arhiv\ЕВГЕНИЯ\Цветные ВСЕ\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6" y="2996952"/>
            <a:ext cx="31654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2019" y="4517831"/>
            <a:ext cx="41510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Хореографический коллектив «</a:t>
            </a:r>
            <a:r>
              <a:rPr lang="en-US" sz="1400" b="1" dirty="0" err="1" smtClean="0">
                <a:solidFill>
                  <a:srgbClr val="002060"/>
                </a:solidFill>
              </a:rPr>
              <a:t>Takt</a:t>
            </a:r>
            <a:r>
              <a:rPr lang="ru-RU" sz="1400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с руководителем Дудник Кристиной (в центре),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перед выступлением на </a:t>
            </a:r>
            <a:r>
              <a:rPr lang="ru-RU" sz="1400" b="1" dirty="0" err="1" smtClean="0">
                <a:solidFill>
                  <a:srgbClr val="002060"/>
                </a:solidFill>
              </a:rPr>
              <a:t>Межународном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Многожанровом конкурсе «</a:t>
            </a:r>
            <a:r>
              <a:rPr lang="en-US" sz="1400" b="1" dirty="0" smtClean="0">
                <a:solidFill>
                  <a:srgbClr val="002060"/>
                </a:solidFill>
              </a:rPr>
              <a:t>NORDIC DISCOVERIES</a:t>
            </a:r>
            <a:r>
              <a:rPr lang="ru-RU" sz="1400" b="1" dirty="0" smtClean="0">
                <a:solidFill>
                  <a:srgbClr val="002060"/>
                </a:solidFill>
              </a:rPr>
              <a:t>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Финляндия г. Хельсинки,2019г.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\\192.168.1.10\Arhiv\ЕВГЕНИЯ\Цветные ВСЕ\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95" y="1196751"/>
            <a:ext cx="3552397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6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8" y="118791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10\Arhiv\ЕВГЕНИЯ\Цветные ВСЕ\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29" y="332656"/>
            <a:ext cx="5688632" cy="412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5082282"/>
            <a:ext cx="68430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Коллектив театра мод «Параллели времени»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 руководителем Фроловой Лилией Ивановной, во время награждения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На Международном творческом фестивале-конкурсе «На подиуме Невы»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Г. Санкт-Петербург, 2018г.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8" y="118791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10\Arhiv\ЕВГЕНИЯ\Цветные ВСЕ\7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69" y="476672"/>
            <a:ext cx="393189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1465" y="5101733"/>
            <a:ext cx="6976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Матвеев Алексей, юный аккордеонист Детской школы искусств г. </a:t>
            </a:r>
            <a:r>
              <a:rPr lang="ru-RU" sz="1600" b="1" dirty="0" err="1" smtClean="0">
                <a:solidFill>
                  <a:srgbClr val="002060"/>
                </a:solidFill>
              </a:rPr>
              <a:t>Пыть-Яха</a:t>
            </a:r>
            <a:r>
              <a:rPr lang="ru-RU" sz="16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</a:rPr>
              <a:t>выигрывший</a:t>
            </a:r>
            <a:r>
              <a:rPr lang="ru-RU" sz="1600" b="1" dirty="0" smtClean="0">
                <a:solidFill>
                  <a:srgbClr val="002060"/>
                </a:solidFill>
              </a:rPr>
              <a:t> конкурсный отбор на участие в мастер-классах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школы «Новые имена Югры»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со своим преподавателем Киселевой Верой Анатольевной, г Курган,2016г.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8" y="118791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92.168.1.10\Arhiv\ЕВГЕНИЯ\Цветные и Черно-белые\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1"/>
            <a:ext cx="6154485" cy="48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3072" y="5354160"/>
            <a:ext cx="6831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Вагин Сергей Владимирович (слева) – директор МБУ «Спортивная школа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олимпийского резерва», Морозов Александр Николаевич – глава города </a:t>
            </a: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</a:rPr>
              <a:t>Пыть-Яха</a:t>
            </a:r>
            <a:r>
              <a:rPr lang="ru-RU" sz="1600" b="1" dirty="0" smtClean="0">
                <a:solidFill>
                  <a:srgbClr val="002060"/>
                </a:solidFill>
              </a:rPr>
              <a:t> во время вручения награды «Заслуженный деятель физической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культуры», 2022г.</a:t>
            </a:r>
          </a:p>
        </p:txBody>
      </p:sp>
    </p:spTree>
    <p:extLst>
      <p:ext uri="{BB962C8B-B14F-4D97-AF65-F5344CB8AC3E}">
        <p14:creationId xmlns:p14="http://schemas.microsoft.com/office/powerpoint/2010/main" val="29584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634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8" y="118791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 descr="\\192.168.1.10\Arhiv\ЕВГЕНИЯ\Цветные ВСЕ\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58" y="332656"/>
            <a:ext cx="6359133" cy="47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3354" y="5229200"/>
            <a:ext cx="7066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Шестакова Василина – спортсменка по пауэрлифтингу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со своим тренером Симоновым Дмитрием, во время награждения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золотой медалью, г. Курск, 2017г.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" y="23021"/>
            <a:ext cx="9082219" cy="68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\\192.168.1.10\Arhiv\ЕВГЕНИЯ\Цветные ВСЕ\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06202"/>
            <a:ext cx="3616087" cy="42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3918" y="5589240"/>
            <a:ext cx="7178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Умаров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Заур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Надирбулатович</a:t>
            </a:r>
            <a:r>
              <a:rPr lang="ru-RU" b="1" dirty="0" smtClean="0">
                <a:solidFill>
                  <a:srgbClr val="002060"/>
                </a:solidFill>
              </a:rPr>
              <a:t> – тренер преподаватель по боксу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 своей ученицей Дмитриевой Дарьей, победительницей открытого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первенства по боксу, г. Пыть-Ях,2016г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" descr="\\192.168.1.10\Arhiv\ЕВГЕНИЯ\Цветные и Черно-белые\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39" y="830769"/>
            <a:ext cx="3040341" cy="40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88639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Дружинин Антон Юрьевич (слева) – тренер по тхэквондо,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со своим учеником Бескровным Богданом – серебряным </a:t>
            </a:r>
            <a:r>
              <a:rPr lang="ru-RU" b="1" dirty="0" smtClean="0">
                <a:solidFill>
                  <a:srgbClr val="002060"/>
                </a:solidFill>
              </a:rPr>
              <a:t>медалистом, г. Тюмень, 2022г.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19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yatikovaEA\Desktop\ГОД ПЕАГОГА 2023\шабло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5" y="209044"/>
            <a:ext cx="8613754" cy="646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1428959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Выставка подготовлена архивным отделом администрации </a:t>
            </a:r>
            <a:r>
              <a:rPr lang="ru-RU" sz="4000" b="1" i="1" dirty="0" err="1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г.Пыть-Ях</a:t>
            </a:r>
            <a:r>
              <a:rPr lang="ru-RU" sz="40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 по документам, </a:t>
            </a:r>
            <a:r>
              <a:rPr lang="ru-RU" sz="4000" b="1" i="1" dirty="0" smtClean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хранящимся </a:t>
            </a:r>
            <a:r>
              <a:rPr lang="ru-RU" sz="40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в муниципальном архиве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10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450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yatikovaEA\Desktop\УШИНСКИЙ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6991648" cy="524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589240"/>
            <a:ext cx="7232848" cy="175260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2 7 июня 2 0 2 2 г. № 4 0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Года педагога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наставника»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ByatikovaEA\Desktop\УКА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648"/>
            <a:ext cx="3320213" cy="51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634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577957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Какая птица выбрана символом Года педагога и наставника</a:t>
            </a:r>
            <a:r>
              <a:rPr lang="ru-RU" sz="2000" b="1" dirty="0" smtClean="0">
                <a:solidFill>
                  <a:srgbClr val="002060"/>
                </a:solidFill>
              </a:rPr>
              <a:t>?</a:t>
            </a:r>
          </a:p>
          <a:p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Пеликан </a:t>
            </a:r>
            <a:r>
              <a:rPr lang="ru-RU" sz="2000" b="1" dirty="0" smtClean="0">
                <a:solidFill>
                  <a:srgbClr val="FF0000"/>
                </a:solidFill>
              </a:rPr>
              <a:t>– символ </a:t>
            </a:r>
            <a:r>
              <a:rPr lang="ru-RU" sz="2000" b="1" dirty="0">
                <a:solidFill>
                  <a:srgbClr val="FF0000"/>
                </a:solidFill>
              </a:rPr>
              <a:t>милосердия, самопожертвования и родительской любви</a:t>
            </a:r>
            <a:r>
              <a:rPr lang="ru-RU" sz="2000" b="1">
                <a:solidFill>
                  <a:srgbClr val="FF0000"/>
                </a:solidFill>
              </a:rPr>
              <a:t>. </a:t>
            </a:r>
            <a:endParaRPr lang="ru-RU" sz="2000" b="1" smtClean="0">
              <a:solidFill>
                <a:srgbClr val="FF0000"/>
              </a:solidFill>
            </a:endParaRPr>
          </a:p>
          <a:p>
            <a:pPr algn="ctr"/>
            <a:r>
              <a:rPr lang="ru-RU" sz="2000" b="1" smtClean="0">
                <a:solidFill>
                  <a:srgbClr val="FF0000"/>
                </a:solidFill>
              </a:rPr>
              <a:t>Эта </a:t>
            </a:r>
            <a:r>
              <a:rPr lang="ru-RU" sz="2000" b="1" dirty="0">
                <a:solidFill>
                  <a:srgbClr val="FF0000"/>
                </a:solidFill>
              </a:rPr>
              <a:t>птица, кормящая своих птенцов, также является символом ежегодного конкурса «Учитель года России», лучшим учителям России вручается хрустальная статуэтка </a:t>
            </a:r>
            <a:r>
              <a:rPr lang="ru-RU" sz="2000" b="1" dirty="0" smtClean="0">
                <a:solidFill>
                  <a:srgbClr val="FF0000"/>
                </a:solidFill>
              </a:rPr>
              <a:t>пеликана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8" name="Picture 4" descr="Сургут | ​Учителями славится Россия. В Сургутском районе наградили лучших  педагогов - БезФорм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78" y="3515672"/>
            <a:ext cx="4515451" cy="30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8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-57752"/>
            <a:ext cx="908450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836712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Какая </a:t>
            </a:r>
            <a:r>
              <a:rPr lang="ru-RU" dirty="0">
                <a:solidFill>
                  <a:srgbClr val="C00000"/>
                </a:solidFill>
              </a:rPr>
              <a:t>птица выбрана символом Года педагога и наставника</a:t>
            </a:r>
            <a:r>
              <a:rPr lang="ru-RU" dirty="0" smtClean="0">
                <a:solidFill>
                  <a:srgbClr val="C00000"/>
                </a:solidFill>
              </a:rPr>
              <a:t>?</a:t>
            </a:r>
          </a:p>
          <a:p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Пеликан </a:t>
            </a:r>
            <a:r>
              <a:rPr lang="ru-RU" dirty="0"/>
              <a:t>–символ милосердия, самопожертвования и родительской любви. Эта птица, кормящая своих птенцов, также является символом ежегодного конкурса «Учитель года России», лучшим учителям России вручается хрустальная статуэтка пеликана</a:t>
            </a:r>
          </a:p>
        </p:txBody>
      </p:sp>
      <p:pic>
        <p:nvPicPr>
          <p:cNvPr id="4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752"/>
            <a:ext cx="908450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yatikovaEA\Desktop\Будущее человечества в руках учителя\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08" y="476672"/>
            <a:ext cx="6776913" cy="37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15208" y="5057898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Учащиеся 1 «Б» класса с классным руководителем Марченко Г.П.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 	Мамонтовской начальной школы, 1979-1980гг.</a:t>
            </a:r>
          </a:p>
        </p:txBody>
      </p:sp>
    </p:spTree>
    <p:extLst>
      <p:ext uri="{BB962C8B-B14F-4D97-AF65-F5344CB8AC3E}">
        <p14:creationId xmlns:p14="http://schemas.microsoft.com/office/powerpoint/2010/main" val="23170167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0" y="143508"/>
            <a:ext cx="8952656" cy="67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yatikovaEA\Desktop\Будущее человечества в руках учителя\199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97" y="861138"/>
            <a:ext cx="6679575" cy="465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5733255"/>
            <a:ext cx="7137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2060"/>
                </a:solidFill>
              </a:rPr>
              <a:t>Курносова</a:t>
            </a:r>
            <a:r>
              <a:rPr lang="ru-RU" b="1" i="1" dirty="0">
                <a:solidFill>
                  <a:srgbClr val="002060"/>
                </a:solidFill>
              </a:rPr>
              <a:t> Елена </a:t>
            </a:r>
            <a:r>
              <a:rPr lang="ru-RU" b="1" i="1" dirty="0" smtClean="0">
                <a:solidFill>
                  <a:srgbClr val="002060"/>
                </a:solidFill>
              </a:rPr>
              <a:t>Анатольевна - </a:t>
            </a:r>
            <a:r>
              <a:rPr lang="ru-RU" b="1" i="1" dirty="0">
                <a:solidFill>
                  <a:srgbClr val="002060"/>
                </a:solidFill>
              </a:rPr>
              <a:t>учитель Южно-</a:t>
            </a:r>
            <a:r>
              <a:rPr lang="ru-RU" b="1" i="1" dirty="0" err="1">
                <a:solidFill>
                  <a:srgbClr val="002060"/>
                </a:solidFill>
              </a:rPr>
              <a:t>Балыкской</a:t>
            </a:r>
            <a:r>
              <a:rPr lang="ru-RU" b="1" i="1" dirty="0">
                <a:solidFill>
                  <a:srgbClr val="002060"/>
                </a:solidFill>
              </a:rPr>
              <a:t> школы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с учащимися 2 класса в школе п. Южный </a:t>
            </a:r>
            <a:r>
              <a:rPr lang="ru-RU" b="1" i="1" dirty="0" smtClean="0">
                <a:solidFill>
                  <a:srgbClr val="002060"/>
                </a:solidFill>
              </a:rPr>
              <a:t>Балык,1979г.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299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7" y="-48934"/>
            <a:ext cx="8874224" cy="66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yatikovaEA\Desktop\Будущее человечества в руках учителя\3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40388"/>
            <a:ext cx="2806440" cy="438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42371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Серебреников Владимир Сергеевич-отличник народного просвещения,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1998г.</a:t>
            </a:r>
          </a:p>
        </p:txBody>
      </p:sp>
      <p:pic>
        <p:nvPicPr>
          <p:cNvPr id="8" name="Picture 2" descr="C:\Users\ByatikovaEA\Desktop\Будущее человечества в руках учителя\Сереьренникова Н.В. в рабочем кабинете,1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13" y="2348880"/>
            <a:ext cx="3803459" cy="242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7744" y="5492597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Серебреникова Надежда </a:t>
            </a:r>
            <a:r>
              <a:rPr lang="ru-RU" b="1" i="1" dirty="0" smtClean="0">
                <a:solidFill>
                  <a:srgbClr val="002060"/>
                </a:solidFill>
              </a:rPr>
              <a:t>Константиновна  </a:t>
            </a:r>
            <a:r>
              <a:rPr lang="ru-RU" b="1" i="1" dirty="0">
                <a:solidFill>
                  <a:srgbClr val="002060"/>
                </a:solidFill>
              </a:rPr>
              <a:t>- отличник народного просвещения, </a:t>
            </a:r>
            <a:r>
              <a:rPr lang="ru-RU" b="1" i="1" dirty="0" smtClean="0">
                <a:solidFill>
                  <a:srgbClr val="002060"/>
                </a:solidFill>
              </a:rPr>
              <a:t>1997г.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yatikovaEA\Desktop\ГОД ПЕАГОГА 2023\шабл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" y="26288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14593" y="5709692"/>
            <a:ext cx="5520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Небесова</a:t>
            </a:r>
            <a:r>
              <a:rPr lang="ru-RU" b="1" i="1" dirty="0" smtClean="0">
                <a:solidFill>
                  <a:srgbClr val="002060"/>
                </a:solidFill>
              </a:rPr>
              <a:t> Тамара Викторовна - п</a:t>
            </a:r>
            <a:r>
              <a:rPr lang="ru-RU" b="1" dirty="0" smtClean="0">
                <a:solidFill>
                  <a:srgbClr val="002060"/>
                </a:solidFill>
              </a:rPr>
              <a:t>очетный </a:t>
            </a:r>
            <a:r>
              <a:rPr lang="ru-RU" b="1" dirty="0">
                <a:solidFill>
                  <a:srgbClr val="002060"/>
                </a:solidFill>
              </a:rPr>
              <a:t>работник общего образования Российской </a:t>
            </a:r>
            <a:r>
              <a:rPr lang="ru-RU" b="1" dirty="0" smtClean="0">
                <a:solidFill>
                  <a:srgbClr val="002060"/>
                </a:solidFill>
              </a:rPr>
              <a:t>Федерации ,1996г.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Ромашко Татьяна Николаевна –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отличник народного просвещения,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1966г.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ByatikovaEA\Desktop\Будущее человечества в руках учителя\24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68" y="2912344"/>
            <a:ext cx="3951380" cy="26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yatikovaEA\Desktop\Будущее человечества в руках учителя\Ромашко Т.Н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55986"/>
            <a:ext cx="3090875" cy="37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03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814</Words>
  <Application>Microsoft Office PowerPoint</Application>
  <PresentationFormat>Экран (4:3)</PresentationFormat>
  <Paragraphs>98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Бятикова</dc:creator>
  <cp:lastModifiedBy>Евгения Бятикова</cp:lastModifiedBy>
  <cp:revision>83</cp:revision>
  <dcterms:created xsi:type="dcterms:W3CDTF">2023-09-11T10:08:45Z</dcterms:created>
  <dcterms:modified xsi:type="dcterms:W3CDTF">2023-09-18T05:37:50Z</dcterms:modified>
</cp:coreProperties>
</file>