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tiff" ContentType="image/tiff"/>
  <Default Extension="emf" ContentType="image/x-emf"/>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72" r:id="rId1"/>
  </p:sldMasterIdLst>
  <p:sldIdLst>
    <p:sldId id="256" r:id="rId2"/>
    <p:sldId id="262" r:id="rId3"/>
    <p:sldId id="261" r:id="rId4"/>
    <p:sldId id="258" r:id="rId5"/>
    <p:sldId id="265" r:id="rId6"/>
    <p:sldId id="266" r:id="rId7"/>
    <p:sldId id="364" r:id="rId8"/>
    <p:sldId id="267" r:id="rId9"/>
    <p:sldId id="361" r:id="rId10"/>
    <p:sldId id="362" r:id="rId11"/>
    <p:sldId id="269" r:id="rId12"/>
    <p:sldId id="268" r:id="rId13"/>
    <p:sldId id="270" r:id="rId14"/>
    <p:sldId id="271" r:id="rId15"/>
    <p:sldId id="275" r:id="rId16"/>
    <p:sldId id="360" r:id="rId17"/>
    <p:sldId id="363" r:id="rId18"/>
    <p:sldId id="283" r:id="rId19"/>
    <p:sldId id="272" r:id="rId20"/>
    <p:sldId id="273" r:id="rId21"/>
    <p:sldId id="282" r:id="rId22"/>
    <p:sldId id="278" r:id="rId23"/>
    <p:sldId id="276" r:id="rId24"/>
    <p:sldId id="277" r:id="rId25"/>
    <p:sldId id="281" r:id="rId26"/>
    <p:sldId id="286" r:id="rId27"/>
    <p:sldId id="287" r:id="rId28"/>
    <p:sldId id="288" r:id="rId29"/>
    <p:sldId id="289" r:id="rId30"/>
    <p:sldId id="290" r:id="rId31"/>
    <p:sldId id="291" r:id="rId32"/>
    <p:sldId id="292" r:id="rId33"/>
    <p:sldId id="295" r:id="rId34"/>
    <p:sldId id="293" r:id="rId35"/>
    <p:sldId id="294" r:id="rId36"/>
    <p:sldId id="296" r:id="rId37"/>
    <p:sldId id="297" r:id="rId38"/>
    <p:sldId id="298" r:id="rId39"/>
    <p:sldId id="299" r:id="rId40"/>
    <p:sldId id="300" r:id="rId41"/>
    <p:sldId id="305" r:id="rId42"/>
    <p:sldId id="303" r:id="rId43"/>
    <p:sldId id="302" r:id="rId44"/>
    <p:sldId id="304" r:id="rId45"/>
    <p:sldId id="306" r:id="rId46"/>
    <p:sldId id="308" r:id="rId47"/>
    <p:sldId id="309" r:id="rId48"/>
    <p:sldId id="310" r:id="rId49"/>
    <p:sldId id="312" r:id="rId50"/>
    <p:sldId id="311" r:id="rId51"/>
    <p:sldId id="318" r:id="rId52"/>
    <p:sldId id="319" r:id="rId53"/>
    <p:sldId id="322" r:id="rId54"/>
    <p:sldId id="313" r:id="rId55"/>
    <p:sldId id="314" r:id="rId56"/>
    <p:sldId id="317" r:id="rId57"/>
    <p:sldId id="315" r:id="rId58"/>
    <p:sldId id="321" r:id="rId59"/>
    <p:sldId id="326" r:id="rId60"/>
    <p:sldId id="328" r:id="rId61"/>
    <p:sldId id="316" r:id="rId62"/>
    <p:sldId id="323" r:id="rId63"/>
    <p:sldId id="324" r:id="rId64"/>
    <p:sldId id="329" r:id="rId65"/>
    <p:sldId id="332" r:id="rId66"/>
    <p:sldId id="333" r:id="rId67"/>
    <p:sldId id="338" r:id="rId68"/>
    <p:sldId id="339" r:id="rId69"/>
    <p:sldId id="334" r:id="rId70"/>
    <p:sldId id="335" r:id="rId71"/>
    <p:sldId id="336" r:id="rId72"/>
    <p:sldId id="330" r:id="rId73"/>
    <p:sldId id="340" r:id="rId74"/>
    <p:sldId id="307" r:id="rId75"/>
    <p:sldId id="347" r:id="rId76"/>
    <p:sldId id="341" r:id="rId77"/>
    <p:sldId id="342" r:id="rId78"/>
    <p:sldId id="343" r:id="rId79"/>
    <p:sldId id="344" r:id="rId80"/>
    <p:sldId id="345" r:id="rId81"/>
    <p:sldId id="346" r:id="rId82"/>
    <p:sldId id="348" r:id="rId83"/>
    <p:sldId id="349" r:id="rId84"/>
    <p:sldId id="350" r:id="rId85"/>
    <p:sldId id="351" r:id="rId86"/>
    <p:sldId id="352" r:id="rId87"/>
    <p:sldId id="353" r:id="rId88"/>
    <p:sldId id="354" r:id="rId89"/>
    <p:sldId id="358" r:id="rId90"/>
    <p:sldId id="355" r:id="rId91"/>
    <p:sldId id="356" r:id="rId92"/>
    <p:sldId id="357" r:id="rId93"/>
    <p:sldId id="274" r:id="rId94"/>
    <p:sldId id="257" r:id="rId95"/>
    <p:sldId id="365" r:id="rId96"/>
  </p:sldIdLst>
  <p:sldSz cx="9144000" cy="6858000" type="screen4x3"/>
  <p:notesSz cx="6858000" cy="9144000"/>
  <p:custDataLst>
    <p:tags r:id="rId97"/>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81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096" y="88"/>
      </p:cViewPr>
      <p:guideLst>
        <p:guide orient="horz" pos="2160"/>
        <p:guide pos="288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00" Type="http://schemas.openxmlformats.org/officeDocument/2006/relationships/theme" Target="theme/theme1.xml" /><Relationship Id="rId101" Type="http://schemas.openxmlformats.org/officeDocument/2006/relationships/tableStyles" Target="tableStyles.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slide" Target="slides/slide46.xml" /><Relationship Id="rId48" Type="http://schemas.openxmlformats.org/officeDocument/2006/relationships/slide" Target="slides/slide47.xml" /><Relationship Id="rId49" Type="http://schemas.openxmlformats.org/officeDocument/2006/relationships/slide" Target="slides/slide48.xml" /><Relationship Id="rId5" Type="http://schemas.openxmlformats.org/officeDocument/2006/relationships/slide" Target="slides/slide4.xml" /><Relationship Id="rId50" Type="http://schemas.openxmlformats.org/officeDocument/2006/relationships/slide" Target="slides/slide49.xml" /><Relationship Id="rId51" Type="http://schemas.openxmlformats.org/officeDocument/2006/relationships/slide" Target="slides/slide50.xml" /><Relationship Id="rId52" Type="http://schemas.openxmlformats.org/officeDocument/2006/relationships/slide" Target="slides/slide51.xml" /><Relationship Id="rId53" Type="http://schemas.openxmlformats.org/officeDocument/2006/relationships/slide" Target="slides/slide52.xml" /><Relationship Id="rId54" Type="http://schemas.openxmlformats.org/officeDocument/2006/relationships/slide" Target="slides/slide53.xml" /><Relationship Id="rId55" Type="http://schemas.openxmlformats.org/officeDocument/2006/relationships/slide" Target="slides/slide54.xml" /><Relationship Id="rId56" Type="http://schemas.openxmlformats.org/officeDocument/2006/relationships/slide" Target="slides/slide55.xml" /><Relationship Id="rId57" Type="http://schemas.openxmlformats.org/officeDocument/2006/relationships/slide" Target="slides/slide56.xml" /><Relationship Id="rId58" Type="http://schemas.openxmlformats.org/officeDocument/2006/relationships/slide" Target="slides/slide57.xml" /><Relationship Id="rId59" Type="http://schemas.openxmlformats.org/officeDocument/2006/relationships/slide" Target="slides/slide58.xml" /><Relationship Id="rId6" Type="http://schemas.openxmlformats.org/officeDocument/2006/relationships/slide" Target="slides/slide5.xml" /><Relationship Id="rId60" Type="http://schemas.openxmlformats.org/officeDocument/2006/relationships/slide" Target="slides/slide59.xml" /><Relationship Id="rId61" Type="http://schemas.openxmlformats.org/officeDocument/2006/relationships/slide" Target="slides/slide60.xml" /><Relationship Id="rId62" Type="http://schemas.openxmlformats.org/officeDocument/2006/relationships/slide" Target="slides/slide61.xml" /><Relationship Id="rId63" Type="http://schemas.openxmlformats.org/officeDocument/2006/relationships/slide" Target="slides/slide62.xml" /><Relationship Id="rId64" Type="http://schemas.openxmlformats.org/officeDocument/2006/relationships/slide" Target="slides/slide63.xml" /><Relationship Id="rId65" Type="http://schemas.openxmlformats.org/officeDocument/2006/relationships/slide" Target="slides/slide64.xml" /><Relationship Id="rId66" Type="http://schemas.openxmlformats.org/officeDocument/2006/relationships/slide" Target="slides/slide65.xml" /><Relationship Id="rId67" Type="http://schemas.openxmlformats.org/officeDocument/2006/relationships/slide" Target="slides/slide66.xml" /><Relationship Id="rId68" Type="http://schemas.openxmlformats.org/officeDocument/2006/relationships/slide" Target="slides/slide67.xml" /><Relationship Id="rId69" Type="http://schemas.openxmlformats.org/officeDocument/2006/relationships/slide" Target="slides/slide68.xml" /><Relationship Id="rId7" Type="http://schemas.openxmlformats.org/officeDocument/2006/relationships/slide" Target="slides/slide6.xml" /><Relationship Id="rId70" Type="http://schemas.openxmlformats.org/officeDocument/2006/relationships/slide" Target="slides/slide69.xml" /><Relationship Id="rId71" Type="http://schemas.openxmlformats.org/officeDocument/2006/relationships/slide" Target="slides/slide70.xml" /><Relationship Id="rId72" Type="http://schemas.openxmlformats.org/officeDocument/2006/relationships/slide" Target="slides/slide71.xml" /><Relationship Id="rId73" Type="http://schemas.openxmlformats.org/officeDocument/2006/relationships/slide" Target="slides/slide72.xml" /><Relationship Id="rId74" Type="http://schemas.openxmlformats.org/officeDocument/2006/relationships/slide" Target="slides/slide73.xml" /><Relationship Id="rId75" Type="http://schemas.openxmlformats.org/officeDocument/2006/relationships/slide" Target="slides/slide74.xml" /><Relationship Id="rId76" Type="http://schemas.openxmlformats.org/officeDocument/2006/relationships/slide" Target="slides/slide75.xml" /><Relationship Id="rId77" Type="http://schemas.openxmlformats.org/officeDocument/2006/relationships/slide" Target="slides/slide76.xml" /><Relationship Id="rId78" Type="http://schemas.openxmlformats.org/officeDocument/2006/relationships/slide" Target="slides/slide77.xml" /><Relationship Id="rId79" Type="http://schemas.openxmlformats.org/officeDocument/2006/relationships/slide" Target="slides/slide78.xml" /><Relationship Id="rId8" Type="http://schemas.openxmlformats.org/officeDocument/2006/relationships/slide" Target="slides/slide7.xml" /><Relationship Id="rId80" Type="http://schemas.openxmlformats.org/officeDocument/2006/relationships/slide" Target="slides/slide79.xml" /><Relationship Id="rId81" Type="http://schemas.openxmlformats.org/officeDocument/2006/relationships/slide" Target="slides/slide80.xml" /><Relationship Id="rId82" Type="http://schemas.openxmlformats.org/officeDocument/2006/relationships/slide" Target="slides/slide81.xml" /><Relationship Id="rId83" Type="http://schemas.openxmlformats.org/officeDocument/2006/relationships/slide" Target="slides/slide82.xml" /><Relationship Id="rId84" Type="http://schemas.openxmlformats.org/officeDocument/2006/relationships/slide" Target="slides/slide83.xml" /><Relationship Id="rId85" Type="http://schemas.openxmlformats.org/officeDocument/2006/relationships/slide" Target="slides/slide84.xml" /><Relationship Id="rId86" Type="http://schemas.openxmlformats.org/officeDocument/2006/relationships/slide" Target="slides/slide85.xml" /><Relationship Id="rId87" Type="http://schemas.openxmlformats.org/officeDocument/2006/relationships/slide" Target="slides/slide86.xml" /><Relationship Id="rId88" Type="http://schemas.openxmlformats.org/officeDocument/2006/relationships/slide" Target="slides/slide87.xml" /><Relationship Id="rId89" Type="http://schemas.openxmlformats.org/officeDocument/2006/relationships/slide" Target="slides/slide88.xml" /><Relationship Id="rId9" Type="http://schemas.openxmlformats.org/officeDocument/2006/relationships/slide" Target="slides/slide8.xml" /><Relationship Id="rId90" Type="http://schemas.openxmlformats.org/officeDocument/2006/relationships/slide" Target="slides/slide89.xml" /><Relationship Id="rId91" Type="http://schemas.openxmlformats.org/officeDocument/2006/relationships/slide" Target="slides/slide90.xml" /><Relationship Id="rId92" Type="http://schemas.openxmlformats.org/officeDocument/2006/relationships/slide" Target="slides/slide91.xml" /><Relationship Id="rId93" Type="http://schemas.openxmlformats.org/officeDocument/2006/relationships/slide" Target="slides/slide92.xml" /><Relationship Id="rId94" Type="http://schemas.openxmlformats.org/officeDocument/2006/relationships/slide" Target="slides/slide93.xml" /><Relationship Id="rId95" Type="http://schemas.openxmlformats.org/officeDocument/2006/relationships/slide" Target="slides/slide94.xml" /><Relationship Id="rId96" Type="http://schemas.openxmlformats.org/officeDocument/2006/relationships/slide" Target="slides/slide95.xml" /><Relationship Id="rId97" Type="http://schemas.openxmlformats.org/officeDocument/2006/relationships/tags" Target="tags/tag1.xml" /><Relationship Id="rId98" Type="http://schemas.openxmlformats.org/officeDocument/2006/relationships/presProps" Target="presProps.xml" /><Relationship Id="rId99" Type="http://schemas.openxmlformats.org/officeDocument/2006/relationships/viewProps" Target="viewProps.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406B4189-70C8-4102-83BB-E67A7E8B76AE}" type="datetimeFigureOut">
              <a:rPr lang="ru-RU" smtClean="0"/>
              <a:t>21.04.2022</a:t>
            </a:fld>
            <a:endParaRPr lang="ru-RU"/>
          </a:p>
        </p:txBody>
      </p:sp>
      <p:sp>
        <p:nvSpPr>
          <p:cNvPr id="16" name="Номер слайда 15"/>
          <p:cNvSpPr>
            <a:spLocks noGrp="1"/>
          </p:cNvSpPr>
          <p:nvPr>
            <p:ph type="sldNum" sz="quarter" idx="11"/>
          </p:nvPr>
        </p:nvSpPr>
        <p:spPr/>
        <p:txBody>
          <a:bodyPr/>
          <a:lstStyle/>
          <a:p>
            <a:fld id="{6544B491-49F2-45C1-88DB-B4D2DC2A8533}"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Заголовок и вертикальный текс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Вертикальный заголовок и текст">
    <p:spTree>
      <p:nvGrpSpPr>
        <p:cNvPr id="1" name=""/>
        <p:cNvGrpSpPr/>
        <p:nvPr/>
      </p:nvGrpSpPr>
      <p:grpSpPr>
        <a:xfrm>
          <a:off x="0" y="0"/>
          <a: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406B4189-70C8-4102-83BB-E67A7E8B76AE}" type="datetimeFigureOut">
              <a:rPr lang="ru-RU" smtClean="0"/>
              <a:t>21.04.2022</a:t>
            </a:fld>
            <a:endParaRPr lang="ru-RU"/>
          </a:p>
        </p:txBody>
      </p:sp>
      <p:sp>
        <p:nvSpPr>
          <p:cNvPr id="15" name="Номер слайда 14"/>
          <p:cNvSpPr>
            <a:spLocks noGrp="1"/>
          </p:cNvSpPr>
          <p:nvPr>
            <p:ph type="sldNum" sz="quarter" idx="15"/>
          </p:nvPr>
        </p:nvSpPr>
        <p:spPr/>
        <p:txBody>
          <a:bodyPr/>
          <a:lstStyle>
            <a:lvl1pPr algn="ctr">
              <a:defRPr/>
            </a:lvl1pPr>
          </a:lstStyle>
          <a:p>
            <a:fld id="{6544B491-49F2-45C1-88DB-B4D2DC2A8533}"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Заголовок раздела">
    <p:spTree>
      <p:nvGrpSpPr>
        <p:cNvPr id="1" name=""/>
        <p:cNvGrpSpPr/>
        <p:nvPr/>
      </p:nvGrpSpPr>
      <p:grpSpPr>
        <a:xfrm>
          <a:off x="0" y="0"/>
          <a:ext cx="0" cy="0"/>
        </a:xfrm>
      </p:grpSpPr>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Два объекта">
    <p:spTree>
      <p:nvGrpSpPr>
        <p:cNvPr id="1" name=""/>
        <p:cNvGrpSpPr/>
        <p:nvPr/>
      </p:nvGrpSpPr>
      <p:grpSpPr>
        <a:xfrm>
          <a:off x="0" y="0"/>
          <a:ext cx="0" cy="0"/>
        </a:xfrm>
      </p:grpSpPr>
      <p:sp>
        <p:nvSpPr>
          <p:cNvPr id="5" name="Дата 4"/>
          <p:cNvSpPr>
            <a:spLocks noGrp="1"/>
          </p:cNvSpPr>
          <p:nvPr>
            <p:ph type="dt" sz="half" idx="10"/>
          </p:nvPr>
        </p:nvSpPr>
        <p:spPr/>
        <p:txBody>
          <a:bodyPr/>
          <a:lstStyle/>
          <a:p>
            <a:fld id="{406B4189-70C8-4102-83BB-E67A7E8B76AE}" type="datetimeFigureOut">
              <a:rPr lang="ru-RU" smtClean="0"/>
              <a:t>21.04.2022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TxTwoObj" preserve="1">
  <p:cSld name="Сравнение">
    <p:spTree>
      <p:nvGrpSpPr>
        <p:cNvPr id="1" name=""/>
        <p:cNvGrpSpPr/>
        <p:nvPr/>
      </p:nvGrpSpPr>
      <p:grpSpPr>
        <a:xfrm>
          <a:off x="0" y="0"/>
          <a:ext cx="0" cy="0"/>
        </a:xfrm>
      </p:grpSpPr>
      <p:sp>
        <p:nvSpPr>
          <p:cNvPr id="9" name="Номер слайда 8"/>
          <p:cNvSpPr>
            <a:spLocks noGrp="1"/>
          </p:cNvSpPr>
          <p:nvPr>
            <p:ph type="sldNum" sz="quarter" idx="12"/>
          </p:nvPr>
        </p:nvSpPr>
        <p:spPr/>
        <p:txBody>
          <a:bodyPr/>
          <a:lstStyle/>
          <a:p>
            <a:fld id="{6544B491-49F2-45C1-88DB-B4D2DC2A8533}"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406B4189-70C8-4102-83BB-E67A7E8B76AE}" type="datetimeFigureOut">
              <a:rPr lang="ru-RU" smtClean="0"/>
              <a:t>21.04.2022</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ct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ct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Только заголовок">
    <p:spTree>
      <p:nvGrpSpPr>
        <p:cNvPr id="1" name=""/>
        <p:cNvGrpSpPr/>
        <p:nvPr/>
      </p:nvGrpSpPr>
      <p:grpSpPr>
        <a:xfrm>
          <a:off x="0" y="0"/>
          <a:ext cx="0" cy="0"/>
        </a:xfrm>
      </p:grpSpPr>
      <p:sp>
        <p:nvSpPr>
          <p:cNvPr id="3" name="Дата 2"/>
          <p:cNvSpPr>
            <a:spLocks noGrp="1"/>
          </p:cNvSpPr>
          <p:nvPr>
            <p:ph type="dt" sz="half" idx="10"/>
          </p:nvPr>
        </p:nvSpPr>
        <p:spPr/>
        <p:txBody>
          <a:bodyPr/>
          <a:lstStyle/>
          <a:p>
            <a:fld id="{406B4189-70C8-4102-83BB-E67A7E8B76AE}" type="datetimeFigureOut">
              <a:rPr lang="ru-RU" smtClean="0"/>
              <a:t>21.04.2022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Пустой слайд">
    <p:spTree>
      <p:nvGrpSpPr>
        <p:cNvPr id="1" name=""/>
        <p:cNvGrpSpPr/>
        <p:nvPr/>
      </p:nvGrpSpPr>
      <p:grpSpPr>
        <a:xfrm>
          <a:off x="0" y="0"/>
          <a:ext cx="0" cy="0"/>
        </a:xfrm>
      </p:grpSpPr>
      <p:sp>
        <p:nvSpPr>
          <p:cNvPr id="2" name="Дата 1"/>
          <p:cNvSpPr>
            <a:spLocks noGrp="1"/>
          </p:cNvSpPr>
          <p:nvPr>
            <p:ph type="dt" sz="half" idx="10"/>
          </p:nvPr>
        </p:nvSpPr>
        <p:spPr/>
        <p:txBody>
          <a:bodyPr/>
          <a:lstStyle/>
          <a:p>
            <a:fld id="{406B4189-70C8-4102-83BB-E67A7E8B76AE}" type="datetimeFigureOut">
              <a:rPr lang="ru-RU" smtClean="0"/>
              <a:t>21.04.2022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Объект с подписью">
    <p:spTree>
      <p:nvGrpSpPr>
        <p:cNvPr id="1" name=""/>
        <p:cNvGrpSpPr/>
        <p:nvPr/>
      </p:nvGrpSpPr>
      <p:grpSpPr>
        <a:xfrm>
          <a:off x="0" y="0"/>
          <a: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406B4189-70C8-4102-83BB-E67A7E8B76AE}" type="datetimeFigureOut">
              <a:rPr lang="ru-RU" smtClean="0"/>
              <a:t>21.04.2022</a:t>
            </a:fld>
            <a:endParaRPr lang="ru-RU"/>
          </a:p>
        </p:txBody>
      </p:sp>
      <p:sp>
        <p:nvSpPr>
          <p:cNvPr id="9" name="Номер слайда 8"/>
          <p:cNvSpPr>
            <a:spLocks noGrp="1"/>
          </p:cNvSpPr>
          <p:nvPr>
            <p:ph type="sldNum" sz="quarter" idx="15"/>
          </p:nvPr>
        </p:nvSpPr>
        <p:spPr/>
        <p:txBody>
          <a:bodyPr/>
          <a:lstStyle/>
          <a:p>
            <a:fld id="{6544B491-49F2-45C1-88DB-B4D2DC2A8533}"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Рисунок с подписью">
    <p:spTree>
      <p:nvGrpSpPr>
        <p:cNvPr id="1" name=""/>
        <p:cNvGrpSpPr/>
        <p:nvPr/>
      </p:nvGrpSpPr>
      <p:grpSpPr>
        <a:xfrm>
          <a:off x="0" y="0"/>
          <a: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406B4189-70C8-4102-83BB-E67A7E8B76AE}" type="datetimeFigureOut">
              <a:rPr lang="ru-RU" smtClean="0"/>
              <a:t>21.04.2022</a:t>
            </a:fld>
            <a:endParaRPr lang="ru-RU"/>
          </a:p>
        </p:txBody>
      </p:sp>
      <p:sp>
        <p:nvSpPr>
          <p:cNvPr id="9" name="Номер слайда 8"/>
          <p:cNvSpPr>
            <a:spLocks noGrp="1"/>
          </p:cNvSpPr>
          <p:nvPr>
            <p:ph type="sldNum" sz="quarter" idx="11"/>
          </p:nvPr>
        </p:nvSpPr>
        <p:spPr/>
        <p:txBody>
          <a:bodyPr/>
          <a:lstStyle/>
          <a:p>
            <a:fld id="{6544B491-49F2-45C1-88DB-B4D2DC2A8533}"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image" Target="../media/image1.jpe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12">
            <a:lum/>
          </a:blip>
          <a:stretch>
            <a:fillRect t="-17000" b="-17000"/>
          </a:stretch>
        </a:blipFill>
        <a:effectLst/>
      </p:bgPr>
    </p:bg>
    <p:spTree>
      <p:nvGrpSpPr>
        <p:cNvPr id="1" name=""/>
        <p:cNvGrpSpPr/>
        <p:nvPr/>
      </p:nvGrpSpPr>
      <p:grpSpPr>
        <a:xfrm>
          <a:off x="0" y="0"/>
          <a: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06B4189-70C8-4102-83BB-E67A7E8B76AE}" type="datetimeFigureOut">
              <a:rPr lang="ru-RU" smtClean="0"/>
              <a:t>21.04.2022</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544B491-49F2-45C1-88DB-B4D2DC2A8533}"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xStyles>
    <p:titleStyle>
      <a:lvl1pPr algn="l" rtl="0" eaLnBrk="1" latinLnBrk="0" hangingPunct="1">
        <a:spcBef>
          <a:spcPct val="0"/>
        </a:spcBef>
        <a:buNone/>
        <a:defRPr kumimoji="0" lang="en-US" sz="4200" b="0" kern="1200" spc="-100" baseline="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jpeg" /><Relationship Id="rId3" Type="http://schemas.openxmlformats.org/officeDocument/2006/relationships/image" Target="../media/image19.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0.jpeg" /><Relationship Id="rId3" Type="http://schemas.openxmlformats.org/officeDocument/2006/relationships/image" Target="../media/image21.jpeg" /><Relationship Id="rId4" Type="http://schemas.openxmlformats.org/officeDocument/2006/relationships/image" Target="../media/image2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4.jpeg" /><Relationship Id="rId3" Type="http://schemas.openxmlformats.org/officeDocument/2006/relationships/image" Target="../media/image25.png" /><Relationship Id="rId4" Type="http://schemas.openxmlformats.org/officeDocument/2006/relationships/image" Target="../media/image26.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7.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8.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9.jpeg" /><Relationship Id="rId3" Type="http://schemas.openxmlformats.org/officeDocument/2006/relationships/image" Target="../media/image30.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3.png" /><Relationship Id="rId3" Type="http://schemas.openxmlformats.org/officeDocument/2006/relationships/image" Target="../media/image34.png" /><Relationship Id="rId4" Type="http://schemas.openxmlformats.org/officeDocument/2006/relationships/image" Target="../media/image35.png" /><Relationship Id="rId5" Type="http://schemas.openxmlformats.org/officeDocument/2006/relationships/image" Target="../media/image36.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7.png" /><Relationship Id="rId3" Type="http://schemas.openxmlformats.org/officeDocument/2006/relationships/image" Target="../media/image38.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9.emf" /><Relationship Id="rId3" Type="http://schemas.openxmlformats.org/officeDocument/2006/relationships/image" Target="../media/image40.png" /><Relationship Id="rId4" Type="http://schemas.openxmlformats.org/officeDocument/2006/relationships/image" Target="../media/image41.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2.png" /><Relationship Id="rId3" Type="http://schemas.openxmlformats.org/officeDocument/2006/relationships/image" Target="../media/image43.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4.png" /><Relationship Id="rId3" Type="http://schemas.openxmlformats.org/officeDocument/2006/relationships/image" Target="../media/image45.emf" /><Relationship Id="rId4" Type="http://schemas.openxmlformats.org/officeDocument/2006/relationships/image" Target="../media/image46.png" /><Relationship Id="rId5" Type="http://schemas.openxmlformats.org/officeDocument/2006/relationships/image" Target="../media/image47.png" /><Relationship Id="rId6" Type="http://schemas.openxmlformats.org/officeDocument/2006/relationships/image" Target="../media/image48.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9.png" /><Relationship Id="rId3" Type="http://schemas.openxmlformats.org/officeDocument/2006/relationships/image" Target="../media/image50.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1.tiff"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2.tiff" /><Relationship Id="rId3" Type="http://schemas.openxmlformats.org/officeDocument/2006/relationships/image" Target="../media/image53.tiff"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4.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5.tiff" /><Relationship Id="rId3" Type="http://schemas.openxmlformats.org/officeDocument/2006/relationships/image" Target="../media/image56.tiff" /><Relationship Id="rId4" Type="http://schemas.openxmlformats.org/officeDocument/2006/relationships/image" Target="../media/image57.tiff" /><Relationship Id="rId5" Type="http://schemas.openxmlformats.org/officeDocument/2006/relationships/image" Target="../media/image58.tiff"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6.jpeg" /><Relationship Id="rId3" Type="http://schemas.openxmlformats.org/officeDocument/2006/relationships/image" Target="../media/image7.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9.tiff" /><Relationship Id="rId3" Type="http://schemas.openxmlformats.org/officeDocument/2006/relationships/image" Target="../media/image60.tiff" /><Relationship Id="rId4" Type="http://schemas.openxmlformats.org/officeDocument/2006/relationships/image" Target="../media/image61.tiff" /><Relationship Id="rId5" Type="http://schemas.openxmlformats.org/officeDocument/2006/relationships/image" Target="../media/image62.tiff"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63.tiff" /><Relationship Id="rId3" Type="http://schemas.openxmlformats.org/officeDocument/2006/relationships/image" Target="../media/image64.tiff" /><Relationship Id="rId4" Type="http://schemas.openxmlformats.org/officeDocument/2006/relationships/image" Target="../media/image65.tiff" /><Relationship Id="rId5" Type="http://schemas.openxmlformats.org/officeDocument/2006/relationships/image" Target="../media/image66.tiff" /><Relationship Id="rId6" Type="http://schemas.openxmlformats.org/officeDocument/2006/relationships/image" Target="../media/image67.tiff"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68.tiff" /><Relationship Id="rId3" Type="http://schemas.openxmlformats.org/officeDocument/2006/relationships/image" Target="../media/image69.tiff"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0.tiff" /><Relationship Id="rId3" Type="http://schemas.openxmlformats.org/officeDocument/2006/relationships/image" Target="../media/image71.tiff"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2.tiff"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3.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4.tiff" /><Relationship Id="rId3" Type="http://schemas.openxmlformats.org/officeDocument/2006/relationships/image" Target="../media/image75.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6.jpeg" /><Relationship Id="rId3" Type="http://schemas.openxmlformats.org/officeDocument/2006/relationships/image" Target="../media/image77.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8.jpeg" /><Relationship Id="rId3" Type="http://schemas.openxmlformats.org/officeDocument/2006/relationships/image" Target="../media/image79.jpeg" /><Relationship Id="rId4" Type="http://schemas.openxmlformats.org/officeDocument/2006/relationships/image" Target="../media/image80.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1.tiff" /><Relationship Id="rId3" Type="http://schemas.openxmlformats.org/officeDocument/2006/relationships/image" Target="../media/image82.tiff"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tiff"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3.tiff" /><Relationship Id="rId3" Type="http://schemas.openxmlformats.org/officeDocument/2006/relationships/image" Target="../media/image84.tiff"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5.tiff" /><Relationship Id="rId3" Type="http://schemas.openxmlformats.org/officeDocument/2006/relationships/image" Target="../media/image86.tiff"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7.tiff"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8.tiff" /><Relationship Id="rId3" Type="http://schemas.openxmlformats.org/officeDocument/2006/relationships/image" Target="../media/image89.tiff" /><Relationship Id="rId4" Type="http://schemas.openxmlformats.org/officeDocument/2006/relationships/image" Target="../media/image90.tiff"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1.tiff" /><Relationship Id="rId3" Type="http://schemas.openxmlformats.org/officeDocument/2006/relationships/image" Target="../media/image92.tiff"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3.jpe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4.jpe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5.jpeg" /><Relationship Id="rId3" Type="http://schemas.openxmlformats.org/officeDocument/2006/relationships/image" Target="../media/image96.jpe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7.jpeg" /><Relationship Id="rId3" Type="http://schemas.openxmlformats.org/officeDocument/2006/relationships/image" Target="../media/image98.jpeg" /><Relationship Id="rId4" Type="http://schemas.openxmlformats.org/officeDocument/2006/relationships/image" Target="../media/image99.jpe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0.jpeg" /><Relationship Id="rId3" Type="http://schemas.openxmlformats.org/officeDocument/2006/relationships/image" Target="../media/image101.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jpeg" /><Relationship Id="rId3" Type="http://schemas.openxmlformats.org/officeDocument/2006/relationships/image" Target="../media/image10.jpeg" /><Relationship Id="rId4" Type="http://schemas.openxmlformats.org/officeDocument/2006/relationships/image" Target="../media/image11.jpeg" /><Relationship Id="rId5" Type="http://schemas.openxmlformats.org/officeDocument/2006/relationships/hyperlink" Target="http://images.yandex.ru/yandsearch?source=wiz&amp;fp=5&amp;img_url=http://topwar.ru/uploads/posts/2013-02/1359779550_1943st_bw67.c1thlo35r5s0g4cw08440kwgo.ejcuplo1l0oo0sk8c40s8osc4.th.jpeg&amp;uinfo=ww-1423-wh-805-fw-1198-fh-598-pd-1&amp;p=5&amp;text=%D0%B4%D0%B5%D1%82%D0%B8-%D0%B2%D0%BE%D0%B9%D0%BD%D1%8B%20%D0%BA%D0%B0%D1%80%D1%82%D0%B8%D0%BD%D0%BA%D0%B8&amp;noreask=1&amp;pos=159&amp;rpt=simage&amp;lr=11188" TargetMode="Externa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2.jpe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3.jpeg" /><Relationship Id="rId3" Type="http://schemas.openxmlformats.org/officeDocument/2006/relationships/image" Target="../media/image104.jpe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5.jpeg" /><Relationship Id="rId3" Type="http://schemas.openxmlformats.org/officeDocument/2006/relationships/image" Target="../media/image106.jpe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7.jpeg" /><Relationship Id="rId3" Type="http://schemas.openxmlformats.org/officeDocument/2006/relationships/image" Target="../media/image108.jpe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9.jpeg" /><Relationship Id="rId3" Type="http://schemas.openxmlformats.org/officeDocument/2006/relationships/image" Target="../media/image110.jpe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1.jpe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2.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3.jpeg" /><Relationship Id="rId3" Type="http://schemas.openxmlformats.org/officeDocument/2006/relationships/image" Target="../media/image114.jpe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5.jpe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png" /><Relationship Id="rId3" Type="http://schemas.openxmlformats.org/officeDocument/2006/relationships/image" Target="../media/image13.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7.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8.jpeg" /><Relationship Id="rId3" Type="http://schemas.openxmlformats.org/officeDocument/2006/relationships/image" Target="../media/image119.jpe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0.jpeg" /><Relationship Id="rId3" Type="http://schemas.openxmlformats.org/officeDocument/2006/relationships/image" Target="../media/image121.jpe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2.jpeg" /><Relationship Id="rId3" Type="http://schemas.openxmlformats.org/officeDocument/2006/relationships/image" Target="../media/image123.jpe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4.jpe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5.jpeg" /><Relationship Id="rId3" Type="http://schemas.openxmlformats.org/officeDocument/2006/relationships/image" Target="../media/image126.jpe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7.jpeg" /><Relationship Id="rId3" Type="http://schemas.openxmlformats.org/officeDocument/2006/relationships/image" Target="../media/image128.jpe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9.jpeg" /><Relationship Id="rId3" Type="http://schemas.openxmlformats.org/officeDocument/2006/relationships/image" Target="../media/image130.jpe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1.jpeg" /><Relationship Id="rId3" Type="http://schemas.openxmlformats.org/officeDocument/2006/relationships/hyperlink" Target="http://&#1072;&#1088;&#1093;&#1080;&#1074;&#1099;-&#1102;&#1075;&#1088;&#1099;.&#1088;&#1092;/Pages/PhotoList/PhotoList.aspx?NodeId=39953&amp;NodeType=45" TargetMode="External" /><Relationship Id="rId4" Type="http://schemas.openxmlformats.org/officeDocument/2006/relationships/image" Target="../media/image132.jpeg" /><Relationship Id="rId5" Type="http://schemas.openxmlformats.org/officeDocument/2006/relationships/hyperlink" Target="http://&#1072;&#1088;&#1093;&#1080;&#1074;&#1099;-&#1102;&#1075;&#1088;&#1099;.&#1088;&#1092;/Pages/PhotoList/PhotoList.aspx?NodeId=39958&amp;NodeType=45" TargetMode="Externa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3.jpeg" /><Relationship Id="rId3" Type="http://schemas.openxmlformats.org/officeDocument/2006/relationships/image" Target="../media/image134.jpeg" /><Relationship Id="rId4" Type="http://schemas.openxmlformats.org/officeDocument/2006/relationships/hyperlink" Target="http://&#1072;&#1088;&#1093;&#1080;&#1074;&#1099;-&#1102;&#1075;&#1088;&#1099;.&#1088;&#1092;/Pages/PhotoList/PhotoList.aspx?NodeId=39954&amp;NodeType=45" TargetMode="Externa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jpe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5.jpeg" /><Relationship Id="rId3" Type="http://schemas.openxmlformats.org/officeDocument/2006/relationships/hyperlink" Target="http://&#1072;&#1088;&#1093;&#1080;&#1074;&#1099;-&#1102;&#1075;&#1088;&#1099;.&#1088;&#1092;/Pages/PhotoList/PhotoList.aspx?NodeId=39955&amp;NodeType=45" TargetMode="External" /><Relationship Id="rId4" Type="http://schemas.openxmlformats.org/officeDocument/2006/relationships/image" Target="../media/image136.jpeg" /><Relationship Id="rId5" Type="http://schemas.openxmlformats.org/officeDocument/2006/relationships/hyperlink" Target="http://&#1072;&#1088;&#1093;&#1080;&#1074;&#1099;-&#1102;&#1075;&#1088;&#1099;.&#1088;&#1092;/Pages/PhotoList/PhotoList.aspx?NodeId=39956&amp;NodeType=45" TargetMode="Externa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7.jpe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8.jpeg" /><Relationship Id="rId3" Type="http://schemas.openxmlformats.org/officeDocument/2006/relationships/image" Target="../media/image139.jpe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0.jpe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1.jpeg" /><Relationship Id="rId3" Type="http://schemas.openxmlformats.org/officeDocument/2006/relationships/image" Target="../media/image142.jpeg" /><Relationship Id="rId4" Type="http://schemas.openxmlformats.org/officeDocument/2006/relationships/image" Target="../media/image143.jpe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4.jpeg" /><Relationship Id="rId3" Type="http://schemas.openxmlformats.org/officeDocument/2006/relationships/hyperlink" Target="http://&#1072;&#1088;&#1093;&#1080;&#1074;&#1099;-&#1102;&#1075;&#1088;&#1099;.&#1088;&#1092;/Pages/PhotoList/PhotoList.aspx?NodeId=40702&amp;NodeType=45" TargetMode="External" /><Relationship Id="rId4" Type="http://schemas.openxmlformats.org/officeDocument/2006/relationships/image" Target="../media/image145.jpeg" /><Relationship Id="rId5" Type="http://schemas.openxmlformats.org/officeDocument/2006/relationships/hyperlink" Target="http://&#1072;&#1088;&#1093;&#1080;&#1074;&#1099;-&#1102;&#1075;&#1088;&#1099;.&#1088;&#1092;/Pages/PhotoList/PhotoList.aspx?NodeId=40701&amp;NodeType=45" TargetMode="Externa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hyperlink" Target="http://&#1072;&#1088;&#1093;&#1080;&#1074;&#1099;-&#1102;&#1075;&#1088;&#1099;.&#1088;&#1092;/Pages/PhotoList/PhotoList.aspx?NodeId=40711&amp;NodeType=45" TargetMode="External" /><Relationship Id="rId3" Type="http://schemas.openxmlformats.org/officeDocument/2006/relationships/image" Target="../media/image146.jpeg" /><Relationship Id="rId4" Type="http://schemas.openxmlformats.org/officeDocument/2006/relationships/image" Target="../media/image147.jpeg" /><Relationship Id="rId5" Type="http://schemas.openxmlformats.org/officeDocument/2006/relationships/hyperlink" Target="http://&#1072;&#1088;&#1093;&#1080;&#1074;&#1099;-&#1102;&#1075;&#1088;&#1099;.&#1088;&#1092;/Pages/PhotoList/PhotoList.aspx?NodeId=40713&amp;NodeType=45" TargetMode="Externa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8.jpeg" /><Relationship Id="rId3" Type="http://schemas.openxmlformats.org/officeDocument/2006/relationships/image" Target="../media/image149.jpe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0.jpeg" /><Relationship Id="rId3" Type="http://schemas.openxmlformats.org/officeDocument/2006/relationships/hyperlink" Target="http://&#1072;&#1088;&#1093;&#1080;&#1074;&#1099;-&#1102;&#1075;&#1088;&#1099;.&#1088;&#1092;/Pages/PhotoList/PhotoList.aspx?NodeId=40714&amp;NodeType=45" TargetMode="External" /><Relationship Id="rId4" Type="http://schemas.openxmlformats.org/officeDocument/2006/relationships/image" Target="../media/image151.jpeg"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hyperlink" Target="http://&#1072;&#1088;&#1093;&#1080;&#1074;&#1099;-&#1102;&#1075;&#1088;&#1099;.&#1088;&#1092;/Pages/PhotoList/PhotoList.aspx?NodeId=40719&amp;NodeType=45" TargetMode="External" /><Relationship Id="rId3" Type="http://schemas.openxmlformats.org/officeDocument/2006/relationships/image" Target="../media/image152.jpeg" /><Relationship Id="rId4" Type="http://schemas.openxmlformats.org/officeDocument/2006/relationships/image" Target="../media/image140.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jpe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3.jpeg" /><Relationship Id="rId3" Type="http://schemas.openxmlformats.org/officeDocument/2006/relationships/hyperlink" Target="http://&#1072;&#1088;&#1093;&#1080;&#1074;&#1099;-&#1102;&#1075;&#1088;&#1099;.&#1088;&#1092;/Pages/PhotoList/PhotoList.aspx?NodeId=40730&amp;NodeType=45" TargetMode="External" /><Relationship Id="rId4" Type="http://schemas.openxmlformats.org/officeDocument/2006/relationships/image" Target="../media/image154.jpeg" /><Relationship Id="rId5" Type="http://schemas.openxmlformats.org/officeDocument/2006/relationships/hyperlink" Target="http://&#1072;&#1088;&#1093;&#1080;&#1074;&#1099;-&#1102;&#1075;&#1088;&#1099;.&#1088;&#1092;/Pages/PhotoList/PhotoList.aspx?NodeId=40732&amp;NodeType=45" TargetMode="Externa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5.jpeg" /><Relationship Id="rId3" Type="http://schemas.openxmlformats.org/officeDocument/2006/relationships/hyperlink" Target="http://&#1072;&#1088;&#1093;&#1080;&#1074;&#1099;-&#1102;&#1075;&#1088;&#1099;.&#1088;&#1092;/Pages/PhotoList/PhotoList.aspx?NodeId=40729&amp;NodeType=45" TargetMode="Externa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6.jpeg" /><Relationship Id="rId3" Type="http://schemas.openxmlformats.org/officeDocument/2006/relationships/image" Target="../media/image157.jpeg" /><Relationship Id="rId4" Type="http://schemas.openxmlformats.org/officeDocument/2006/relationships/image" Target="../media/image158.jpe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9.jpeg" /><Relationship Id="rId3" Type="http://schemas.openxmlformats.org/officeDocument/2006/relationships/image" Target="../media/image160.jpe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1.jpe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2.tiff" /><Relationship Id="rId3" Type="http://schemas.openxmlformats.org/officeDocument/2006/relationships/image" Target="../media/image163.jpeg"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4.tiff" /><Relationship Id="rId3" Type="http://schemas.openxmlformats.org/officeDocument/2006/relationships/image" Target="../media/image165.tiff" /><Relationship Id="rId4" Type="http://schemas.openxmlformats.org/officeDocument/2006/relationships/image" Target="../media/image166.tiff" /><Relationship Id="rId5" Type="http://schemas.openxmlformats.org/officeDocument/2006/relationships/image" Target="../media/image167.tiff"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8.tiff" /><Relationship Id="rId3" Type="http://schemas.openxmlformats.org/officeDocument/2006/relationships/image" Target="../media/image169.tiff" /><Relationship Id="rId4" Type="http://schemas.openxmlformats.org/officeDocument/2006/relationships/image" Target="../media/image170.jpe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1.jpeg" /><Relationship Id="rId3" Type="http://schemas.openxmlformats.org/officeDocument/2006/relationships/hyperlink" Target="http://&#1072;&#1088;&#1093;&#1080;&#1074;&#1099;-&#1102;&#1075;&#1088;&#1099;.&#1088;&#1092;/Pages/PhotoList/PhotoList.aspx?NodeId=26423&amp;NodeType=45" TargetMode="External" /><Relationship Id="rId4" Type="http://schemas.openxmlformats.org/officeDocument/2006/relationships/image" Target="../media/image172.jpeg" /><Relationship Id="rId5" Type="http://schemas.openxmlformats.org/officeDocument/2006/relationships/hyperlink" Target="http://&#1072;&#1088;&#1093;&#1080;&#1074;&#1099;-&#1102;&#1075;&#1088;&#1099;.&#1088;&#1092;/Pages/PhotoList/PhotoList.aspx?NodeId=26424&amp;NodeType=45" TargetMode="Externa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3.jpeg" /><Relationship Id="rId3" Type="http://schemas.openxmlformats.org/officeDocument/2006/relationships/hyperlink" Target="http://&#1072;&#1088;&#1093;&#1080;&#1074;&#1099;-&#1102;&#1075;&#1088;&#1099;.&#1088;&#1092;/Pages/PhotoList/PhotoList.aspx?NodeId=26425&amp;NodeType=45" TargetMode="Externa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jpeg" /><Relationship Id="rId3" Type="http://schemas.openxmlformats.org/officeDocument/2006/relationships/image" Target="../media/image17.jpeg"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4.jpeg" /><Relationship Id="rId3" Type="http://schemas.openxmlformats.org/officeDocument/2006/relationships/image" Target="../media/image175.jpeg" /><Relationship Id="rId4" Type="http://schemas.openxmlformats.org/officeDocument/2006/relationships/hyperlink" Target="http://&#1072;&#1088;&#1093;&#1080;&#1074;&#1099;-&#1102;&#1075;&#1088;&#1099;.&#1088;&#1092;/Pages/PhotoList/PhotoList.aspx?NodeId=26729&amp;NodeType=45" TargetMode="External" /><Relationship Id="rId5" Type="http://schemas.openxmlformats.org/officeDocument/2006/relationships/hyperlink" Target="http://&#1072;&#1088;&#1093;&#1080;&#1074;&#1099;-&#1102;&#1075;&#1088;&#1099;.&#1088;&#1092;/Pages/PhotoList/PhotoList.aspx?NodeId=26730&amp;NodeType=45" TargetMode="Externa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6.jpeg" /><Relationship Id="rId3" Type="http://schemas.openxmlformats.org/officeDocument/2006/relationships/hyperlink" Target="http://&#1072;&#1088;&#1093;&#1080;&#1074;&#1099;-&#1102;&#1075;&#1088;&#1099;.&#1088;&#1092;/Pages/PhotoList/PhotoList.aspx?NodeId=26731&amp;NodeType=45" TargetMode="External" /><Relationship Id="rId4" Type="http://schemas.openxmlformats.org/officeDocument/2006/relationships/image" Target="../media/image177.jpeg" /><Relationship Id="rId5" Type="http://schemas.openxmlformats.org/officeDocument/2006/relationships/hyperlink" Target="http://&#1072;&#1088;&#1093;&#1080;&#1074;&#1099;-&#1102;&#1075;&#1088;&#1099;.&#1088;&#1092;/Pages/PhotoList/PhotoList.aspx?NodeId=40488&amp;NodeType=45" TargetMode="Externa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8.jpeg" /><Relationship Id="rId3" Type="http://schemas.openxmlformats.org/officeDocument/2006/relationships/image" Target="../media/image179.jpeg"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0.jpeg" /><Relationship Id="rId3" Type="http://schemas.openxmlformats.org/officeDocument/2006/relationships/image" Target="../media/image181.jpeg"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2.jpeg"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Подзаголовок 2"/>
          <p:cNvSpPr>
            <a:spLocks noGrp="1"/>
          </p:cNvSpPr>
          <p:nvPr>
            <p:ph type="subTitle" idx="1"/>
          </p:nvPr>
        </p:nvSpPr>
        <p:spPr/>
        <p:txBody>
          <a:bodyPr/>
          <a:lstStyle/>
          <a:p>
            <a:endParaRPr lang="ru-RU"/>
          </a:p>
        </p:txBody>
      </p:sp>
      <p:sp>
        <p:nvSpPr>
          <p:cNvPr id="4" name="Заголовок 3"/>
          <p:cNvSpPr>
            <a:spLocks noGrp="1"/>
          </p:cNvSpPr>
          <p:nvPr>
            <p:ph type="ctrTitle"/>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811" y="188640"/>
            <a:ext cx="8671125" cy="650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76304"/>
      </p:ext>
    </p:extLst>
  </p:cSld>
  <p:clrMapOvr>
    <a:masterClrMapping/>
  </p:clrMapOvr>
  <p:transition spd="slow">
    <p:wipe/>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Box 3"/>
          <p:cNvSpPr txBox="1"/>
          <p:nvPr/>
        </p:nvSpPr>
        <p:spPr>
          <a:xfrm>
            <a:off x="4788024" y="792105"/>
            <a:ext cx="4378186" cy="2862322"/>
          </a:xfrm>
          <a:prstGeom prst="rect">
            <a:avLst/>
          </a:prstGeom>
          <a:noFill/>
        </p:spPr>
        <p:txBody>
          <a:bodyPr wrap="none" rtlCol="0">
            <a:spAutoFit/>
          </a:bodyPr>
          <a:lstStyle/>
          <a:p>
            <a:pPr lvl="0" fontAlgn="base">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Война вручала людям похоронки.</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Скрипела ось обугленной Земли.</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Худущие мальчишки и девчонки,</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Мы помогали взрослым, как могли.</a:t>
            </a:r>
          </a:p>
          <a:p>
            <a:pPr lvl="0" eaLnBrk="0" fontAlgn="base" hangingPunct="0">
              <a:spcBef>
                <a:spcPct val="0"/>
              </a:spcBef>
              <a:spcAft>
                <a:spcPct val="0"/>
              </a:spcAft>
            </a:pPr>
            <a:br>
              <a:rPr lang="ru-RU" altLang="ru-RU" b="1" i="1">
                <a:solidFill>
                  <a:srgbClr val="7030A0"/>
                </a:solidFill>
                <a:latin typeface="Arial" panose="020b0604020202020204" pitchFamily="34" charset="0"/>
                <a:cs typeface="Arial" panose="020b0604020202020204" pitchFamily="34" charset="0"/>
              </a:rPr>
            </a:br>
            <a:endParaRPr lang="ru-RU" altLang="ru-RU" b="1" i="1">
              <a:solidFill>
                <a:srgbClr val="7030A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Мы вёдрами домой таскали воду</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И на зиму кололи кучи дров.</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Работали — не через пень-колоду,</a:t>
            </a:r>
          </a:p>
          <a:p>
            <a:pPr lvl="0" eaLnBrk="0" fontAlgn="base" hangingPunct="0">
              <a:spcBef>
                <a:spcPct val="0"/>
              </a:spcBef>
              <a:spcAft>
                <a:spcPct val="0"/>
              </a:spcAft>
            </a:pPr>
            <a:r>
              <a:rPr lang="ru-RU" altLang="ru-RU" b="1" i="1">
                <a:solidFill>
                  <a:srgbClr val="7030A0"/>
                </a:solidFill>
                <a:latin typeface="Arial" panose="020b0604020202020204" pitchFamily="34" charset="0"/>
                <a:cs typeface="Arial" panose="020b0604020202020204" pitchFamily="34" charset="0"/>
              </a:rPr>
              <a:t>А вкалывали так, что будь здоров</a:t>
            </a:r>
            <a:r>
              <a:rPr lang="ru-RU" altLang="ru-RU">
                <a:solidFill>
                  <a:srgbClr val="7030A0"/>
                </a:solidFill>
                <a:latin typeface="Arial" panose="020b0604020202020204" pitchFamily="34" charset="0"/>
                <a:cs typeface="Arial" panose="020b0604020202020204" pitchFamily="34" charset="0"/>
              </a:rPr>
              <a:t>.</a:t>
            </a:r>
          </a:p>
        </p:txBody>
      </p:sp>
      <p:pic>
        <p:nvPicPr>
          <p:cNvPr id="8197" name="Picture 5" descr="C:\Users\ByatikovaEA\Desktop\дети9.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830" y="3528555"/>
            <a:ext cx="4464496" cy="3064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yatikovaEA\Desktop\ПРО ВОЙНУ.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229864"/>
            <a:ext cx="4394798" cy="305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7340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4" name="Picture 2" descr="\\192.168.1.10\Arhiv\НАТАЛЬЯ\Коллекции документов\Ветеран ВОВ\Семья Пучинкиных19\Документы\сканирование000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03085"/>
            <a:ext cx="4770418" cy="678229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192.168.1.10\Arhiv\НАТАЛЬЯ\Коллекции документов\Ветеран ВОВ\Семья Пучинкиных19\Документы\сканирование000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90050" y="476672"/>
            <a:ext cx="3537481" cy="47251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yatikovaEA\Desktop\сканирование000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9992" y="2636912"/>
            <a:ext cx="419422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86896"/>
      </p:ext>
    </p:extLst>
  </p:cSld>
  <p:clrMapOvr>
    <a:masterClrMapping/>
  </p:clrMapOvr>
  <p:transition spd="slow">
    <p:wheel spokes="1"/>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Box 2"/>
          <p:cNvSpPr txBox="1"/>
          <p:nvPr/>
        </p:nvSpPr>
        <p:spPr>
          <a:xfrm>
            <a:off x="611560" y="431086"/>
            <a:ext cx="8260607" cy="523220"/>
          </a:xfrm>
          <a:prstGeom prst="rect">
            <a:avLst/>
          </a:prstGeom>
          <a:noFill/>
        </p:spPr>
        <p:txBody>
          <a:bodyPr wrap="square" rtlCol="0">
            <a:spAutoFit/>
          </a:bodyPr>
          <a:lstStyle/>
          <a:p>
            <a:r>
              <a:rPr lang="ru-RU" sz="2800" b="1" i="1" smtClean="0">
                <a:solidFill>
                  <a:srgbClr val="7030A0"/>
                </a:solidFill>
                <a:latin typeface="Times New Roman" panose="02020603050405020304" pitchFamily="18" charset="0"/>
                <a:cs typeface="Times New Roman" panose="02020603050405020304" pitchFamily="18" charset="0"/>
              </a:rPr>
              <a:t>ПУЧИНКИНА ВАЛЕНТИНА ГРИГОРЬЕВНА</a:t>
            </a:r>
            <a:endParaRPr lang="ru-RU" sz="2800" b="1" i="1">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81334" y="1204585"/>
            <a:ext cx="4572000" cy="5632311"/>
          </a:xfrm>
          <a:prstGeom prst="rect">
            <a:avLst/>
          </a:prstGeom>
        </p:spPr>
        <p:txBody>
          <a:bodyPr>
            <a:spAutoFit/>
          </a:bodyPr>
          <a:lstStyle/>
          <a:p>
            <a:pPr>
              <a:defRPr/>
            </a:pPr>
            <a:r>
              <a:rPr lang="ru-RU" sz="2000">
                <a:solidFill>
                  <a:srgbClr val="002060"/>
                </a:solidFill>
                <a:latin typeface="Times New Roman" panose="02020603050405020304" pitchFamily="18" charset="0"/>
                <a:cs typeface="Times New Roman" panose="02020603050405020304" pitchFamily="18" charset="0"/>
              </a:rPr>
              <a:t>Родилась 15 августа 1929 года в деревне Останково Гусевского сельского Совета Бакалинского района Башкирии, в семье крестьян. С 1936 г. по 1942 г. посещала сельскую школу. Во время войны в свободное от уроков время помогали взрослым работать в колхозе. Лошадей не было, так как все направлялось на фронт. Приходилось на себе пахать, сеять, косить. Трудилась в колхозе до 1949 года. За время работы неоднократно награждена за добросовестный труд денежными премиями, Почетными грамотами. В 1976 году награждена знаком «Победитель социалистического соревнования», «Ударник коммунистического труда».</a:t>
            </a:r>
          </a:p>
        </p:txBody>
      </p:sp>
      <p:pic>
        <p:nvPicPr>
          <p:cNvPr id="3074" name="Picture 2" descr="C:\Users\ByatikovaEA\Desktop\пучинкина.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1600" y="1174486"/>
            <a:ext cx="2664296" cy="455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926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Семья Пучинкиных19\Документы\сканирование0010.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2413" y="160338"/>
            <a:ext cx="47371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503" y="3133091"/>
            <a:ext cx="5272567" cy="357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Дети во время Великой отечественной войн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Picture 3" descr="C:\Users\ByatikovaEA\Desktop\фото дети.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60338"/>
            <a:ext cx="4382413" cy="297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1500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Фото в программу\От Ирины Айдановой\ветераны\медали ветеранам\Пучинкины\IMG_152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404664"/>
            <a:ext cx="8449707" cy="56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6907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192.168.1.10\Arhiv\НАТАЛЬЯ\Фото в программу\От Ирины Айдановой\ветераны\медали ветеранам\Печать\IMG_397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476672"/>
            <a:ext cx="8424936"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205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4572000" y="692696"/>
            <a:ext cx="4283968" cy="5940088"/>
          </a:xfrm>
          <a:prstGeom prst="rect">
            <a:avLst/>
          </a:prstGeom>
        </p:spPr>
        <p:txBody>
          <a:bodyPr wrap="square">
            <a:spAutoFit/>
          </a:bodyPr>
          <a:lstStyle/>
          <a:p>
            <a:r>
              <a:rPr lang="ru-RU" smtClean="0">
                <a:solidFill>
                  <a:srgbClr val="002060"/>
                </a:solidFill>
                <a:latin typeface="Times New Roman" panose="02020603050405020304" pitchFamily="18" charset="0"/>
                <a:cs typeface="Times New Roman" panose="02020603050405020304" pitchFamily="18" charset="0"/>
              </a:rPr>
              <a:t>Родилась </a:t>
            </a:r>
            <a:r>
              <a:rPr lang="ru-RU">
                <a:solidFill>
                  <a:srgbClr val="002060"/>
                </a:solidFill>
                <a:latin typeface="Times New Roman" panose="02020603050405020304" pitchFamily="18" charset="0"/>
                <a:cs typeface="Times New Roman" panose="02020603050405020304" pitchFamily="18" charset="0"/>
              </a:rPr>
              <a:t>в 1929 году на хуторе Сердюки Воронежской области. Незадолго до войны, семья переехала жить в Красноярский край.  Там же в колхозе отец устроился работать бухгалтером. Мама рано умерла, и Татьяна Григорьевна вместе со старшими братьями и сестрой вели домашнее хозяйство. </a:t>
            </a:r>
          </a:p>
          <a:p>
            <a:r>
              <a:rPr lang="ru-RU">
                <a:solidFill>
                  <a:srgbClr val="002060"/>
                </a:solidFill>
                <a:latin typeface="Times New Roman" panose="02020603050405020304" pitchFamily="18" charset="0"/>
                <a:cs typeface="Times New Roman" panose="02020603050405020304" pitchFamily="18" charset="0"/>
              </a:rPr>
              <a:t>Когда началась Великая Отечественная война, отец с братьями ушли на фронт, а она, самая младшая из детей, осталась с сестрой на хозяйстве. Ей было 13 лет, но всю работу выполняла как взрослая.  Пошла работать няней в детский сад. Затем  председатель колхоза отправил ее работать на быках: пахать, боронить, сено возить. 16-летней девчонкой приходилось работать и на лесозаготовках, где  и узнала об окончании войны.</a:t>
            </a:r>
          </a:p>
        </p:txBody>
      </p:sp>
      <p:sp>
        <p:nvSpPr>
          <p:cNvPr id="3" name="Прямоугольник 2"/>
          <p:cNvSpPr/>
          <p:nvPr/>
        </p:nvSpPr>
        <p:spPr>
          <a:xfrm>
            <a:off x="4427984" y="129229"/>
            <a:ext cx="5904656" cy="461665"/>
          </a:xfrm>
          <a:prstGeom prst="rect">
            <a:avLst/>
          </a:prstGeom>
        </p:spPr>
        <p:txBody>
          <a:bodyPr wrap="square">
            <a:spAutoFit/>
          </a:bodyPr>
          <a:lstStyle/>
          <a:p>
            <a:r>
              <a:rPr lang="ru-RU" sz="2400" b="1" err="1">
                <a:solidFill>
                  <a:srgbClr val="7030A0"/>
                </a:solidFill>
                <a:latin typeface="Times New Roman" panose="02020603050405020304" pitchFamily="18" charset="0"/>
                <a:cs typeface="Times New Roman" panose="02020603050405020304" pitchFamily="18" charset="0"/>
              </a:rPr>
              <a:t>Дудникова </a:t>
            </a:r>
            <a:r>
              <a:rPr lang="ru-RU" sz="2400" b="1" smtClean="0">
                <a:solidFill>
                  <a:srgbClr val="7030A0"/>
                </a:solidFill>
                <a:latin typeface="Times New Roman" panose="02020603050405020304" pitchFamily="18" charset="0"/>
                <a:cs typeface="Times New Roman" panose="02020603050405020304" pitchFamily="18" charset="0"/>
              </a:rPr>
              <a:t> </a:t>
            </a:r>
            <a:r>
              <a:rPr lang="ru-RU" sz="2400" b="1">
                <a:solidFill>
                  <a:srgbClr val="7030A0"/>
                </a:solidFill>
                <a:latin typeface="Times New Roman" panose="02020603050405020304" pitchFamily="18" charset="0"/>
                <a:cs typeface="Times New Roman" panose="02020603050405020304" pitchFamily="18" charset="0"/>
              </a:rPr>
              <a:t>Татьяна Григорьевна</a:t>
            </a:r>
          </a:p>
        </p:txBody>
      </p:sp>
      <p:sp>
        <p:nvSpPr>
          <p:cNvPr id="4" name="Прямоугольник 3"/>
          <p:cNvSpPr/>
          <p:nvPr/>
        </p:nvSpPr>
        <p:spPr>
          <a:xfrm>
            <a:off x="0" y="129229"/>
            <a:ext cx="4285917" cy="461665"/>
          </a:xfrm>
          <a:prstGeom prst="rect">
            <a:avLst/>
          </a:prstGeom>
        </p:spPr>
        <p:txBody>
          <a:bodyPr wrap="none">
            <a:spAutoFit/>
          </a:bodyPr>
          <a:lstStyle/>
          <a:p>
            <a:r>
              <a:rPr lang="ru-RU" sz="2400" b="1" i="1">
                <a:solidFill>
                  <a:srgbClr val="7030A0"/>
                </a:solidFill>
                <a:latin typeface="Times New Roman" panose="02020603050405020304" pitchFamily="18" charset="0"/>
                <a:cs typeface="Times New Roman" panose="02020603050405020304" pitchFamily="18" charset="0"/>
              </a:rPr>
              <a:t>Дудников Николай </a:t>
            </a:r>
            <a:r>
              <a:rPr lang="ru-RU" sz="2400" b="1" i="1" smtClean="0">
                <a:solidFill>
                  <a:srgbClr val="7030A0"/>
                </a:solidFill>
                <a:latin typeface="Times New Roman" panose="02020603050405020304" pitchFamily="18" charset="0"/>
                <a:cs typeface="Times New Roman" panose="02020603050405020304" pitchFamily="18" charset="0"/>
              </a:rPr>
              <a:t>Иванович</a:t>
            </a:r>
            <a:r>
              <a:rPr lang="ru-RU" sz="2400" b="1" smtClean="0">
                <a:solidFill>
                  <a:srgbClr val="7030A0"/>
                </a:solidFill>
                <a:latin typeface="Times New Roman" panose="02020603050405020304" pitchFamily="18" charset="0"/>
                <a:cs typeface="Times New Roman" panose="02020603050405020304" pitchFamily="18" charset="0"/>
              </a:rPr>
              <a:t> </a:t>
            </a:r>
            <a:endParaRPr lang="ru-RU" sz="2400" b="1">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692696"/>
            <a:ext cx="4572000" cy="5909310"/>
          </a:xfrm>
          <a:prstGeom prst="rect">
            <a:avLst/>
          </a:prstGeom>
        </p:spPr>
        <p:txBody>
          <a:bodyPr>
            <a:spAutoFit/>
          </a:bodyPr>
          <a:lstStyle/>
          <a:p>
            <a:pPr lvl="1"/>
            <a:r>
              <a:rPr lang="ru-RU">
                <a:solidFill>
                  <a:srgbClr val="002060"/>
                </a:solidFill>
                <a:latin typeface="Times New Roman" panose="02020603050405020304" pitchFamily="18" charset="0"/>
                <a:cs typeface="Times New Roman" panose="02020603050405020304" pitchFamily="18" charset="0"/>
              </a:rPr>
              <a:t>Родился 13 декабря 1928 года в деревне Еловка Красноярского края в семье крестьян. Началась война, и Николай Иванович, будучи 12 летним мальчишкой, пошел работать в колхоз: поначалу был подпаском – с мамой пас коров, затем работал на полях.  В 15 лет стал учетчиком тракторной бригады. Через 2 года выучился на тракториста, окончив трехмесячные курсы. Всю войну  и некоторое время после войны Николай Иванович работал трактористом, и лишь сезонно – комбайнером.  В 1954 году стал работать бригадиром тракторной бригады. В 1958 году выехал в г.Черногорск и проработал два года в шахте.С 1960 года устроился на работу  электромонтажником в г.Уссурийске </a:t>
            </a:r>
          </a:p>
          <a:p>
            <a:r>
              <a:rPr lang="ru-RU">
                <a:solidFill>
                  <a:srgbClr val="002060"/>
                </a:solidFill>
                <a:latin typeface="Times New Roman" panose="02020603050405020304" pitchFamily="18" charset="0"/>
                <a:cs typeface="Times New Roman" panose="02020603050405020304" pitchFamily="18" charset="0"/>
              </a:rPr>
              <a:t>        Приморского края, участвовал в                                                           электрификации новых городов. </a:t>
            </a:r>
          </a:p>
        </p:txBody>
      </p:sp>
    </p:spTree>
    <p:extLst>
      <p:ext uri="{BB962C8B-B14F-4D97-AF65-F5344CB8AC3E}">
        <p14:creationId xmlns:p14="http://schemas.microsoft.com/office/powerpoint/2010/main" val="1510792437"/>
      </p:ext>
    </p:extLst>
  </p:cSld>
  <p:clrMapOvr>
    <a:masterClrMapping/>
  </p:clrMapOvr>
  <p:transition spd="slow">
    <p:randomBar dir="vert"/>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19" name="Picture 3" descr="C:\Users\ByatikovaEA\Desktop\школа.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2040" y="3140967"/>
            <a:ext cx="4025852" cy="28756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ByatikovaEA\Desktop\дети1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69199" y="161826"/>
            <a:ext cx="3888693" cy="25470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anose="020b0604020202020204" pitchFamily="34" charset="0"/>
                <a:cs typeface="Arial" panose="020b0604020202020204" pitchFamily="34" charset="0"/>
              </a:defRPr>
            </a:lvl1pPr>
            <a:lvl2pPr fontAlgn="base">
              <a:spcBef>
                <a:spcPct val="0"/>
              </a:spcBef>
              <a:spcAft>
                <a:spcPct val="0"/>
              </a:spcAft>
              <a:defRPr>
                <a:solidFill>
                  <a:schemeClr val="tx1"/>
                </a:solidFill>
                <a:latin typeface="Arial" panose="020b0604020202020204" pitchFamily="34" charset="0"/>
                <a:cs typeface="Arial" panose="020b0604020202020204" pitchFamily="34" charset="0"/>
              </a:defRPr>
            </a:lvl2pPr>
            <a:lvl3pPr fontAlgn="base">
              <a:spcBef>
                <a:spcPct val="0"/>
              </a:spcBef>
              <a:spcAft>
                <a:spcPct val="0"/>
              </a:spcAft>
              <a:defRPr>
                <a:solidFill>
                  <a:schemeClr val="tx1"/>
                </a:solidFill>
                <a:latin typeface="Arial" panose="020b0604020202020204" pitchFamily="34" charset="0"/>
                <a:cs typeface="Arial" panose="020b0604020202020204" pitchFamily="34" charset="0"/>
              </a:defRPr>
            </a:lvl3pPr>
            <a:lvl4pPr fontAlgn="base">
              <a:spcBef>
                <a:spcPct val="0"/>
              </a:spcBef>
              <a:spcAft>
                <a:spcPct val="0"/>
              </a:spcAft>
              <a:defRPr>
                <a:solidFill>
                  <a:schemeClr val="tx1"/>
                </a:solidFill>
                <a:latin typeface="Arial" panose="020b0604020202020204" pitchFamily="34" charset="0"/>
                <a:cs typeface="Arial" panose="020b0604020202020204" pitchFamily="34" charset="0"/>
              </a:defRPr>
            </a:lvl4pPr>
            <a:lvl5pPr fontAlgn="base">
              <a:spcBef>
                <a:spcPct val="0"/>
              </a:spcBef>
              <a:spcAft>
                <a:spcPct val="0"/>
              </a:spcAf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eaLnBrk="1" fontAlgn="base" latinLnBrk="0" hangingPunct="1">
              <a:lnSpc>
                <a:spcPct val="100000"/>
              </a:lnSpc>
              <a:spcBef>
                <a:spcPct val="0"/>
              </a:spcBef>
              <a:spcAft>
                <a:spcPct val="0"/>
              </a:spcAft>
            </a:pP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5" name="Прямоугольник 4"/>
          <p:cNvSpPr/>
          <p:nvPr/>
        </p:nvSpPr>
        <p:spPr>
          <a:xfrm>
            <a:off x="324973" y="663860"/>
            <a:ext cx="4968552" cy="5324535"/>
          </a:xfrm>
          <a:prstGeom prst="rect">
            <a:avLst/>
          </a:prstGeom>
        </p:spPr>
        <p:txBody>
          <a:bodyPr wrap="square">
            <a:spAutoFit/>
          </a:bodyPr>
          <a:lstStyle/>
          <a:p>
            <a:pPr lvl="0" fontAlgn="base">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Мы в классе дремали устало,</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Учебников нам не хватало,</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Мы гибли зимою от стужи,</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А летом от страшной жары.</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И матери, прячась в сторонке,</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Скрывали от нас «похоронки», —</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Но мы уже всё понимали,</a:t>
            </a:r>
          </a:p>
          <a:p>
            <a:pPr lvl="0" eaLnBrk="0" fontAlgn="base" hangingPunct="0">
              <a:spcBef>
                <a:spcPct val="0"/>
              </a:spcBef>
              <a:spcAft>
                <a:spcPct val="0"/>
              </a:spcAft>
            </a:pPr>
            <a:r>
              <a:rPr lang="ru-RU" altLang="ru-RU" sz="2800">
                <a:solidFill>
                  <a:srgbClr val="FF0000"/>
                </a:solidFill>
                <a:latin typeface="Arial" panose="020b0604020202020204" pitchFamily="34" charset="0"/>
                <a:cs typeface="Arial" panose="020b0604020202020204" pitchFamily="34" charset="0"/>
              </a:rPr>
              <a:t>Мы — дети военной поры</a:t>
            </a:r>
            <a:r>
              <a:rPr lang="ru-RU" altLang="ru-RU" sz="2800">
                <a:solidFill>
                  <a:srgbClr val="00206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br>
              <a:rPr lang="ru-RU" altLang="ru-RU" sz="1600">
                <a:solidFill>
                  <a:srgbClr val="002060"/>
                </a:solidFill>
                <a:latin typeface="Arial" panose="020b0604020202020204" pitchFamily="34" charset="0"/>
                <a:cs typeface="Arial" panose="020b0604020202020204" pitchFamily="34" charset="0"/>
              </a:rPr>
            </a:br>
            <a:endParaRPr lang="ru-RU" altLang="ru-RU" sz="16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1789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9552" y="116632"/>
            <a:ext cx="7935884" cy="493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5229200"/>
            <a:ext cx="8640960" cy="954107"/>
          </a:xfrm>
          <a:prstGeom prst="rect">
            <a:avLst/>
          </a:prstGeom>
          <a:noFill/>
        </p:spPr>
        <p:txBody>
          <a:bodyPr wrap="square" rtlCol="0">
            <a:spAutoFit/>
          </a:bodyPr>
          <a:lstStyle/>
          <a:p>
            <a:pPr algn="ctr"/>
            <a:r>
              <a:rPr lang="ru-RU" sz="2800" err="1">
                <a:solidFill>
                  <a:srgbClr val="002060"/>
                </a:solidFill>
                <a:latin typeface="Times New Roman" panose="02020603050405020304" pitchFamily="18" charset="0"/>
                <a:cs typeface="Times New Roman" panose="02020603050405020304" pitchFamily="18" charset="0"/>
              </a:rPr>
              <a:t>Дудниковы Николай </a:t>
            </a:r>
            <a:r>
              <a:rPr lang="ru-RU" sz="2800" smtClean="0">
                <a:solidFill>
                  <a:srgbClr val="002060"/>
                </a:solidFill>
                <a:latin typeface="Times New Roman" panose="02020603050405020304" pitchFamily="18" charset="0"/>
                <a:cs typeface="Times New Roman" panose="02020603050405020304" pitchFamily="18" charset="0"/>
              </a:rPr>
              <a:t>Иванович </a:t>
            </a:r>
            <a:r>
              <a:rPr lang="ru-RU" sz="2800">
                <a:solidFill>
                  <a:srgbClr val="002060"/>
                </a:solidFill>
                <a:latin typeface="Times New Roman" panose="02020603050405020304" pitchFamily="18" charset="0"/>
                <a:cs typeface="Times New Roman" panose="02020603050405020304" pitchFamily="18" charset="0"/>
              </a:rPr>
              <a:t>и </a:t>
            </a:r>
            <a:endParaRPr lang="ru-RU" sz="2800" smtClean="0">
              <a:solidFill>
                <a:srgbClr val="002060"/>
              </a:solidFill>
              <a:latin typeface="Times New Roman" panose="02020603050405020304" pitchFamily="18" charset="0"/>
              <a:cs typeface="Times New Roman" panose="02020603050405020304" pitchFamily="18" charset="0"/>
            </a:endParaRPr>
          </a:p>
          <a:p>
            <a:pPr algn="ctr"/>
            <a:r>
              <a:rPr lang="ru-RU" sz="2800" smtClean="0">
                <a:solidFill>
                  <a:srgbClr val="002060"/>
                </a:solidFill>
                <a:latin typeface="Times New Roman" panose="02020603050405020304" pitchFamily="18" charset="0"/>
                <a:cs typeface="Times New Roman" panose="02020603050405020304" pitchFamily="18" charset="0"/>
              </a:rPr>
              <a:t>Татьяна </a:t>
            </a:r>
            <a:r>
              <a:rPr lang="ru-RU" sz="2800">
                <a:solidFill>
                  <a:srgbClr val="002060"/>
                </a:solidFill>
                <a:latin typeface="Times New Roman" panose="02020603050405020304" pitchFamily="18" charset="0"/>
                <a:cs typeface="Times New Roman" panose="02020603050405020304" pitchFamily="18" charset="0"/>
              </a:rPr>
              <a:t>Григорьевна</a:t>
            </a:r>
          </a:p>
        </p:txBody>
      </p:sp>
    </p:spTree>
    <p:extLst>
      <p:ext uri="{BB962C8B-B14F-4D97-AF65-F5344CB8AC3E}">
        <p14:creationId xmlns:p14="http://schemas.microsoft.com/office/powerpoint/2010/main" val="211300043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5" name="Picture 3" descr="\\192.168.1.10\Arhiv\НАТАЛЬЯ\Фото в программу\От Ирины Айдановой\4\С ветераном Дудниковым.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9552" y="116632"/>
            <a:ext cx="831641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4875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7" name="Picture 3" descr="C:\Users\ByatikovaEA\Desktop\ДЕТИ.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097" y="280494"/>
            <a:ext cx="8772822" cy="638886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404664"/>
            <a:ext cx="8496944" cy="5693866"/>
          </a:xfrm>
          <a:prstGeom prst="rect">
            <a:avLst/>
          </a:prstGeom>
        </p:spPr>
        <p:txBody>
          <a:bodyPr wrap="square">
            <a:spAutoFit/>
          </a:bodyPr>
          <a:lstStyle/>
          <a:p>
            <a:pPr algn="ctr"/>
            <a:r>
              <a:rPr lang="ru-RU" sz="2800" b="1" i="1" smtClean="0">
                <a:solidFill>
                  <a:srgbClr val="FFFF00"/>
                </a:solidFill>
                <a:latin typeface="Times New Roman" panose="02020603050405020304" pitchFamily="18" charset="0"/>
                <a:cs typeface="Times New Roman" panose="02020603050405020304" pitchFamily="18" charset="0"/>
              </a:rPr>
              <a:t>До войны это были самые</a:t>
            </a:r>
          </a:p>
          <a:p>
            <a:pPr algn="ctr"/>
            <a:r>
              <a:rPr lang="ru-RU" sz="2800" b="1" i="1" smtClean="0">
                <a:solidFill>
                  <a:srgbClr val="FFFF00"/>
                </a:solidFill>
                <a:latin typeface="Times New Roman" panose="02020603050405020304" pitchFamily="18" charset="0"/>
                <a:cs typeface="Times New Roman" panose="02020603050405020304" pitchFamily="18" charset="0"/>
              </a:rPr>
              <a:t>обыкновенные мальчишки и девчонки. </a:t>
            </a:r>
          </a:p>
          <a:p>
            <a:pPr algn="ctr"/>
            <a:r>
              <a:rPr lang="ru-RU" sz="2800" b="1" i="1" smtClean="0">
                <a:solidFill>
                  <a:srgbClr val="FFFF00"/>
                </a:solidFill>
                <a:latin typeface="Times New Roman" panose="02020603050405020304" pitchFamily="18" charset="0"/>
                <a:cs typeface="Times New Roman" panose="02020603050405020304" pitchFamily="18" charset="0"/>
              </a:rPr>
              <a:t>Учились, помогали старшим, играли,</a:t>
            </a:r>
          </a:p>
          <a:p>
            <a:pPr algn="ctr"/>
            <a:r>
              <a:rPr lang="ru-RU" sz="2800" b="1" i="1" smtClean="0">
                <a:solidFill>
                  <a:srgbClr val="FFFF00"/>
                </a:solidFill>
                <a:latin typeface="Times New Roman" panose="02020603050405020304" pitchFamily="18" charset="0"/>
                <a:cs typeface="Times New Roman" panose="02020603050405020304" pitchFamily="18" charset="0"/>
              </a:rPr>
              <a:t>бегали-прыгали, разбивали носы и коленки.</a:t>
            </a:r>
          </a:p>
          <a:p>
            <a:pPr algn="ctr"/>
            <a:r>
              <a:rPr lang="ru-RU" sz="2800" b="1" i="1" smtClean="0">
                <a:solidFill>
                  <a:srgbClr val="FFFF00"/>
                </a:solidFill>
                <a:latin typeface="Times New Roman" panose="02020603050405020304" pitchFamily="18" charset="0"/>
                <a:cs typeface="Times New Roman" panose="02020603050405020304" pitchFamily="18" charset="0"/>
              </a:rPr>
              <a:t> Их имена знали только родные, одноклассники да друзья.</a:t>
            </a:r>
          </a:p>
          <a:p>
            <a:pPr algn="ctr"/>
            <a:endParaRPr lang="ru-RU" sz="2800" b="1" i="1" smtClean="0">
              <a:solidFill>
                <a:srgbClr val="FFFF00"/>
              </a:solidFill>
              <a:latin typeface="Times New Roman" panose="02020603050405020304" pitchFamily="18" charset="0"/>
              <a:cs typeface="Times New Roman" panose="02020603050405020304" pitchFamily="18" charset="0"/>
            </a:endParaRPr>
          </a:p>
          <a:p>
            <a:pPr algn="ctr"/>
            <a:endParaRPr lang="ru-RU" sz="2800" b="1" i="1">
              <a:solidFill>
                <a:srgbClr val="FFFF00"/>
              </a:solidFill>
              <a:latin typeface="Times New Roman" panose="02020603050405020304" pitchFamily="18" charset="0"/>
              <a:cs typeface="Times New Roman" panose="02020603050405020304" pitchFamily="18" charset="0"/>
            </a:endParaRPr>
          </a:p>
          <a:p>
            <a:pPr algn="ctr"/>
            <a:r>
              <a:rPr lang="ru-RU" sz="2800" b="1" i="1" smtClean="0">
                <a:solidFill>
                  <a:srgbClr val="FFFF00"/>
                </a:solidFill>
                <a:latin typeface="Times New Roman" panose="02020603050405020304" pitchFamily="18" charset="0"/>
                <a:cs typeface="Times New Roman" panose="02020603050405020304" pitchFamily="18" charset="0"/>
              </a:rPr>
              <a:t>Пришел час-они показали,</a:t>
            </a:r>
          </a:p>
          <a:p>
            <a:pPr algn="ctr"/>
            <a:r>
              <a:rPr lang="ru-RU" sz="2800" b="1" i="1" smtClean="0">
                <a:solidFill>
                  <a:srgbClr val="FFFF00"/>
                </a:solidFill>
                <a:latin typeface="Times New Roman" panose="02020603050405020304" pitchFamily="18" charset="0"/>
                <a:cs typeface="Times New Roman" panose="02020603050405020304" pitchFamily="18" charset="0"/>
              </a:rPr>
              <a:t>каким огромным может </a:t>
            </a:r>
          </a:p>
          <a:p>
            <a:pPr algn="ctr"/>
            <a:r>
              <a:rPr lang="ru-RU" sz="2800" b="1" i="1" smtClean="0">
                <a:solidFill>
                  <a:srgbClr val="FFFF00"/>
                </a:solidFill>
                <a:latin typeface="Times New Roman" panose="02020603050405020304" pitchFamily="18" charset="0"/>
                <a:cs typeface="Times New Roman" panose="02020603050405020304" pitchFamily="18" charset="0"/>
              </a:rPr>
              <a:t>стать маленькое детское сердце, </a:t>
            </a:r>
          </a:p>
          <a:p>
            <a:pPr algn="ctr"/>
            <a:r>
              <a:rPr lang="ru-RU" sz="2800" b="1" i="1" smtClean="0">
                <a:solidFill>
                  <a:srgbClr val="FFFF00"/>
                </a:solidFill>
                <a:latin typeface="Times New Roman" panose="02020603050405020304" pitchFamily="18" charset="0"/>
                <a:cs typeface="Times New Roman" panose="02020603050405020304" pitchFamily="18" charset="0"/>
              </a:rPr>
              <a:t>когда разгорается в нем священная любовь к Родине и ненависть к ее врагам.</a:t>
            </a:r>
          </a:p>
        </p:txBody>
      </p:sp>
    </p:spTree>
    <p:extLst>
      <p:ext uri="{BB962C8B-B14F-4D97-AF65-F5344CB8AC3E}">
        <p14:creationId xmlns:p14="http://schemas.microsoft.com/office/powerpoint/2010/main" val="41433811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116632"/>
            <a:ext cx="3663958" cy="2423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3348" y="124184"/>
            <a:ext cx="3744416" cy="241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6200000">
            <a:off x="5339140" y="2411747"/>
            <a:ext cx="3066652" cy="4525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66B7153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5576" y="2799460"/>
            <a:ext cx="2452991" cy="374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813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3117735" y="-2591675"/>
            <a:ext cx="2775259" cy="876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1883" y="3489511"/>
            <a:ext cx="3526961" cy="312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19189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9552" y="116632"/>
            <a:ext cx="3301784" cy="442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7984" y="116632"/>
            <a:ext cx="3744416" cy="284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0" y="3780271"/>
            <a:ext cx="3995977" cy="277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41336" y="2856941"/>
            <a:ext cx="5094333" cy="923330"/>
          </a:xfrm>
          <a:prstGeom prst="rect">
            <a:avLst/>
          </a:prstGeom>
          <a:noFill/>
        </p:spPr>
        <p:txBody>
          <a:bodyPr wrap="square" rtlCol="0">
            <a:spAutoFit/>
          </a:bodyPr>
          <a:lstStyle/>
          <a:p>
            <a:pPr algn="ctr"/>
            <a:r>
              <a:rPr lang="ru-RU" err="1">
                <a:solidFill>
                  <a:srgbClr val="FF0000"/>
                </a:solidFill>
              </a:rPr>
              <a:t>Дудниковы Николай Иванович и </a:t>
            </a:r>
            <a:endParaRPr lang="ru-RU" smtClean="0">
              <a:solidFill>
                <a:srgbClr val="FF0000"/>
              </a:solidFill>
            </a:endParaRPr>
          </a:p>
          <a:p>
            <a:pPr algn="ctr"/>
            <a:r>
              <a:rPr lang="ru-RU" smtClean="0">
                <a:solidFill>
                  <a:srgbClr val="FF0000"/>
                </a:solidFill>
              </a:rPr>
              <a:t>Татьяна </a:t>
            </a:r>
            <a:r>
              <a:rPr lang="ru-RU">
                <a:solidFill>
                  <a:srgbClr val="FF0000"/>
                </a:solidFill>
              </a:rPr>
              <a:t>Григорьевна</a:t>
            </a:r>
          </a:p>
          <a:p>
            <a:pPr algn="ctr"/>
            <a:r>
              <a:rPr lang="ru-RU" err="1">
                <a:solidFill>
                  <a:srgbClr val="FF0000"/>
                </a:solidFill>
              </a:rPr>
              <a:t>г.Тобольск. 1960-е годы. </a:t>
            </a:r>
          </a:p>
        </p:txBody>
      </p:sp>
      <p:sp>
        <p:nvSpPr>
          <p:cNvPr id="4" name="TextBox 3"/>
          <p:cNvSpPr txBox="1"/>
          <p:nvPr/>
        </p:nvSpPr>
        <p:spPr>
          <a:xfrm>
            <a:off x="1475656" y="5373216"/>
            <a:ext cx="1712264" cy="400110"/>
          </a:xfrm>
          <a:prstGeom prst="rect">
            <a:avLst/>
          </a:prstGeom>
          <a:noFill/>
        </p:spPr>
        <p:txBody>
          <a:bodyPr wrap="none" rtlCol="0">
            <a:spAutoFit/>
          </a:bodyPr>
          <a:lstStyle/>
          <a:p>
            <a:r>
              <a:rPr lang="en-US" sz="2000" smtClean="0">
                <a:solidFill>
                  <a:srgbClr val="FF0000"/>
                </a:solidFill>
                <a:latin typeface="Times New Roman" panose="02020603050405020304" pitchFamily="18" charset="0"/>
                <a:cs typeface="Times New Roman" panose="02020603050405020304" pitchFamily="18" charset="0"/>
              </a:rPr>
              <a:t>[1952-1953</a:t>
            </a:r>
            <a:r>
              <a:rPr lang="ru-RU" sz="2000" smtClean="0">
                <a:solidFill>
                  <a:srgbClr val="FF0000"/>
                </a:solidFill>
                <a:latin typeface="Times New Roman" panose="02020603050405020304" pitchFamily="18" charset="0"/>
                <a:cs typeface="Times New Roman" panose="02020603050405020304" pitchFamily="18" charset="0"/>
              </a:rPr>
              <a:t>гг.</a:t>
            </a:r>
            <a:r>
              <a:rPr lang="en-US" sz="2000" smtClean="0">
                <a:solidFill>
                  <a:srgbClr val="FF0000"/>
                </a:solidFill>
                <a:latin typeface="Times New Roman" panose="02020603050405020304" pitchFamily="18" charset="0"/>
                <a:cs typeface="Times New Roman" panose="02020603050405020304" pitchFamily="18" charset="0"/>
              </a:rPr>
              <a:t>]</a:t>
            </a:r>
            <a:endParaRPr lang="ru-RU" sz="200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22885" y="4789573"/>
            <a:ext cx="2674194" cy="646331"/>
          </a:xfrm>
          <a:prstGeom prst="rect">
            <a:avLst/>
          </a:prstGeom>
          <a:noFill/>
        </p:spPr>
        <p:txBody>
          <a:bodyPr wrap="none" rtlCol="0">
            <a:spAutoFit/>
          </a:bodyPr>
          <a:lstStyle/>
          <a:p>
            <a:r>
              <a:rPr lang="ru-RU" smtClean="0">
                <a:solidFill>
                  <a:srgbClr val="FF0000"/>
                </a:solidFill>
              </a:rPr>
              <a:t>Татьяна Григорьевна с </a:t>
            </a:r>
          </a:p>
          <a:p>
            <a:r>
              <a:rPr lang="ru-RU" smtClean="0">
                <a:solidFill>
                  <a:srgbClr val="FF0000"/>
                </a:solidFill>
              </a:rPr>
              <a:t>Николаем Ивановичем</a:t>
            </a:r>
            <a:r>
              <a:rPr lang="ru-RU" smtClean="0"/>
              <a:t>,</a:t>
            </a:r>
            <a:endParaRPr lang="ru-RU"/>
          </a:p>
        </p:txBody>
      </p:sp>
    </p:spTree>
    <p:extLst>
      <p:ext uri="{BB962C8B-B14F-4D97-AF65-F5344CB8AC3E}">
        <p14:creationId xmlns:p14="http://schemas.microsoft.com/office/powerpoint/2010/main" val="1096389037"/>
      </p:ext>
    </p:extLst>
  </p:cSld>
  <p:clrMapOvr>
    <a:masterClrMapping/>
  </p:clrMapOvr>
  <p:transition spd="slow">
    <p:wheel spokes="1"/>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536" y="332656"/>
            <a:ext cx="4032448" cy="594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1124744"/>
            <a:ext cx="448742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6533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43425" y="3400425"/>
            <a:ext cx="57150" cy="5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2475" y="3421063"/>
            <a:ext cx="19050"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6778" y="260648"/>
            <a:ext cx="4358915" cy="554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60032" y="260648"/>
            <a:ext cx="4203474" cy="263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92624" y="3294545"/>
            <a:ext cx="4070881" cy="2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5095" y="5928385"/>
            <a:ext cx="4618572" cy="523220"/>
          </a:xfrm>
          <a:prstGeom prst="rect">
            <a:avLst/>
          </a:prstGeom>
          <a:noFill/>
        </p:spPr>
        <p:txBody>
          <a:bodyPr wrap="none" rtlCol="0">
            <a:spAutoFit/>
          </a:bodyPr>
          <a:lstStyle/>
          <a:p>
            <a:r>
              <a:rPr lang="ru-RU" sz="2800" smtClean="0">
                <a:solidFill>
                  <a:srgbClr val="FF0000"/>
                </a:solidFill>
                <a:latin typeface="Times New Roman" panose="02020603050405020304" pitchFamily="18" charset="0"/>
                <a:cs typeface="Times New Roman" panose="02020603050405020304" pitchFamily="18" charset="0"/>
              </a:rPr>
              <a:t>Татьяна Григорьевна с папой</a:t>
            </a:r>
            <a:endParaRPr lang="ru-RU"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695384"/>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2303" name="Picture 1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188640"/>
            <a:ext cx="528144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4008" y="3565347"/>
            <a:ext cx="43338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18522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3635896" y="116632"/>
            <a:ext cx="5328592" cy="6894195"/>
          </a:xfrm>
          <a:prstGeom prst="rect">
            <a:avLst/>
          </a:prstGeom>
        </p:spPr>
        <p:txBody>
          <a:bodyPr wrap="square">
            <a:spAutoFit/>
          </a:bodyPr>
          <a:lstStyle/>
          <a:p>
            <a:r>
              <a:rPr lang="ru-RU" sz="3200">
                <a:solidFill>
                  <a:srgbClr val="7030A0"/>
                </a:solidFill>
                <a:latin typeface="Times New Roman" panose="02020603050405020304" pitchFamily="18" charset="0"/>
                <a:cs typeface="Times New Roman" panose="02020603050405020304" pitchFamily="18" charset="0"/>
              </a:rPr>
              <a:t>Шаров Михаил Петрович </a:t>
            </a:r>
            <a:r>
              <a:rPr lang="ru-RU" sz="3200" b="1">
                <a:solidFill>
                  <a:srgbClr val="002060"/>
                </a:solidFill>
                <a:latin typeface="Times New Roman" panose="02020603050405020304" pitchFamily="18" charset="0"/>
                <a:cs typeface="Times New Roman" panose="02020603050405020304" pitchFamily="18" charset="0"/>
              </a:rPr>
              <a:t>Р</a:t>
            </a:r>
            <a:r>
              <a:rPr lang="ru-RU" smtClean="0">
                <a:solidFill>
                  <a:srgbClr val="002060"/>
                </a:solidFill>
                <a:latin typeface="Times New Roman" panose="02020603050405020304" pitchFamily="18" charset="0"/>
                <a:cs typeface="Times New Roman" panose="02020603050405020304" pitchFamily="18" charset="0"/>
              </a:rPr>
              <a:t>одился </a:t>
            </a:r>
            <a:r>
              <a:rPr lang="ru-RU">
                <a:solidFill>
                  <a:srgbClr val="002060"/>
                </a:solidFill>
              </a:rPr>
              <a:t>24 ноября 1932 года в деревне Борзикова Тугулымского района Свердловской области. </a:t>
            </a:r>
            <a:r>
              <a:rPr lang="ru-RU" smtClean="0">
                <a:solidFill>
                  <a:srgbClr val="002060"/>
                </a:solidFill>
              </a:rPr>
              <a:t>Учился </a:t>
            </a:r>
            <a:r>
              <a:rPr lang="ru-RU">
                <a:solidFill>
                  <a:srgbClr val="002060"/>
                </a:solidFill>
              </a:rPr>
              <a:t>в школе, закончил четыре класса, в их деревне не было возможности дальше продолжить </a:t>
            </a:r>
            <a:r>
              <a:rPr lang="ru-RU" smtClean="0">
                <a:solidFill>
                  <a:srgbClr val="002060"/>
                </a:solidFill>
              </a:rPr>
              <a:t>учебу. В </a:t>
            </a:r>
            <a:r>
              <a:rPr lang="ru-RU">
                <a:solidFill>
                  <a:srgbClr val="002060"/>
                </a:solidFill>
              </a:rPr>
              <a:t>военные годы, будучи школьником, работал в колхозе. Работа состояла в том, что необходимо было грузить сено на повозку, сделанную из березовых брусьев, а затем верхом на лошади подвозили сено к работникам, которые делали из сена  большие прямоугольные копны. </a:t>
            </a:r>
            <a:r>
              <a:rPr lang="ru-RU" smtClean="0">
                <a:solidFill>
                  <a:srgbClr val="002060"/>
                </a:solidFill>
              </a:rPr>
              <a:t>Дома </a:t>
            </a:r>
            <a:r>
              <a:rPr lang="ru-RU">
                <a:solidFill>
                  <a:srgbClr val="002060"/>
                </a:solidFill>
              </a:rPr>
              <a:t>помогал </a:t>
            </a:r>
            <a:r>
              <a:rPr lang="ru-RU" smtClean="0">
                <a:solidFill>
                  <a:srgbClr val="002060"/>
                </a:solidFill>
              </a:rPr>
              <a:t>матери. Михаил </a:t>
            </a:r>
            <a:r>
              <a:rPr lang="ru-RU">
                <a:solidFill>
                  <a:srgbClr val="002060"/>
                </a:solidFill>
              </a:rPr>
              <a:t>Павлович научился плотническому ремеслу, которое пригодилось ему по жизни, а главное научился трудиться и любить свою </a:t>
            </a:r>
            <a:r>
              <a:rPr lang="ru-RU" smtClean="0">
                <a:solidFill>
                  <a:srgbClr val="002060"/>
                </a:solidFill>
              </a:rPr>
              <a:t>Родину. Был </a:t>
            </a:r>
            <a:r>
              <a:rPr lang="ru-RU">
                <a:solidFill>
                  <a:srgbClr val="002060"/>
                </a:solidFill>
              </a:rPr>
              <a:t>награжден почетными грамотами,  благодарственными письмами и поздравительными открытками, так же был удостоен звания ветерана Великой Отечественной войны, медалью «60 лет Победы в Великой Отечественной войне», памятной медалью «Все для фронта, все для Победы».  </a:t>
            </a:r>
          </a:p>
          <a:p>
            <a:endParaRPr lang="ru-RU"/>
          </a:p>
        </p:txBody>
      </p:sp>
      <p:pic>
        <p:nvPicPr>
          <p:cNvPr id="3" name="Picture 2" descr="\\192.168.1.10\Arhiv\НАТАЛЬЯ\Коллекции документов\Ветеран ВОВ\Шаров 21\Шаров\Фотодокументы\фото Шаровых на Новый год.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168" y="764704"/>
            <a:ext cx="3518728" cy="541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9444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8434" name="Picture 2" descr="\\192.168.1.10\Arhiv\НАТАЛЬЯ\Коллекции документов\Ветеран ВОВ\Шаров 21\Шаров\Удостоверение к медали все для фронта все для Победы 1.doc.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823020" y="-454868"/>
            <a:ext cx="3433572" cy="4576572"/>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192.168.1.10\Arhiv\НАТАЛЬЯ\Коллекции документов\Ветеран ВОВ\Шаров 21\Шаров\Удостоверение к медали 60 лет ВОВ 1.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4700622" y="2505612"/>
            <a:ext cx="3411429" cy="525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70925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C:\Users\ByatikovaEA\Desktop\дацюк.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188640"/>
            <a:ext cx="3230722" cy="60486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65926" y="117761"/>
            <a:ext cx="5832648" cy="6555641"/>
          </a:xfrm>
          <a:prstGeom prst="rect">
            <a:avLst/>
          </a:prstGeom>
        </p:spPr>
        <p:txBody>
          <a:bodyPr wrap="square">
            <a:spAutoFit/>
          </a:bodyPr>
          <a:lstStyle/>
          <a:p>
            <a:r>
              <a:rPr lang="ru-RU" sz="3200" err="1">
                <a:solidFill>
                  <a:srgbClr val="7030A0"/>
                </a:solidFill>
                <a:latin typeface="Times New Roman" panose="02020603050405020304" pitchFamily="18" charset="0"/>
                <a:cs typeface="Times New Roman" panose="02020603050405020304" pitchFamily="18" charset="0"/>
              </a:rPr>
              <a:t>Дацюк Валентина Павловна</a:t>
            </a:r>
            <a:r>
              <a:rPr lang="ru-RU" smtClean="0"/>
              <a:t>, </a:t>
            </a:r>
            <a:r>
              <a:rPr lang="ru-RU" smtClean="0">
                <a:solidFill>
                  <a:srgbClr val="002060"/>
                </a:solidFill>
              </a:rPr>
              <a:t>Р</a:t>
            </a:r>
            <a:r>
              <a:rPr lang="ru-RU" sz="1600" smtClean="0">
                <a:solidFill>
                  <a:srgbClr val="002060"/>
                </a:solidFill>
                <a:latin typeface="Times New Roman" panose="02020603050405020304" pitchFamily="18" charset="0"/>
                <a:cs typeface="Times New Roman" panose="02020603050405020304" pitchFamily="18" charset="0"/>
              </a:rPr>
              <a:t>одилась </a:t>
            </a:r>
            <a:r>
              <a:rPr lang="ru-RU" sz="1600">
                <a:solidFill>
                  <a:srgbClr val="002060"/>
                </a:solidFill>
                <a:latin typeface="Times New Roman" panose="02020603050405020304" pitchFamily="18" charset="0"/>
                <a:cs typeface="Times New Roman" panose="02020603050405020304" pitchFamily="18" charset="0"/>
              </a:rPr>
              <a:t>7 ноября 1931 года в селе Боград Боградского района Красноярского края. </a:t>
            </a:r>
            <a:r>
              <a:rPr lang="ru-RU" sz="1600" smtClean="0">
                <a:solidFill>
                  <a:srgbClr val="002060"/>
                </a:solidFill>
                <a:latin typeface="Times New Roman" panose="02020603050405020304" pitchFamily="18" charset="0"/>
                <a:cs typeface="Times New Roman" panose="02020603050405020304" pitchFamily="18" charset="0"/>
              </a:rPr>
              <a:t>Валентина </a:t>
            </a:r>
            <a:r>
              <a:rPr lang="ru-RU" sz="1600">
                <a:solidFill>
                  <a:srgbClr val="002060"/>
                </a:solidFill>
                <a:latin typeface="Times New Roman" panose="02020603050405020304" pitchFamily="18" charset="0"/>
                <a:cs typeface="Times New Roman" panose="02020603050405020304" pitchFamily="18" charset="0"/>
              </a:rPr>
              <a:t>Павловна еще до начала Великой Отечественной войны пошла учиться в сельскую школу, и впоследствии закончила семь классов.</a:t>
            </a:r>
          </a:p>
          <a:p>
            <a:r>
              <a:rPr lang="ru-RU" sz="1600">
                <a:solidFill>
                  <a:srgbClr val="002060"/>
                </a:solidFill>
                <a:latin typeface="Times New Roman" panose="02020603050405020304" pitchFamily="18" charset="0"/>
                <a:cs typeface="Times New Roman" panose="02020603050405020304" pitchFamily="18" charset="0"/>
              </a:rPr>
              <a:t>Когда началась война Валентине Павловне, исполнилось девять с половиной лет, ее взяли в Боградский колхоз в бригаду по уборке урожая, для работы на кухне: мыть посуду, подготавливать овощи для дальнейшего приготовления пищи. Работа, которую выполняла Валентина Павловна считалась, как помощь колхозу. Только при достижении возраста одиннадцати лет Валентину Павловну официально оформили, как рабочую колхоза.  Теперь Валентине Павловне проставляли часы в табеле и требовали исполнение своих обязанностей не как с подростка, а как с взрослого работника. Работали сутками, занимались уборкой зерна. Затем отвозили зерно на склад, чистили от шелухи, от мусора, молотили. Зимой занимались погрузкой зерна, переворачивали его, чтобы оно не прело. Зерно поставляли государству, для обеспечения хлебом фронта и </a:t>
            </a:r>
            <a:r>
              <a:rPr lang="ru-RU" sz="1600" smtClean="0">
                <a:solidFill>
                  <a:srgbClr val="002060"/>
                </a:solidFill>
                <a:latin typeface="Times New Roman" panose="02020603050405020304" pitchFamily="18" charset="0"/>
                <a:cs typeface="Times New Roman" panose="02020603050405020304" pitchFamily="18" charset="0"/>
              </a:rPr>
              <a:t>тыла. </a:t>
            </a:r>
            <a:r>
              <a:rPr lang="ru-RU" sz="1600">
                <a:solidFill>
                  <a:srgbClr val="002060"/>
                </a:solidFill>
                <a:latin typeface="Times New Roman" panose="02020603050405020304" pitchFamily="18" charset="0"/>
                <a:cs typeface="Times New Roman" panose="02020603050405020304" pitchFamily="18" charset="0"/>
              </a:rPr>
              <a:t>Валентина Павловна вместе с мамой пряла пряжу. </a:t>
            </a:r>
            <a:r>
              <a:rPr lang="ru-RU" sz="1600" smtClean="0">
                <a:solidFill>
                  <a:srgbClr val="002060"/>
                </a:solidFill>
                <a:latin typeface="Times New Roman" panose="02020603050405020304" pitchFamily="18" charset="0"/>
                <a:cs typeface="Times New Roman" panose="02020603050405020304" pitchFamily="18" charset="0"/>
              </a:rPr>
              <a:t>Из </a:t>
            </a:r>
            <a:r>
              <a:rPr lang="ru-RU" sz="1600">
                <a:solidFill>
                  <a:srgbClr val="002060"/>
                </a:solidFill>
                <a:latin typeface="Times New Roman" panose="02020603050405020304" pitchFamily="18" charset="0"/>
                <a:cs typeface="Times New Roman" panose="02020603050405020304" pitchFamily="18" charset="0"/>
              </a:rPr>
              <a:t>пряжи вязали носки, шарфы, </a:t>
            </a:r>
            <a:r>
              <a:rPr lang="ru-RU" sz="1600" smtClean="0">
                <a:solidFill>
                  <a:srgbClr val="002060"/>
                </a:solidFill>
                <a:latin typeface="Times New Roman" panose="02020603050405020304" pitchFamily="18" charset="0"/>
                <a:cs typeface="Times New Roman" panose="02020603050405020304" pitchFamily="18" charset="0"/>
              </a:rPr>
              <a:t>свитера. </a:t>
            </a:r>
            <a:r>
              <a:rPr lang="ru-RU" sz="1600">
                <a:solidFill>
                  <a:srgbClr val="002060"/>
                </a:solidFill>
                <a:latin typeface="Times New Roman" panose="02020603050405020304" pitchFamily="18" charset="0"/>
                <a:cs typeface="Times New Roman" panose="02020603050405020304" pitchFamily="18" charset="0"/>
              </a:rPr>
              <a:t>Все связанные вещи собирали и отправляли посылкой на фронт. </a:t>
            </a:r>
            <a:endParaRPr lang="ru-RU" sz="1600" smtClean="0">
              <a:solidFill>
                <a:srgbClr val="002060"/>
              </a:solidFill>
              <a:latin typeface="Times New Roman" panose="02020603050405020304" pitchFamily="18" charset="0"/>
              <a:cs typeface="Times New Roman" panose="02020603050405020304" pitchFamily="18" charset="0"/>
            </a:endParaRPr>
          </a:p>
          <a:p>
            <a:r>
              <a:rPr lang="ru-RU" sz="1600" smtClean="0">
                <a:solidFill>
                  <a:srgbClr val="002060"/>
                </a:solidFill>
                <a:latin typeface="Times New Roman" panose="02020603050405020304" pitchFamily="18" charset="0"/>
                <a:cs typeface="Times New Roman" panose="02020603050405020304" pitchFamily="18" charset="0"/>
              </a:rPr>
              <a:t>Валентина </a:t>
            </a:r>
            <a:r>
              <a:rPr lang="ru-RU" sz="1600">
                <a:solidFill>
                  <a:srgbClr val="002060"/>
                </a:solidFill>
                <a:latin typeface="Times New Roman" panose="02020603050405020304" pitchFamily="18" charset="0"/>
                <a:cs typeface="Times New Roman" panose="02020603050405020304" pitchFamily="18" charset="0"/>
              </a:rPr>
              <a:t>Павловна была награждена почетными грамотами,  благодарственными письмами и поздравительными открытками, </a:t>
            </a:r>
            <a:r>
              <a:rPr lang="ru-RU" sz="1600" smtClean="0">
                <a:solidFill>
                  <a:srgbClr val="002060"/>
                </a:solidFill>
                <a:latin typeface="Times New Roman" panose="02020603050405020304" pitchFamily="18" charset="0"/>
                <a:cs typeface="Times New Roman" panose="02020603050405020304" pitchFamily="18" charset="0"/>
              </a:rPr>
              <a:t>юбилейными медалями.</a:t>
            </a:r>
            <a:endParaRPr lang="ru-RU" sz="1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8676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Коллекции документов\Ветеран ВОВ\Дацюк 22\документы\Удостоверение Дацюк В.П. к медали 60 лет Победы в ВОВ 2 от Зюганова.doc.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1" y="332656"/>
            <a:ext cx="403181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0\Arhiv\НАТАЛЬЯ\Коллекции документов\Ветеран ВОВ\Дацюк 22\документы\Удостоверение Дацюк В.П. к медали все для фронта все для Победы 2.doc.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3968" y="298376"/>
            <a:ext cx="4421377" cy="31958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92.168.1.10\Arhiv\НАТАЛЬЯ\Коллекции документов\Ветеран ВОВ\Дацюк 22\документы\Удостоверение Дацюк В.П. к медали за доблестный труд в годы ВОВ 2.doc.t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1072" y="3629856"/>
            <a:ext cx="4047650" cy="289314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192.168.1.10\Arhiv\НАТАЛЬЯ\Коллекции документов\Ветеран ВОВ\Дацюк 22\документы\Удостоверение Дацюк В.П. к юбилейной медали 60 лет ВОВ от Веснина 2.doc.tif"/>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27984" y="3937739"/>
            <a:ext cx="4323593" cy="259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0501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2" name="Picture 4" descr="C:\Users\ByatikovaEA\Desktop\дети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408" y="3502706"/>
            <a:ext cx="4374381" cy="3355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39653" y="1196752"/>
            <a:ext cx="4689104" cy="3416320"/>
          </a:xfrm>
          <a:prstGeom prst="rect">
            <a:avLst/>
          </a:prstGeom>
          <a:noFill/>
        </p:spPr>
        <p:txBody>
          <a:bodyPr wrap="none" rtlCol="0">
            <a:spAutoFit/>
          </a:bodyPr>
          <a:lstStyle/>
          <a:p>
            <a:pPr lvl="0" fontAlgn="base">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 дети военной поры</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горя хлебнули в избытке,</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Нас ночью будили зенитки,</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Фашистские бомбы летели</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На школьные наши дворы.</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Под грозным мужавшие небом,</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Блокадным вскормленные хлебом,</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Взрослевшие раньше, чем надо,</a:t>
            </a:r>
          </a:p>
          <a:p>
            <a:pPr lvl="0" eaLnBrk="0" fontAlgn="base" hangingPunct="0">
              <a:spcBef>
                <a:spcPct val="0"/>
              </a:spcBef>
              <a:spcAft>
                <a:spcPct val="0"/>
              </a:spcAft>
            </a:pPr>
            <a:r>
              <a:rPr lang="ru-RU" altLang="ru-RU" sz="2400" b="1" i="1">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 дети военной поры</a:t>
            </a:r>
            <a:endParaRPr lang="ru-RU" sz="2400" b="1" i="1">
              <a:solidFill>
                <a:srgbClr val="FF0000"/>
              </a:solidFill>
              <a:latin typeface="Arial Narrow" panose="020b0606020202030204" pitchFamily="34" charset="0"/>
              <a:ea typeface="Cambria Math" panose="02040503050406030204" pitchFamily="18" charset="0"/>
            </a:endParaRPr>
          </a:p>
        </p:txBody>
      </p:sp>
      <p:pic>
        <p:nvPicPr>
          <p:cNvPr id="6" name="Picture 3" descr="C:\Users\ByatikovaEA\Desktop\дети6.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504" y="107633"/>
            <a:ext cx="4136140" cy="32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64875"/>
      </p:ext>
    </p:extLst>
  </p:cSld>
  <p:clrMapOvr>
    <a:masterClrMapping/>
  </p:clrMapOvr>
  <p:transition spd="slow">
    <p:randomBar dir="vert"/>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2" descr="\\192.168.1.10\Arhiv\НАТАЛЬЯ\Коллекции документов\Ветеран ВОВ\Дацюк 22\документы\Дацюк В.П. грамота .doc.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352" y="123669"/>
            <a:ext cx="2698721" cy="38164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Коллекции документов\Ветеран ВОВ\Дацюк 22\документы\Дацюк В.П. диплом 3 степени .doc.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33561" y="116632"/>
            <a:ext cx="3003009" cy="424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10\Arhiv\НАТАЛЬЯ\Коллекции документов\Ветеран ВОВ\Дацюк 22\документы\Дацюк В.П. грамота от Иванова .doc.t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92073" y="-144016"/>
            <a:ext cx="3241488" cy="450912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192.168.1.10\Arhiv\НАТАЛЬЯ\Коллекции документов\Ветеран ВОВ\Дацюк 22\документы\Дацюк В.П. диплом дорбых рук мастерство.doc.tif"/>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53017" y="3866995"/>
            <a:ext cx="4019183" cy="29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28614"/>
      </p:ext>
    </p:extLst>
  </p:cSld>
  <p:clrMapOvr>
    <a:masterClrMapping/>
  </p:clrMapOvr>
  <p:transition spd="slow">
    <p:pull/>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6" descr="\\192.168.1.10\Arhiv\НАТАЛЬЯ\Коллекции документов\Ветеран ВОВ\Дацюк 22\документы\Дацюк В.П. благодарность от Иванова .doc.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3848" y="159486"/>
            <a:ext cx="2693205" cy="38055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92.168.1.10\Arhiv\НАТАЛЬЯ\Коллекции документов\Ветеран ВОВ\Дацюк 22\документы\Дацюк В.П. блогодарственное письмо от Храмцовой .doc.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2200" y="316948"/>
            <a:ext cx="2631846" cy="366073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Коллекции документов\Ветеран ВОВ\Дацюк 22\документы\Дацюк В.П. почетная грамота .doc.t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61210" y="3717032"/>
            <a:ext cx="2229068" cy="2988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10\Arhiv\НАТАЛЬЯ\Коллекции документов\Ветеран ВОВ\Дацюк 22\документы\Дацюк В.П. почетная грамота 1.doc.tif"/>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1520" y="208589"/>
            <a:ext cx="2595774" cy="363088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192.168.1.10\Arhiv\НАТАЛЬЯ\Коллекции документов\Ветеран ВОВ\Дацюк 22\документы\Дацюк В.П. почетная грамота Главы города 2 doc.tif"/>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36096" y="3839618"/>
            <a:ext cx="2042857" cy="289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85901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6" name="Picture 2" descr="\\192.168.1.10\Arhiv\НАТАЛЬЯ\Фото в программу\Цветные\461.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536" y="185688"/>
            <a:ext cx="3528392" cy="54034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500" y="5657671"/>
            <a:ext cx="5940660" cy="1200329"/>
          </a:xfrm>
          <a:prstGeom prst="rect">
            <a:avLst/>
          </a:prstGeom>
          <a:noFill/>
        </p:spPr>
        <p:txBody>
          <a:bodyPr wrap="square" rtlCol="0">
            <a:spAutoFit/>
          </a:bodyPr>
          <a:lstStyle/>
          <a:p>
            <a:pPr algn="ctr"/>
            <a:r>
              <a:rPr lang="ru-RU" sz="2400" smtClean="0">
                <a:solidFill>
                  <a:srgbClr val="FF0000"/>
                </a:solidFill>
                <a:latin typeface="Times New Roman" panose="02020603050405020304" pitchFamily="18" charset="0"/>
                <a:cs typeface="Times New Roman" panose="02020603050405020304" pitchFamily="18" charset="0"/>
              </a:rPr>
              <a:t>Демонстрация на празднике «Солидарности-трудящихся», </a:t>
            </a:r>
          </a:p>
          <a:p>
            <a:pPr algn="ctr"/>
            <a:r>
              <a:rPr lang="ru-RU" sz="2400" smtClean="0">
                <a:solidFill>
                  <a:srgbClr val="FF0000"/>
                </a:solidFill>
                <a:latin typeface="Times New Roman" panose="02020603050405020304" pitchFamily="18" charset="0"/>
                <a:cs typeface="Times New Roman" panose="02020603050405020304" pitchFamily="18" charset="0"/>
              </a:rPr>
              <a:t>2000г.</a:t>
            </a:r>
            <a:endParaRPr lang="ru-RU" sz="2400">
              <a:solidFill>
                <a:srgbClr val="FF0000"/>
              </a:solidFill>
              <a:latin typeface="Times New Roman" panose="02020603050405020304" pitchFamily="18" charset="0"/>
              <a:cs typeface="Times New Roman" panose="02020603050405020304" pitchFamily="18" charset="0"/>
            </a:endParaRPr>
          </a:p>
        </p:txBody>
      </p:sp>
      <p:pic>
        <p:nvPicPr>
          <p:cNvPr id="6147" name="Picture 3" descr="\\192.168.1.10\Arhiv\НАТАЛЬЯ\Фото в программу\Цветные\464.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470957"/>
            <a:ext cx="5040560" cy="340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33666" y="4485104"/>
            <a:ext cx="1230017" cy="584775"/>
          </a:xfrm>
          <a:prstGeom prst="rect">
            <a:avLst/>
          </a:prstGeom>
          <a:noFill/>
        </p:spPr>
        <p:txBody>
          <a:bodyPr wrap="none" rtlCol="0">
            <a:spAutoFit/>
          </a:bodyPr>
          <a:lstStyle/>
          <a:p>
            <a:r>
              <a:rPr lang="ru-RU" sz="3200" smtClean="0">
                <a:solidFill>
                  <a:srgbClr val="FF0000"/>
                </a:solidFill>
                <a:latin typeface="Times New Roman" panose="02020603050405020304" pitchFamily="18" charset="0"/>
                <a:cs typeface="Times New Roman" panose="02020603050405020304" pitchFamily="18" charset="0"/>
              </a:rPr>
              <a:t>2006г.</a:t>
            </a:r>
            <a:endParaRPr lang="ru-RU"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07031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Фото в программу\Цветные\465.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227" y="188640"/>
            <a:ext cx="4742281"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192.168.1.10\Arhiv\НАТАЛЬЯ\Фото в программу\Цветные\466.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16614" y="3140968"/>
            <a:ext cx="5039279"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3880439"/>
            <a:ext cx="3369833" cy="1508105"/>
          </a:xfrm>
          <a:prstGeom prst="rect">
            <a:avLst/>
          </a:prstGeom>
          <a:noFill/>
        </p:spPr>
        <p:txBody>
          <a:bodyPr wrap="none" rtlCol="0">
            <a:spAutoFit/>
          </a:bodyPr>
          <a:lstStyle/>
          <a:p>
            <a:pPr algn="ctr"/>
            <a:r>
              <a:rPr lang="ru-RU" sz="2800" smtClean="0">
                <a:solidFill>
                  <a:srgbClr val="FF0000"/>
                </a:solidFill>
                <a:latin typeface="Times New Roman" panose="02020603050405020304" pitchFamily="18" charset="0"/>
                <a:cs typeface="Times New Roman" panose="02020603050405020304" pitchFamily="18" charset="0"/>
              </a:rPr>
              <a:t>Валентина Павловна</a:t>
            </a:r>
          </a:p>
          <a:p>
            <a:pPr algn="ctr"/>
            <a:r>
              <a:rPr lang="ru-RU" sz="2800" smtClean="0">
                <a:solidFill>
                  <a:srgbClr val="FF0000"/>
                </a:solidFill>
                <a:latin typeface="Times New Roman" panose="02020603050405020304" pitchFamily="18" charset="0"/>
                <a:cs typeface="Times New Roman" panose="02020603050405020304" pitchFamily="18" charset="0"/>
              </a:rPr>
              <a:t>в кругу родных.</a:t>
            </a:r>
          </a:p>
          <a:p>
            <a:pPr algn="ctr"/>
            <a:r>
              <a:rPr lang="ru-RU" sz="2800" smtClean="0">
                <a:solidFill>
                  <a:srgbClr val="FF0000"/>
                </a:solidFill>
                <a:latin typeface="Times New Roman" panose="02020603050405020304" pitchFamily="18" charset="0"/>
                <a:cs typeface="Times New Roman" panose="02020603050405020304" pitchFamily="18" charset="0"/>
              </a:rPr>
              <a:t>2006г</a:t>
            </a:r>
            <a:r>
              <a:rPr lang="ru-RU" sz="3600" smtClean="0">
                <a:solidFill>
                  <a:srgbClr val="FF0000"/>
                </a:solidFill>
                <a:latin typeface="Times New Roman" panose="02020603050405020304" pitchFamily="18" charset="0"/>
                <a:cs typeface="Times New Roman" panose="02020603050405020304" pitchFamily="18" charset="0"/>
              </a:rPr>
              <a:t>.</a:t>
            </a:r>
            <a:endParaRPr lang="ru-RU"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965090"/>
      </p:ext>
    </p:extLst>
  </p:cSld>
  <p:clrMapOvr>
    <a:masterClrMapping/>
  </p:clrMapOvr>
  <p:transition spd="slow">
    <p:randomBar dir="vert"/>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192.168.1.10\Arhiv\НАТАЛЬЯ\Коллекции документов\Ветеран ВОВ\Морозова24\2004г. П-Ях.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712" y="908719"/>
            <a:ext cx="3553578" cy="54268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69113" y="725800"/>
            <a:ext cx="4572000" cy="3077766"/>
          </a:xfrm>
          <a:prstGeom prst="rect">
            <a:avLst/>
          </a:prstGeom>
        </p:spPr>
        <p:txBody>
          <a:bodyPr>
            <a:spAutoFit/>
          </a:bodyPr>
          <a:lstStyle/>
          <a:p>
            <a:r>
              <a:rPr lang="ru-RU" sz="1600" smtClean="0">
                <a:solidFill>
                  <a:srgbClr val="002060"/>
                </a:solidFill>
                <a:latin typeface="Times New Roman" panose="02020603050405020304" pitchFamily="18" charset="0"/>
                <a:cs typeface="Times New Roman" panose="02020603050405020304" pitchFamily="18" charset="0"/>
              </a:rPr>
              <a:t>Родилась </a:t>
            </a:r>
            <a:r>
              <a:rPr lang="ru-RU" sz="1600">
                <a:solidFill>
                  <a:srgbClr val="002060"/>
                </a:solidFill>
                <a:latin typeface="Times New Roman" panose="02020603050405020304" pitchFamily="18" charset="0"/>
                <a:cs typeface="Times New Roman" panose="02020603050405020304" pitchFamily="18" charset="0"/>
              </a:rPr>
              <a:t>10 мая 1929 года в деревне Мочары Слободского района  Смоленской области. </a:t>
            </a:r>
            <a:r>
              <a:rPr lang="ru-RU" sz="1600" smtClean="0">
                <a:solidFill>
                  <a:srgbClr val="002060"/>
                </a:solidFill>
                <a:latin typeface="Times New Roman" panose="02020603050405020304" pitchFamily="18" charset="0"/>
                <a:cs typeface="Times New Roman" panose="02020603050405020304" pitchFamily="18" charset="0"/>
              </a:rPr>
              <a:t>В </a:t>
            </a:r>
            <a:r>
              <a:rPr lang="ru-RU" sz="1600">
                <a:solidFill>
                  <a:srgbClr val="002060"/>
                </a:solidFill>
                <a:latin typeface="Times New Roman" panose="02020603050405020304" pitchFamily="18" charset="0"/>
                <a:cs typeface="Times New Roman" panose="02020603050405020304" pitchFamily="18" charset="0"/>
              </a:rPr>
              <a:t>1936 году Ефросинья Федоровна пошла в первый класс, а так как школа находилась  в селе Ельша, то каждый день вместе с другими ребятами приходилось преодолевать  около трех километров пути. Так она и проучилась четыре года. </a:t>
            </a:r>
            <a:r>
              <a:rPr lang="ru-RU" sz="1600" smtClean="0">
                <a:solidFill>
                  <a:srgbClr val="002060"/>
                </a:solidFill>
                <a:latin typeface="Times New Roman" panose="02020603050405020304" pitchFamily="18" charset="0"/>
                <a:cs typeface="Times New Roman" panose="02020603050405020304" pitchFamily="18" charset="0"/>
              </a:rPr>
              <a:t>Двенадцатилетняя </a:t>
            </a:r>
            <a:r>
              <a:rPr lang="ru-RU" sz="1600">
                <a:solidFill>
                  <a:srgbClr val="002060"/>
                </a:solidFill>
                <a:latin typeface="Times New Roman" panose="02020603050405020304" pitchFamily="18" charset="0"/>
                <a:cs typeface="Times New Roman" panose="02020603050405020304" pitchFamily="18" charset="0"/>
              </a:rPr>
              <a:t>девочка, наравне со взрослыми, рыла окопы, пахала, сеяла, сажала и убирала картофель, таскала борону, плуг. За 30 километров ходила пешком за семенами, чтобы засеять поле</a:t>
            </a:r>
            <a:r>
              <a:rPr lang="ru-RU">
                <a:solidFill>
                  <a:srgbClr val="002060"/>
                </a:solidFill>
              </a:rPr>
              <a:t>. </a:t>
            </a:r>
          </a:p>
        </p:txBody>
      </p:sp>
      <p:sp>
        <p:nvSpPr>
          <p:cNvPr id="3" name="Прямоугольник 2"/>
          <p:cNvSpPr/>
          <p:nvPr/>
        </p:nvSpPr>
        <p:spPr>
          <a:xfrm>
            <a:off x="3969113" y="3781042"/>
            <a:ext cx="4572000" cy="2554545"/>
          </a:xfrm>
          <a:prstGeom prst="rect">
            <a:avLst/>
          </a:prstGeom>
        </p:spPr>
        <p:txBody>
          <a:bodyPr wrap="square">
            <a:spAutoFit/>
          </a:bodyPr>
          <a:lstStyle/>
          <a:p>
            <a:r>
              <a:rPr lang="ru-RU" sz="1600">
                <a:solidFill>
                  <a:srgbClr val="002060"/>
                </a:solidFill>
                <a:latin typeface="Times New Roman" panose="02020603050405020304" pitchFamily="18" charset="0"/>
                <a:cs typeface="Times New Roman" panose="02020603050405020304" pitchFamily="18" charset="0"/>
              </a:rPr>
              <a:t>Указом Президиума Верховного Совета СССР от 06 июня 1945 года Ефросинья Федоровна Морозова награждена медалью «За доблестный труд в Великой Отечественной войне 1941-1945 гг.», </a:t>
            </a:r>
            <a:r>
              <a:rPr lang="ru-RU" sz="1600" smtClean="0">
                <a:solidFill>
                  <a:srgbClr val="002060"/>
                </a:solidFill>
                <a:latin typeface="Times New Roman" panose="02020603050405020304" pitchFamily="18" charset="0"/>
                <a:cs typeface="Times New Roman" panose="02020603050405020304" pitchFamily="18" charset="0"/>
              </a:rPr>
              <a:t>награждена </a:t>
            </a:r>
            <a:r>
              <a:rPr lang="ru-RU" sz="1600">
                <a:solidFill>
                  <a:srgbClr val="002060"/>
                </a:solidFill>
                <a:latin typeface="Times New Roman" panose="02020603050405020304" pitchFamily="18" charset="0"/>
                <a:cs typeface="Times New Roman" panose="02020603050405020304" pitchFamily="18" charset="0"/>
              </a:rPr>
              <a:t>юбилейными медалями </a:t>
            </a:r>
            <a:r>
              <a:rPr lang="ru-RU" sz="1600" smtClean="0">
                <a:solidFill>
                  <a:srgbClr val="002060"/>
                </a:solidFill>
                <a:latin typeface="Times New Roman" panose="02020603050405020304" pitchFamily="18" charset="0"/>
                <a:cs typeface="Times New Roman" panose="02020603050405020304" pitchFamily="18" charset="0"/>
              </a:rPr>
              <a:t>», </a:t>
            </a:r>
            <a:r>
              <a:rPr lang="ru-RU" sz="1600">
                <a:solidFill>
                  <a:srgbClr val="002060"/>
                </a:solidFill>
                <a:latin typeface="Times New Roman" panose="02020603050405020304" pitchFamily="18" charset="0"/>
                <a:cs typeface="Times New Roman" panose="02020603050405020304" pitchFamily="18" charset="0"/>
              </a:rPr>
              <a:t>памятной медалью «Все для фронта, все для победы», медалью ордена «ВЕЛИКАЯ ПОБЕДА», награждена Почетными грамотами,  благодарственными письмами и поздравительными открытками. </a:t>
            </a:r>
          </a:p>
        </p:txBody>
      </p:sp>
      <p:sp>
        <p:nvSpPr>
          <p:cNvPr id="4" name="Прямоугольник 3"/>
          <p:cNvSpPr/>
          <p:nvPr/>
        </p:nvSpPr>
        <p:spPr>
          <a:xfrm>
            <a:off x="1763688" y="101892"/>
            <a:ext cx="6200278" cy="584775"/>
          </a:xfrm>
          <a:prstGeom prst="rect">
            <a:avLst/>
          </a:prstGeom>
        </p:spPr>
        <p:txBody>
          <a:bodyPr wrap="square">
            <a:spAutoFit/>
          </a:bodyPr>
          <a:lstStyle/>
          <a:p>
            <a:r>
              <a:rPr lang="ru-RU" sz="3200">
                <a:solidFill>
                  <a:srgbClr val="7030A0"/>
                </a:solidFill>
                <a:latin typeface="Times New Roman" panose="02020603050405020304" pitchFamily="18" charset="0"/>
                <a:cs typeface="Times New Roman" panose="02020603050405020304" pitchFamily="18" charset="0"/>
              </a:rPr>
              <a:t>Морозова Ефросинья Федоровна</a:t>
            </a:r>
            <a:endParaRPr lang="ru-RU"/>
          </a:p>
        </p:txBody>
      </p:sp>
    </p:spTree>
    <p:extLst>
      <p:ext uri="{BB962C8B-B14F-4D97-AF65-F5344CB8AC3E}">
        <p14:creationId xmlns:p14="http://schemas.microsoft.com/office/powerpoint/2010/main" val="3198573146"/>
      </p:ext>
    </p:extLst>
  </p:cSld>
  <p:clrMapOvr>
    <a:masterClrMapping/>
  </p:clrMapOvr>
  <p:transition spd="slow">
    <p:pull/>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Морозова24\Вышитый рушник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477" y="116632"/>
            <a:ext cx="7632848" cy="5724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592" y="6005073"/>
            <a:ext cx="8896666" cy="707886"/>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Фрагмент иллюстрации рушника, вышитого Ефросиньей Федоровной супругу, </a:t>
            </a:r>
          </a:p>
          <a:p>
            <a:pPr algn="ctr"/>
            <a:r>
              <a:rPr lang="ru-RU" sz="2000" smtClean="0">
                <a:solidFill>
                  <a:srgbClr val="002060"/>
                </a:solidFill>
                <a:latin typeface="Times New Roman" panose="02020603050405020304" pitchFamily="18" charset="0"/>
                <a:cs typeface="Times New Roman" panose="02020603050405020304" pitchFamily="18" charset="0"/>
              </a:rPr>
              <a:t>2010г.</a:t>
            </a:r>
            <a:endParaRPr lang="ru-RU"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7784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2" descr="\\192.168.1.10\Arhiv\НАТАЛЬЯ\Коллекции документов\Ветеран ВОВ\Морозова24\Портрет, 1949г.Смоленщина.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2" y="151033"/>
            <a:ext cx="3528394" cy="49555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2109" y="5445224"/>
            <a:ext cx="2561855" cy="461665"/>
          </a:xfrm>
          <a:prstGeom prst="rect">
            <a:avLst/>
          </a:prstGeom>
          <a:noFill/>
        </p:spPr>
        <p:txBody>
          <a:bodyPr wrap="none" rtlCol="0">
            <a:spAutoFit/>
          </a:bodyPr>
          <a:lstStyle/>
          <a:p>
            <a:r>
              <a:rPr lang="ru-RU" sz="2000" smtClean="0">
                <a:solidFill>
                  <a:srgbClr val="002060"/>
                </a:solidFill>
                <a:latin typeface="Times New Roman" panose="02020603050405020304" pitchFamily="18" charset="0"/>
                <a:cs typeface="Times New Roman" panose="02020603050405020304" pitchFamily="18" charset="0"/>
              </a:rPr>
              <a:t>Морозова Е.Ф, 1949г</a:t>
            </a:r>
            <a:r>
              <a:rPr lang="ru-RU" sz="2400" smtClean="0">
                <a:solidFill>
                  <a:srgbClr val="002060"/>
                </a:solidFill>
                <a:latin typeface="Times New Roman" panose="02020603050405020304" pitchFamily="18" charset="0"/>
                <a:cs typeface="Times New Roman" panose="02020603050405020304" pitchFamily="18" charset="0"/>
              </a:rPr>
              <a:t>.</a:t>
            </a:r>
            <a:endParaRPr lang="ru-RU" sz="2400">
              <a:solidFill>
                <a:srgbClr val="002060"/>
              </a:solidFill>
              <a:latin typeface="Times New Roman" panose="02020603050405020304" pitchFamily="18" charset="0"/>
              <a:cs typeface="Times New Roman" panose="02020603050405020304" pitchFamily="18" charset="0"/>
            </a:endParaRPr>
          </a:p>
        </p:txBody>
      </p:sp>
      <p:pic>
        <p:nvPicPr>
          <p:cNvPr id="3075" name="Picture 3" descr="\\192.168.1.10\Arhiv\НАТАЛЬЯ\Фото в программу\Черно-белые\207.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8604" y="134608"/>
            <a:ext cx="3045804" cy="5114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49162" y="5272466"/>
            <a:ext cx="2870914" cy="1323439"/>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Морозова Е.Ф.</a:t>
            </a:r>
          </a:p>
          <a:p>
            <a:pPr algn="ctr"/>
            <a:r>
              <a:rPr lang="ru-RU" sz="2000" smtClean="0">
                <a:solidFill>
                  <a:srgbClr val="002060"/>
                </a:solidFill>
                <a:latin typeface="Times New Roman" panose="02020603050405020304" pitchFamily="18" charset="0"/>
                <a:cs typeface="Times New Roman" panose="02020603050405020304" pitchFamily="18" charset="0"/>
              </a:rPr>
              <a:t> с супругом </a:t>
            </a:r>
          </a:p>
          <a:p>
            <a:pPr algn="ctr"/>
            <a:r>
              <a:rPr lang="ru-RU" sz="2000" smtClean="0">
                <a:solidFill>
                  <a:srgbClr val="002060"/>
                </a:solidFill>
                <a:latin typeface="Times New Roman" panose="02020603050405020304" pitchFamily="18" charset="0"/>
                <a:cs typeface="Times New Roman" panose="02020603050405020304" pitchFamily="18" charset="0"/>
              </a:rPr>
              <a:t>Иваном Афанасьевичем,</a:t>
            </a:r>
          </a:p>
          <a:p>
            <a:pPr algn="ctr"/>
            <a:r>
              <a:rPr lang="ru-RU" sz="2000" smtClean="0">
                <a:solidFill>
                  <a:srgbClr val="002060"/>
                </a:solidFill>
                <a:latin typeface="Times New Roman" panose="02020603050405020304" pitchFamily="18" charset="0"/>
                <a:cs typeface="Times New Roman" panose="02020603050405020304" pitchFamily="18" charset="0"/>
              </a:rPr>
              <a:t> 1954г.</a:t>
            </a:r>
            <a:endParaRPr lang="ru-RU"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20079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Фото в программу\Черно-белые\20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507" y="120538"/>
            <a:ext cx="3456384" cy="4472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923" y="5661248"/>
            <a:ext cx="3983526" cy="707886"/>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Морозова Ефросинья Федоровна   </a:t>
            </a:r>
          </a:p>
          <a:p>
            <a:pPr algn="ctr"/>
            <a:r>
              <a:rPr lang="ru-RU" sz="2000" smtClean="0">
                <a:solidFill>
                  <a:srgbClr val="002060"/>
                </a:solidFill>
                <a:latin typeface="Times New Roman" panose="02020603050405020304" pitchFamily="18" charset="0"/>
                <a:cs typeface="Times New Roman" panose="02020603050405020304" pitchFamily="18" charset="0"/>
              </a:rPr>
              <a:t>с супругом, 1959г.</a:t>
            </a:r>
            <a:endParaRPr lang="ru-RU" sz="2000">
              <a:solidFill>
                <a:srgbClr val="002060"/>
              </a:solidFill>
              <a:latin typeface="Times New Roman" panose="02020603050405020304" pitchFamily="18" charset="0"/>
              <a:cs typeface="Times New Roman" panose="02020603050405020304" pitchFamily="18" charset="0"/>
            </a:endParaRPr>
          </a:p>
        </p:txBody>
      </p:sp>
      <p:pic>
        <p:nvPicPr>
          <p:cNvPr id="4099" name="Picture 3" descr="\\192.168.1.10\Arhiv\НАТАЛЬЯ\Фото в программу\Черно-белые\20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0867" y="528932"/>
            <a:ext cx="4819018" cy="3656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9539" y="4408840"/>
            <a:ext cx="4241674" cy="707886"/>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Ефросинья Федоровна с сыновьями, </a:t>
            </a:r>
          </a:p>
          <a:p>
            <a:pPr algn="ctr"/>
            <a:r>
              <a:rPr lang="ru-RU" sz="2000" smtClean="0">
                <a:solidFill>
                  <a:srgbClr val="002060"/>
                </a:solidFill>
                <a:latin typeface="Times New Roman" panose="02020603050405020304" pitchFamily="18" charset="0"/>
                <a:cs typeface="Times New Roman" panose="02020603050405020304" pitchFamily="18" charset="0"/>
              </a:rPr>
              <a:t>1959г.</a:t>
            </a:r>
            <a:endParaRPr lang="ru-RU"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000399"/>
      </p:ext>
    </p:extLst>
  </p:cSld>
  <p:clrMapOvr>
    <a:masterClrMapping/>
  </p:clrMapOvr>
  <p:transition spd="slow">
    <p:randomBar dir="vert"/>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192.168.1.10\Arhiv\НАТАЛЬЯ\Фото в программу\Черно-белые\210.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536" y="116632"/>
            <a:ext cx="2998787" cy="429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2856" y="4653136"/>
            <a:ext cx="3598614" cy="1015663"/>
          </a:xfrm>
          <a:prstGeom prst="rect">
            <a:avLst/>
          </a:prstGeom>
          <a:noFill/>
        </p:spPr>
        <p:txBody>
          <a:bodyPr wrap="none" rtlCol="0">
            <a:spAutoFit/>
          </a:bodyPr>
          <a:lstStyle/>
          <a:p>
            <a:pPr algn="ctr"/>
            <a:r>
              <a:rPr lang="ru-RU" sz="2000" smtClean="0">
                <a:solidFill>
                  <a:srgbClr val="FF0000"/>
                </a:solidFill>
                <a:latin typeface="Times New Roman" panose="02020603050405020304" pitchFamily="18" charset="0"/>
                <a:cs typeface="Times New Roman" panose="02020603050405020304" pitchFamily="18" charset="0"/>
              </a:rPr>
              <a:t>Татьяна Мироновна Лобанова, </a:t>
            </a:r>
          </a:p>
          <a:p>
            <a:pPr algn="ctr"/>
            <a:r>
              <a:rPr lang="ru-RU" sz="2000" smtClean="0">
                <a:solidFill>
                  <a:srgbClr val="FF0000"/>
                </a:solidFill>
                <a:latin typeface="Times New Roman" panose="02020603050405020304" pitchFamily="18" charset="0"/>
                <a:cs typeface="Times New Roman" panose="02020603050405020304" pitchFamily="18" charset="0"/>
              </a:rPr>
              <a:t>мама Морозовой Е.Ф, </a:t>
            </a:r>
          </a:p>
          <a:p>
            <a:pPr algn="ctr"/>
            <a:r>
              <a:rPr lang="ru-RU" sz="2000" smtClean="0">
                <a:solidFill>
                  <a:srgbClr val="FF0000"/>
                </a:solidFill>
                <a:latin typeface="Times New Roman" panose="02020603050405020304" pitchFamily="18" charset="0"/>
                <a:cs typeface="Times New Roman" panose="02020603050405020304" pitchFamily="18" charset="0"/>
              </a:rPr>
              <a:t>1970Г.</a:t>
            </a:r>
            <a:endParaRPr lang="ru-RU" sz="2000">
              <a:solidFill>
                <a:srgbClr val="FF0000"/>
              </a:solidFill>
              <a:latin typeface="Times New Roman" panose="02020603050405020304" pitchFamily="18" charset="0"/>
              <a:cs typeface="Times New Roman" panose="02020603050405020304" pitchFamily="18" charset="0"/>
            </a:endParaRPr>
          </a:p>
        </p:txBody>
      </p:sp>
      <p:pic>
        <p:nvPicPr>
          <p:cNvPr id="5123" name="Picture 3" descr="\\192.168.1.10\Arhiv\НАТАЛЬЯ\Фото в программу\Черно-белые\21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80844" y="431229"/>
            <a:ext cx="4608513" cy="2925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7176" y="1129"/>
            <a:ext cx="4440126" cy="369332"/>
          </a:xfrm>
          <a:prstGeom prst="rect">
            <a:avLst/>
          </a:prstGeom>
          <a:noFill/>
        </p:spPr>
        <p:txBody>
          <a:bodyPr wrap="none" rtlCol="0">
            <a:spAutoFit/>
          </a:bodyPr>
          <a:lstStyle/>
          <a:p>
            <a:r>
              <a:rPr lang="ru-RU" smtClean="0">
                <a:solidFill>
                  <a:srgbClr val="FF0000"/>
                </a:solidFill>
                <a:latin typeface="Times New Roman" panose="02020603050405020304" pitchFamily="18" charset="0"/>
                <a:cs typeface="Times New Roman" panose="02020603050405020304" pitchFamily="18" charset="0"/>
              </a:rPr>
              <a:t>Морозова Е.Ф. с сыном и супругом, 1980г.</a:t>
            </a:r>
            <a:endParaRPr lang="ru-RU">
              <a:solidFill>
                <a:srgbClr val="FF000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Черно-белые\213.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41987" y="3356992"/>
            <a:ext cx="4003948" cy="307033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90525" y="6355315"/>
            <a:ext cx="3436582" cy="369332"/>
          </a:xfrm>
          <a:prstGeom prst="rect">
            <a:avLst/>
          </a:prstGeom>
        </p:spPr>
        <p:txBody>
          <a:bodyPr wrap="none">
            <a:spAutoFit/>
          </a:bodyPr>
          <a:lstStyle/>
          <a:p>
            <a:r>
              <a:rPr lang="ru-RU">
                <a:solidFill>
                  <a:srgbClr val="FF0000"/>
                </a:solidFill>
              </a:rPr>
              <a:t>Морозова Е.Ф. с внучкой, 1985г.</a:t>
            </a:r>
          </a:p>
        </p:txBody>
      </p:sp>
    </p:spTree>
    <p:extLst>
      <p:ext uri="{BB962C8B-B14F-4D97-AF65-F5344CB8AC3E}">
        <p14:creationId xmlns:p14="http://schemas.microsoft.com/office/powerpoint/2010/main" val="20128118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Коллекции документов\Ветеран ВОВ\Морозова24\С внуком Атоном 2009г. Н-Юг.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116632"/>
            <a:ext cx="5399532" cy="357530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192.168.1.10\Arhiv\НАТАЛЬЯ\Коллекции документов\Ветеран ВОВ\Морозова24\С правнуком Платоном 2010г.Н-Юг.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1920" y="3262286"/>
            <a:ext cx="5093212" cy="3418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3933056"/>
            <a:ext cx="3059940" cy="400110"/>
          </a:xfrm>
          <a:prstGeom prst="rect">
            <a:avLst/>
          </a:prstGeom>
          <a:noFill/>
        </p:spPr>
        <p:txBody>
          <a:bodyPr wrap="none" rtlCol="0">
            <a:spAutoFit/>
          </a:bodyPr>
          <a:lstStyle/>
          <a:p>
            <a:r>
              <a:rPr lang="ru-RU" sz="2000" smtClean="0">
                <a:solidFill>
                  <a:srgbClr val="FF0000"/>
                </a:solidFill>
                <a:latin typeface="Times New Roman" panose="02020603050405020304" pitchFamily="18" charset="0"/>
                <a:cs typeface="Times New Roman" panose="02020603050405020304" pitchFamily="18" charset="0"/>
              </a:rPr>
              <a:t>С внуком Антоном, 2009г</a:t>
            </a:r>
            <a:r>
              <a:rPr lang="ru-RU" smtClean="0"/>
              <a:t>.</a:t>
            </a:r>
            <a:endParaRPr lang="ru-RU"/>
          </a:p>
        </p:txBody>
      </p:sp>
      <p:sp>
        <p:nvSpPr>
          <p:cNvPr id="3" name="TextBox 2"/>
          <p:cNvSpPr txBox="1"/>
          <p:nvPr/>
        </p:nvSpPr>
        <p:spPr>
          <a:xfrm>
            <a:off x="5593830" y="2636912"/>
            <a:ext cx="3513269" cy="400110"/>
          </a:xfrm>
          <a:prstGeom prst="rect">
            <a:avLst/>
          </a:prstGeom>
          <a:noFill/>
        </p:spPr>
        <p:txBody>
          <a:bodyPr wrap="none" rtlCol="0">
            <a:spAutoFit/>
          </a:bodyPr>
          <a:lstStyle/>
          <a:p>
            <a:r>
              <a:rPr lang="ru-RU" sz="2000" smtClean="0">
                <a:solidFill>
                  <a:srgbClr val="FF0000"/>
                </a:solidFill>
                <a:latin typeface="Times New Roman" panose="02020603050405020304" pitchFamily="18" charset="0"/>
                <a:cs typeface="Times New Roman" panose="02020603050405020304" pitchFamily="18" charset="0"/>
              </a:rPr>
              <a:t>С правнуком Платоном, 2010г.</a:t>
            </a:r>
            <a:endParaRPr lang="ru-RU"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571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Коллекции документов\Ветеран ВОВ\Бенке 12\фото\портрет.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560" y="908720"/>
            <a:ext cx="3493008"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9672" y="151180"/>
            <a:ext cx="6571030" cy="584775"/>
          </a:xfrm>
          <a:prstGeom prst="rect">
            <a:avLst/>
          </a:prstGeom>
          <a:noFill/>
        </p:spPr>
        <p:txBody>
          <a:bodyPr wrap="none" rtlCol="0">
            <a:spAutoFit/>
          </a:bodyPr>
          <a:lstStyle/>
          <a:p>
            <a:r>
              <a:rPr lang="ru-RU" sz="3200" b="1" i="1" smtClean="0">
                <a:solidFill>
                  <a:srgbClr val="7030A0"/>
                </a:solidFill>
                <a:latin typeface="Times New Roman" panose="02020603050405020304" pitchFamily="18" charset="0"/>
                <a:cs typeface="Times New Roman" panose="02020603050405020304" pitchFamily="18" charset="0"/>
              </a:rPr>
              <a:t>БЕНКЕ ГАЛИНА НИКОЛАЕВНА</a:t>
            </a:r>
            <a:endParaRPr lang="ru-RU" sz="3200" b="1" i="1">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644008" y="1124744"/>
            <a:ext cx="3779912" cy="4555093"/>
          </a:xfrm>
          <a:prstGeom prst="rect">
            <a:avLst/>
          </a:prstGeom>
        </p:spPr>
        <p:txBody>
          <a:bodyPr wrap="square">
            <a:spAutoFit/>
          </a:bodyPr>
          <a:lstStyle/>
          <a:p>
            <a:r>
              <a:rPr lang="ru-RU" smtClean="0">
                <a:solidFill>
                  <a:srgbClr val="002060"/>
                </a:solidFill>
                <a:latin typeface="Times New Roman" panose="02020603050405020304" pitchFamily="18" charset="0"/>
                <a:cs typeface="Times New Roman" panose="02020603050405020304" pitchFamily="18" charset="0"/>
              </a:rPr>
              <a:t>Родилась 15 февраля  1930  года в городе Ленинграде   в семье политработника. В октябре 1941 года началась блокада города. Одиннадцатилетней Гале приходилось хозяйничать в доме. В ее обязанности входило: смотреть за младшими детьми, готовить еду, поддерживать огонь в печке, пока мама находилась на заводе.  С 9 сентября 1941 года по 27 января 1944 года находилась в блокадном Ленинграде. Награждена медалью «Житель блокадного Ленинграда», медалью «За освоение</a:t>
            </a:r>
            <a:r>
              <a:rPr lang="ru-RU" sz="2000" smtClean="0">
                <a:solidFill>
                  <a:srgbClr val="002060"/>
                </a:solidFill>
                <a:latin typeface="Times New Roman" panose="02020603050405020304" pitchFamily="18" charset="0"/>
                <a:cs typeface="Times New Roman" panose="02020603050405020304" pitchFamily="18" charset="0"/>
              </a:rPr>
              <a:t> </a:t>
            </a:r>
            <a:r>
              <a:rPr lang="ru-RU" smtClean="0">
                <a:solidFill>
                  <a:srgbClr val="002060"/>
                </a:solidFill>
                <a:latin typeface="Times New Roman" panose="02020603050405020304" pitchFamily="18" charset="0"/>
                <a:cs typeface="Times New Roman" panose="02020603050405020304" pitchFamily="18" charset="0"/>
              </a:rPr>
              <a:t>целинных земель», юбилейными медалями.</a:t>
            </a:r>
            <a:endParaRPr lang="ru-RU">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9462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4" name="Picture 2" descr="\\192.168.1.10\Arhiv\НАТАЛЬЯ\Коллекции документов\Ветеран ВОВ\Морозова24\С сыновьями на свадьбе внучки2009г.Н-Юг.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092" y="123440"/>
            <a:ext cx="5061204" cy="3593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717032"/>
            <a:ext cx="3131840" cy="707886"/>
          </a:xfrm>
          <a:prstGeom prst="rect">
            <a:avLst/>
          </a:prstGeom>
          <a:noFill/>
        </p:spPr>
        <p:txBody>
          <a:bodyPr wrap="square" rtlCol="0">
            <a:spAutoFit/>
          </a:bodyPr>
          <a:lstStyle/>
          <a:p>
            <a:pPr algn="ctr"/>
            <a:r>
              <a:rPr lang="ru-RU" sz="2000" smtClean="0">
                <a:solidFill>
                  <a:srgbClr val="FF0000"/>
                </a:solidFill>
                <a:latin typeface="Times New Roman" panose="02020603050405020304" pitchFamily="18" charset="0"/>
                <a:cs typeface="Times New Roman" panose="02020603050405020304" pitchFamily="18" charset="0"/>
              </a:rPr>
              <a:t>Морозова Е.Ф. с</a:t>
            </a:r>
          </a:p>
          <a:p>
            <a:pPr algn="ctr"/>
            <a:r>
              <a:rPr lang="ru-RU" sz="2000" smtClean="0">
                <a:solidFill>
                  <a:srgbClr val="FF0000"/>
                </a:solidFill>
                <a:latin typeface="Times New Roman" panose="02020603050405020304" pitchFamily="18" charset="0"/>
                <a:cs typeface="Times New Roman" panose="02020603050405020304" pitchFamily="18" charset="0"/>
              </a:rPr>
              <a:t> сыновьями, 2009г.</a:t>
            </a:r>
            <a:endParaRPr lang="ru-RU" sz="2000">
              <a:solidFill>
                <a:srgbClr val="FF0000"/>
              </a:solidFill>
              <a:latin typeface="Times New Roman" panose="02020603050405020304" pitchFamily="18" charset="0"/>
              <a:cs typeface="Times New Roman" panose="02020603050405020304" pitchFamily="18" charset="0"/>
            </a:endParaRPr>
          </a:p>
        </p:txBody>
      </p:sp>
      <p:pic>
        <p:nvPicPr>
          <p:cNvPr id="6" name="Picture 2" descr="\\192.168.1.10\Arhiv\НАТАЛЬЯ\Коллекции документов\Ветеран ВОВ\Морозова24\9 мая, Пыть-Ях.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7864" y="3162941"/>
            <a:ext cx="5518052"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4254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2290" name="Picture 2" descr="\\192.168.1.10\Arhiv\НАТАЛЬЯ\Коллекции документов\Ветеран ВОВ\Морозова24\в КСК Факел 2006г.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95936" y="2981935"/>
            <a:ext cx="4883203" cy="3624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192.168.1.10\Arhiv\НАТАЛЬЯ\Коллекции документов\Ветеран ВОВ\Морозова24\Совет ветеранов 2002.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512" y="260648"/>
            <a:ext cx="5076056" cy="3625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2873" y="2073305"/>
            <a:ext cx="1230017" cy="584775"/>
          </a:xfrm>
          <a:prstGeom prst="rect">
            <a:avLst/>
          </a:prstGeom>
          <a:noFill/>
        </p:spPr>
        <p:txBody>
          <a:bodyPr wrap="none" rtlCol="0">
            <a:spAutoFit/>
          </a:bodyPr>
          <a:lstStyle/>
          <a:p>
            <a:r>
              <a:rPr lang="ru-RU" sz="3200" smtClean="0">
                <a:solidFill>
                  <a:srgbClr val="FF0000"/>
                </a:solidFill>
                <a:latin typeface="Times New Roman" panose="02020603050405020304" pitchFamily="18" charset="0"/>
                <a:cs typeface="Times New Roman" panose="02020603050405020304" pitchFamily="18" charset="0"/>
              </a:rPr>
              <a:t>2006г.</a:t>
            </a:r>
            <a:endParaRPr lang="ru-RU" sz="32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47664" y="4332388"/>
            <a:ext cx="1230017" cy="584775"/>
          </a:xfrm>
          <a:prstGeom prst="rect">
            <a:avLst/>
          </a:prstGeom>
          <a:noFill/>
        </p:spPr>
        <p:txBody>
          <a:bodyPr wrap="none" rtlCol="0">
            <a:spAutoFit/>
          </a:bodyPr>
          <a:lstStyle/>
          <a:p>
            <a:r>
              <a:rPr lang="ru-RU" sz="3200" smtClean="0">
                <a:solidFill>
                  <a:srgbClr val="FF0000"/>
                </a:solidFill>
                <a:latin typeface="Times New Roman" panose="02020603050405020304" pitchFamily="18" charset="0"/>
                <a:cs typeface="Times New Roman" panose="02020603050405020304" pitchFamily="18" charset="0"/>
              </a:rPr>
              <a:t>2002г.</a:t>
            </a:r>
            <a:endParaRPr lang="ru-RU"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27862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2" descr="\\192.168.1.10\Arhiv\НАТАЛЬЯ\Коллекции документов\Ветеран ВОВ\Морозова24\Юбилей 2009г.П-Ях.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476672"/>
            <a:ext cx="819700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2522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42" name="Picture 2" descr="\\192.168.1.10\Arhiv\НАТАЛЬЯ\Коллекции документов\Ветеран ВОВ\Морозова24\“ВЕЛИКАЯ ПОБЕДА”.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145" y="404664"/>
            <a:ext cx="4147634" cy="28677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1.10\Arhiv\НАТАЛЬЯ\Коллекции документов\Ветеран ВОВ\Морозова24\60 лет победы.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0073" y="331244"/>
            <a:ext cx="4534962" cy="31107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192.168.1.10\Arhiv\НАТАЛЬЯ\Коллекции документов\Ветеран ВОВ\Морозова24\65ЛЕТ ПОБЕДЫ.t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7744" y="3573016"/>
            <a:ext cx="4637712" cy="306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55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314" name="Picture 2" descr="\\192.168.1.10\Arhiv\НАТАЛЬЯ\Коллекции документов\Ветеран ВОВ\Морозова24\За доблестный труд в ВОв.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2913" y="188640"/>
            <a:ext cx="4395765"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192.168.1.10\Arhiv\НАТАЛЬЯ\Коллекции документов\Ветеран ВОВ\Морозова24\Памятная медаль.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7364" y="3356992"/>
            <a:ext cx="4717164" cy="334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13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4339" name="Picture 3" descr="\\192.168.1.10\Arhiv\НАТАЛЬЯ\Фото в программу\От Ирины Айдановой\ветераны\Папенко.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137" y="1556792"/>
            <a:ext cx="4344144" cy="289609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07527" y="671691"/>
            <a:ext cx="4636473" cy="6186309"/>
          </a:xfrm>
          <a:prstGeom prst="rect">
            <a:avLst/>
          </a:prstGeom>
        </p:spPr>
        <p:txBody>
          <a:bodyPr wrap="square">
            <a:spAutoFit/>
          </a:bodyPr>
          <a:lstStyle/>
          <a:p>
            <a:r>
              <a:rPr lang="ru-RU" smtClean="0"/>
              <a:t> </a:t>
            </a:r>
            <a:r>
              <a:rPr lang="ru-RU" smtClean="0">
                <a:solidFill>
                  <a:srgbClr val="002060"/>
                </a:solidFill>
                <a:latin typeface="Times New Roman" panose="02020603050405020304" pitchFamily="18" charset="0"/>
                <a:cs typeface="Times New Roman" panose="02020603050405020304" pitchFamily="18" charset="0"/>
              </a:rPr>
              <a:t>Родилась </a:t>
            </a:r>
            <a:r>
              <a:rPr lang="ru-RU">
                <a:solidFill>
                  <a:srgbClr val="002060"/>
                </a:solidFill>
                <a:latin typeface="Times New Roman" panose="02020603050405020304" pitchFamily="18" charset="0"/>
                <a:cs typeface="Times New Roman" panose="02020603050405020304" pitchFamily="18" charset="0"/>
              </a:rPr>
              <a:t>6 января 1930 года в п.Сартык Затобольского района Кустанайской области Республики Казахстан. В многодетной крестьянской семье, где кроме нее росли четыре сестры и два брата, Вера была самой маленькой. </a:t>
            </a:r>
          </a:p>
          <a:p>
            <a:r>
              <a:rPr lang="ru-RU">
                <a:solidFill>
                  <a:srgbClr val="002060"/>
                </a:solidFill>
                <a:latin typeface="Times New Roman" panose="02020603050405020304" pitchFamily="18" charset="0"/>
                <a:cs typeface="Times New Roman" panose="02020603050405020304" pitchFamily="18" charset="0"/>
              </a:rPr>
              <a:t>     </a:t>
            </a:r>
            <a:r>
              <a:rPr lang="ru-RU" smtClean="0">
                <a:solidFill>
                  <a:srgbClr val="002060"/>
                </a:solidFill>
                <a:latin typeface="Times New Roman" panose="02020603050405020304" pitchFamily="18" charset="0"/>
                <a:cs typeface="Times New Roman" panose="02020603050405020304" pitchFamily="18" charset="0"/>
              </a:rPr>
              <a:t>В </a:t>
            </a:r>
            <a:r>
              <a:rPr lang="ru-RU">
                <a:solidFill>
                  <a:srgbClr val="002060"/>
                </a:solidFill>
                <a:latin typeface="Times New Roman" panose="02020603050405020304" pitchFamily="18" charset="0"/>
                <a:cs typeface="Times New Roman" panose="02020603050405020304" pitchFamily="18" charset="0"/>
              </a:rPr>
              <a:t>восемь лет Вера Финогеевна пошла в школу. </a:t>
            </a:r>
            <a:r>
              <a:rPr lang="ru-RU" smtClean="0">
                <a:solidFill>
                  <a:srgbClr val="002060"/>
                </a:solidFill>
                <a:latin typeface="Times New Roman" panose="02020603050405020304" pitchFamily="18" charset="0"/>
                <a:cs typeface="Times New Roman" panose="02020603050405020304" pitchFamily="18" charset="0"/>
              </a:rPr>
              <a:t>Вере </a:t>
            </a:r>
            <a:r>
              <a:rPr lang="ru-RU">
                <a:solidFill>
                  <a:srgbClr val="002060"/>
                </a:solidFill>
                <a:latin typeface="Times New Roman" panose="02020603050405020304" pitchFamily="18" charset="0"/>
                <a:cs typeface="Times New Roman" panose="02020603050405020304" pitchFamily="18" charset="0"/>
              </a:rPr>
              <a:t>было десять лет, когда рано утром в совхоз прибыл верховой, и сообщил страшную весть: «Началась война!». </a:t>
            </a:r>
            <a:r>
              <a:rPr lang="ru-RU" smtClean="0">
                <a:solidFill>
                  <a:srgbClr val="002060"/>
                </a:solidFill>
                <a:latin typeface="Times New Roman" panose="02020603050405020304" pitchFamily="18" charset="0"/>
                <a:cs typeface="Times New Roman" panose="02020603050405020304" pitchFamily="18" charset="0"/>
              </a:rPr>
              <a:t>Вера </a:t>
            </a:r>
            <a:r>
              <a:rPr lang="ru-RU">
                <a:solidFill>
                  <a:srgbClr val="002060"/>
                </a:solidFill>
                <a:latin typeface="Times New Roman" panose="02020603050405020304" pitchFamily="18" charset="0"/>
                <a:cs typeface="Times New Roman" panose="02020603050405020304" pitchFamily="18" charset="0"/>
              </a:rPr>
              <a:t>дальше учебу не </a:t>
            </a:r>
            <a:r>
              <a:rPr lang="ru-RU" smtClean="0">
                <a:solidFill>
                  <a:srgbClr val="002060"/>
                </a:solidFill>
                <a:latin typeface="Times New Roman" panose="02020603050405020304" pitchFamily="18" charset="0"/>
                <a:cs typeface="Times New Roman" panose="02020603050405020304" pitchFamily="18" charset="0"/>
              </a:rPr>
              <a:t>продолжила.   </a:t>
            </a:r>
            <a:r>
              <a:rPr lang="ru-RU">
                <a:solidFill>
                  <a:srgbClr val="002060"/>
                </a:solidFill>
                <a:latin typeface="Times New Roman" panose="02020603050405020304" pitchFamily="18" charset="0"/>
                <a:cs typeface="Times New Roman" panose="02020603050405020304" pitchFamily="18" charset="0"/>
              </a:rPr>
              <a:t>Вере, наравне со взрослыми,  приходилось трудиться на совхозных полях. Работали под бдительным присмотром приставленной к ним женщины, которая наблюдала и не давала  им передохнуть. На полях пололи пшеницу и полынь, собирали колоски. Осенью собирали арбузы. Вместе с другими детьми пахала и боронила на быках, молотила на комбайне, сгребала сено. Любила ходить на сенокос - он считался легкой работой, и сравнивался с «отдыхом на курорте». </a:t>
            </a:r>
          </a:p>
        </p:txBody>
      </p:sp>
      <p:sp>
        <p:nvSpPr>
          <p:cNvPr id="3" name="Прямоугольник 2"/>
          <p:cNvSpPr/>
          <p:nvPr/>
        </p:nvSpPr>
        <p:spPr>
          <a:xfrm>
            <a:off x="755576" y="188640"/>
            <a:ext cx="6336704" cy="584775"/>
          </a:xfrm>
          <a:prstGeom prst="rect">
            <a:avLst/>
          </a:prstGeom>
        </p:spPr>
        <p:txBody>
          <a:bodyPr wrap="square">
            <a:spAutoFit/>
          </a:bodyPr>
          <a:lstStyle/>
          <a:p>
            <a:pPr algn="ctr"/>
            <a:r>
              <a:rPr lang="ru-RU" sz="3200" b="1" err="1">
                <a:solidFill>
                  <a:srgbClr val="7030A0"/>
                </a:solidFill>
                <a:latin typeface="Times New Roman" panose="02020603050405020304" pitchFamily="18" charset="0"/>
                <a:cs typeface="Times New Roman" panose="02020603050405020304" pitchFamily="18" charset="0"/>
              </a:rPr>
              <a:t>Папенко Вера Финогеевна </a:t>
            </a:r>
            <a:endParaRPr lang="ru-RU" sz="3200">
              <a:solidFill>
                <a:srgbClr val="7030A0"/>
              </a:solidFill>
            </a:endParaRPr>
          </a:p>
        </p:txBody>
      </p:sp>
    </p:spTree>
    <p:extLst>
      <p:ext uri="{BB962C8B-B14F-4D97-AF65-F5344CB8AC3E}">
        <p14:creationId xmlns:p14="http://schemas.microsoft.com/office/powerpoint/2010/main" val="362785776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5362" name="Picture 2" descr="\\192.168.1.10\Arhiv\НАТАЛЬЯ\Коллекции документов\Ветеран ВОВ\Папенко\Папенко В.Ф.1 1941-1942г второй ряд,пятая слева ученики с 1 по 4 класс.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220" y="332656"/>
            <a:ext cx="7426259" cy="5167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909" y="5682788"/>
            <a:ext cx="8440516" cy="830997"/>
          </a:xfrm>
          <a:prstGeom prst="rect">
            <a:avLst/>
          </a:prstGeom>
          <a:noFill/>
        </p:spPr>
        <p:txBody>
          <a:bodyPr wrap="none" rtlCol="0">
            <a:spAutoFit/>
          </a:bodyPr>
          <a:lstStyle/>
          <a:p>
            <a:pPr algn="ctr"/>
            <a:r>
              <a:rPr lang="ru-RU" sz="2400" err="1">
                <a:solidFill>
                  <a:srgbClr val="002060"/>
                </a:solidFill>
                <a:latin typeface="Times New Roman" panose="02020603050405020304" pitchFamily="18" charset="0"/>
                <a:cs typeface="Times New Roman" panose="02020603050405020304" pitchFamily="18" charset="0"/>
              </a:rPr>
              <a:t>Папенко В.Ф</a:t>
            </a:r>
            <a:r>
              <a:rPr lang="ru-RU" sz="2400" smtClean="0">
                <a:solidFill>
                  <a:srgbClr val="002060"/>
                </a:solidFill>
                <a:latin typeface="Times New Roman" panose="02020603050405020304" pitchFamily="18" charset="0"/>
                <a:cs typeface="Times New Roman" panose="02020603050405020304" pitchFamily="18" charset="0"/>
              </a:rPr>
              <a:t>.( второй </a:t>
            </a:r>
            <a:r>
              <a:rPr lang="ru-RU" sz="2400" err="1">
                <a:solidFill>
                  <a:srgbClr val="002060"/>
                </a:solidFill>
                <a:latin typeface="Times New Roman" panose="02020603050405020304" pitchFamily="18" charset="0"/>
                <a:cs typeface="Times New Roman" panose="02020603050405020304" pitchFamily="18" charset="0"/>
              </a:rPr>
              <a:t>ряд,пятая </a:t>
            </a:r>
            <a:r>
              <a:rPr lang="ru-RU" sz="2400" smtClean="0">
                <a:solidFill>
                  <a:srgbClr val="002060"/>
                </a:solidFill>
                <a:latin typeface="Times New Roman" panose="02020603050405020304" pitchFamily="18" charset="0"/>
                <a:cs typeface="Times New Roman" panose="02020603050405020304" pitchFamily="18" charset="0"/>
              </a:rPr>
              <a:t>слева) </a:t>
            </a:r>
            <a:r>
              <a:rPr lang="ru-RU" sz="2400">
                <a:solidFill>
                  <a:srgbClr val="002060"/>
                </a:solidFill>
                <a:latin typeface="Times New Roman" panose="02020603050405020304" pitchFamily="18" charset="0"/>
                <a:cs typeface="Times New Roman" panose="02020603050405020304" pitchFamily="18" charset="0"/>
              </a:rPr>
              <a:t>ученики с 1 по 4 </a:t>
            </a:r>
            <a:r>
              <a:rPr lang="ru-RU" sz="2400" smtClean="0">
                <a:solidFill>
                  <a:srgbClr val="002060"/>
                </a:solidFill>
                <a:latin typeface="Times New Roman" panose="02020603050405020304" pitchFamily="18" charset="0"/>
                <a:cs typeface="Times New Roman" panose="02020603050405020304" pitchFamily="18" charset="0"/>
              </a:rPr>
              <a:t>класс, </a:t>
            </a:r>
          </a:p>
          <a:p>
            <a:pPr algn="ctr"/>
            <a:r>
              <a:rPr lang="ru-RU" sz="2400" smtClean="0">
                <a:solidFill>
                  <a:srgbClr val="002060"/>
                </a:solidFill>
                <a:latin typeface="Times New Roman" panose="02020603050405020304" pitchFamily="18" charset="0"/>
                <a:cs typeface="Times New Roman" panose="02020603050405020304" pitchFamily="18" charset="0"/>
              </a:rPr>
              <a:t>1941г.-1942г. </a:t>
            </a:r>
            <a:endParaRPr lang="ru-RU"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665501"/>
      </p:ext>
    </p:extLst>
  </p:cSld>
  <p:clrMapOvr>
    <a:masterClrMapping/>
  </p:clrMapOvr>
  <p:transition spd="slow">
    <p:wheel spokes="1"/>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6386" name="Picture 2" descr="\\192.168.1.10\Arhiv\НАТАЛЬЯ\Коллекции документов\Ветеран ВОВ\Папенко\Папенко В.Ф.1СЕМЬЯ дочь Любовь 6 лет и сын Володя 1962-1963г.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476672"/>
            <a:ext cx="3950208" cy="2779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928" y="3573016"/>
            <a:ext cx="4954241" cy="707886"/>
          </a:xfrm>
          <a:prstGeom prst="rect">
            <a:avLst/>
          </a:prstGeom>
          <a:noFill/>
        </p:spPr>
        <p:txBody>
          <a:bodyPr wrap="none" rtlCol="0">
            <a:spAutoFit/>
          </a:bodyPr>
          <a:lstStyle/>
          <a:p>
            <a:pPr algn="ctr"/>
            <a:r>
              <a:rPr lang="ru-RU" sz="2000" err="1">
                <a:solidFill>
                  <a:srgbClr val="002060"/>
                </a:solidFill>
                <a:latin typeface="Times New Roman" panose="02020603050405020304" pitchFamily="18" charset="0"/>
                <a:cs typeface="Times New Roman" panose="02020603050405020304" pitchFamily="18" charset="0"/>
              </a:rPr>
              <a:t>Папенко </a:t>
            </a:r>
            <a:r>
              <a:rPr lang="ru-RU" sz="2000" smtClean="0">
                <a:solidFill>
                  <a:srgbClr val="002060"/>
                </a:solidFill>
                <a:latin typeface="Times New Roman" panose="02020603050405020304" pitchFamily="18" charset="0"/>
                <a:cs typeface="Times New Roman" panose="02020603050405020304" pitchFamily="18" charset="0"/>
              </a:rPr>
              <a:t>В.Ф. со своим супругом и детьми, </a:t>
            </a:r>
          </a:p>
          <a:p>
            <a:pPr algn="ctr"/>
            <a:r>
              <a:rPr lang="ru-RU" sz="2000" smtClean="0">
                <a:solidFill>
                  <a:srgbClr val="002060"/>
                </a:solidFill>
                <a:latin typeface="Times New Roman" panose="02020603050405020304" pitchFamily="18" charset="0"/>
                <a:cs typeface="Times New Roman" panose="02020603050405020304" pitchFamily="18" charset="0"/>
              </a:rPr>
              <a:t>1962г.-1963г.</a:t>
            </a:r>
            <a:endParaRPr lang="ru-RU" sz="2000">
              <a:solidFill>
                <a:srgbClr val="002060"/>
              </a:solidFill>
              <a:latin typeface="Times New Roman" panose="02020603050405020304" pitchFamily="18" charset="0"/>
              <a:cs typeface="Times New Roman" panose="02020603050405020304" pitchFamily="18" charset="0"/>
            </a:endParaRPr>
          </a:p>
        </p:txBody>
      </p:sp>
      <p:pic>
        <p:nvPicPr>
          <p:cNvPr id="16387" name="Picture 3" descr="\\192.168.1.10\Arhiv\НАТАЛЬЯ\Коллекции документов\Ветеран ВОВ\Папенко\Папенко В.Ф.2 брат Григорий слева с другом 1940г.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24458" y="260648"/>
            <a:ext cx="3657600" cy="53858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75294"/>
            <a:ext cx="4613507" cy="400110"/>
          </a:xfrm>
          <a:prstGeom prst="rect">
            <a:avLst/>
          </a:prstGeom>
          <a:noFill/>
        </p:spPr>
        <p:txBody>
          <a:bodyPr wrap="none" rtlCol="0">
            <a:spAutoFit/>
          </a:bodyPr>
          <a:lstStyle/>
          <a:p>
            <a:r>
              <a:rPr lang="ru-RU" sz="2000" smtClean="0">
                <a:solidFill>
                  <a:srgbClr val="002060"/>
                </a:solidFill>
                <a:latin typeface="Times New Roman" panose="02020603050405020304" pitchFamily="18" charset="0"/>
                <a:cs typeface="Times New Roman" panose="02020603050405020304" pitchFamily="18" charset="0"/>
              </a:rPr>
              <a:t>Родной брат Папенко В.Ф (слева), 1940г.</a:t>
            </a:r>
            <a:endParaRPr lang="ru-RU"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06841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7410" name="Picture 2" descr="\\192.168.1.10\Arhiv\НАТАЛЬЯ\Коллекции документов\Ветеран ВОВ\Папенко\Изображение 999.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184029" y="682253"/>
            <a:ext cx="4320481" cy="324036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192.168.1.10\Arhiv\НАТАЛЬЯ\Коллекции документов\Ветеран ВОВ\Папенко\Изображение 100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4899229" y="679056"/>
            <a:ext cx="4294920" cy="3221191"/>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192.168.1.10\Arhiv\НАТАЛЬЯ\Коллекции документов\Ветеран ВОВ\Папенко\Удостоверение к знаку Ветеран войны.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23728" y="4498500"/>
            <a:ext cx="5340096"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17331"/>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6" descr="\\192.168.1.10\Arhiv\НАТАЛЬЯ\Коллекции документов\Ветеран ВОВ\Папенко\Удостоверение за доблестный труд.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3728" y="332656"/>
            <a:ext cx="4608512" cy="317209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192.168.1.10\Arhiv\НАТАЛЬЯ\Коллекции документов\Ветеран ВОВ\Папенко\Удостоверение к знаку Ветеран войны 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632" y="3861048"/>
            <a:ext cx="7073530"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3245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2" descr="C:\Documents and Settings\Admin\Рабочий стол\новая выставка 2014\БЕНКЕ\Г.Н.Бенке с мамой127if.jpg"/>
          <p:cNvPicPr>
            <a:picLocks noGrp="1" noChangeAspect="1" noChangeArrowheads="1"/>
          </p:cNvPicPr>
          <p:nvPr/>
        </p:nvPicPr>
        <p:blipFill>
          <a:blip r:embed="rId2"/>
          <a:stretch>
            <a:fillRect/>
          </a:stretch>
        </p:blipFill>
        <p:spPr>
          <a:xfrm>
            <a:off x="365202" y="191224"/>
            <a:ext cx="4185543" cy="5832946"/>
          </a:xfrm>
          <a:prstGeom prst="rect">
            <a:avLst/>
          </a:prstGeom>
        </p:spPr>
      </p:pic>
      <p:sp>
        <p:nvSpPr>
          <p:cNvPr id="3" name="Прямоугольник 2"/>
          <p:cNvSpPr/>
          <p:nvPr/>
        </p:nvSpPr>
        <p:spPr>
          <a:xfrm>
            <a:off x="107504" y="6309320"/>
            <a:ext cx="7162662" cy="400110"/>
          </a:xfrm>
          <a:prstGeom prst="rect">
            <a:avLst/>
          </a:prstGeom>
        </p:spPr>
        <p:txBody>
          <a:bodyPr wrap="square">
            <a:spAutoFit/>
          </a:bodyPr>
          <a:lstStyle/>
          <a:p>
            <a:r>
              <a:rPr lang="ru-RU" sz="2000" b="1" smtClean="0">
                <a:solidFill>
                  <a:srgbClr val="FF0000"/>
                </a:solidFill>
                <a:latin typeface="Times New Roman" panose="02020603050405020304" pitchFamily="18" charset="0"/>
                <a:cs typeface="Times New Roman" panose="02020603050405020304" pitchFamily="18" charset="0"/>
              </a:rPr>
              <a:t>Галина Николаевна с мамой г. Новосибирск, 1933г.</a:t>
            </a:r>
            <a:endParaRPr lang="ru-RU" sz="2000" b="1">
              <a:solidFill>
                <a:srgbClr val="FF0000"/>
              </a:solidFill>
              <a:latin typeface="Times New Roman" panose="02020603050405020304" pitchFamily="18" charset="0"/>
              <a:cs typeface="Times New Roman" panose="02020603050405020304" pitchFamily="18" charset="0"/>
            </a:endParaRPr>
          </a:p>
        </p:txBody>
      </p:sp>
      <p:pic>
        <p:nvPicPr>
          <p:cNvPr id="4" name="Picture 2" descr="C:\Documents and Settings\Admin\Рабочий стол\картинки\04_deti-vojny[1].jpg"/>
          <p:cNvPicPr>
            <a:picLocks noChangeAspect="1" noChangeArrowheads="1"/>
          </p:cNvPicPr>
          <p:nvPr/>
        </p:nvPicPr>
        <p:blipFill>
          <a:blip r:embed="rId3"/>
          <a:stretch>
            <a:fillRect/>
          </a:stretch>
        </p:blipFill>
        <p:spPr bwMode="auto">
          <a:xfrm>
            <a:off x="4696947" y="332656"/>
            <a:ext cx="4049631" cy="3037932"/>
          </a:xfrm>
          <a:prstGeom prst="rect">
            <a:avLst/>
          </a:prstGeom>
          <a:noFill/>
          <a:ln w="9525">
            <a:noFill/>
            <a:miter lim="800000"/>
          </a:ln>
        </p:spPr>
      </p:pic>
      <p:pic>
        <p:nvPicPr>
          <p:cNvPr id="5" name="Picture 4" descr="i?id=108759675-46-72&amp;n=21">
            <a:hlinkClick r:id="rId5"/>
          </p:cNvPr>
          <p:cNvPicPr>
            <a:picLocks noChangeAspect="1" noChangeArrowheads="1"/>
          </p:cNvPicPr>
          <p:nvPr/>
        </p:nvPicPr>
        <p:blipFill>
          <a:blip r:embed="rId4"/>
          <a:stretch>
            <a:fillRect/>
          </a:stretch>
        </p:blipFill>
        <p:spPr bwMode="auto">
          <a:xfrm>
            <a:off x="4846803" y="3398847"/>
            <a:ext cx="3922844" cy="2913518"/>
          </a:xfrm>
          <a:prstGeom prst="rect">
            <a:avLst/>
          </a:prstGeom>
          <a:noFill/>
        </p:spPr>
      </p:pic>
    </p:spTree>
    <p:extLst>
      <p:ext uri="{BB962C8B-B14F-4D97-AF65-F5344CB8AC3E}">
        <p14:creationId xmlns:p14="http://schemas.microsoft.com/office/powerpoint/2010/main" val="2887997301"/>
      </p:ext>
    </p:extLst>
  </p:cSld>
  <p:clrMapOvr>
    <a:masterClrMapping/>
  </p:clrMapOvr>
  <p:transition spd="slow">
    <p:pull/>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9458" name="Picture 2" descr="\\192.168.1.10\Arhiv\НАТАЛЬЯ\Коллекции документов\Ветеран ВОВ\Короленко28\DSC_040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848157"/>
            <a:ext cx="3973845"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39045" y="1124276"/>
            <a:ext cx="4714689" cy="1631216"/>
          </a:xfrm>
          <a:prstGeom prst="rect">
            <a:avLst/>
          </a:prstGeom>
        </p:spPr>
        <p:txBody>
          <a:bodyPr wrap="square">
            <a:spAutoFit/>
          </a:bodyPr>
          <a:lstStyle/>
          <a:p>
            <a:pPr algn="just"/>
            <a:r>
              <a:rPr lang="ru-RU"/>
              <a:t> </a:t>
            </a:r>
            <a:r>
              <a:rPr lang="ru-RU" sz="2000">
                <a:solidFill>
                  <a:srgbClr val="002060"/>
                </a:solidFill>
                <a:latin typeface="Times New Roman" panose="02020603050405020304" pitchFamily="18" charset="0"/>
                <a:cs typeface="Times New Roman" panose="02020603050405020304" pitchFamily="18" charset="0"/>
              </a:rPr>
              <a:t>Р</a:t>
            </a:r>
            <a:r>
              <a:rPr lang="ru-RU" sz="2000" smtClean="0">
                <a:solidFill>
                  <a:srgbClr val="002060"/>
                </a:solidFill>
                <a:latin typeface="Times New Roman" panose="02020603050405020304" pitchFamily="18" charset="0"/>
                <a:cs typeface="Times New Roman" panose="02020603050405020304" pitchFamily="18" charset="0"/>
              </a:rPr>
              <a:t>одилась </a:t>
            </a:r>
            <a:r>
              <a:rPr lang="ru-RU" sz="2000">
                <a:solidFill>
                  <a:srgbClr val="002060"/>
                </a:solidFill>
                <a:latin typeface="Times New Roman" panose="02020603050405020304" pitchFamily="18" charset="0"/>
                <a:cs typeface="Times New Roman" panose="02020603050405020304" pitchFamily="18" charset="0"/>
              </a:rPr>
              <a:t>07.10.1927 г. в деревне Чокрак Джанкойского района Республики Крым.  </a:t>
            </a:r>
          </a:p>
          <a:p>
            <a:pPr algn="just"/>
            <a:r>
              <a:rPr lang="ru-RU" sz="2000">
                <a:solidFill>
                  <a:srgbClr val="002060"/>
                </a:solidFill>
                <a:latin typeface="Times New Roman" panose="02020603050405020304" pitchFamily="18" charset="0"/>
                <a:cs typeface="Times New Roman" panose="02020603050405020304" pitchFamily="18" charset="0"/>
              </a:rPr>
              <a:t>Семья ее была небольшая, состояла из 4 </a:t>
            </a:r>
            <a:r>
              <a:rPr lang="ru-RU" sz="2000" smtClean="0">
                <a:solidFill>
                  <a:srgbClr val="002060"/>
                </a:solidFill>
                <a:latin typeface="Times New Roman" panose="02020603050405020304" pitchFamily="18" charset="0"/>
                <a:cs typeface="Times New Roman" panose="02020603050405020304" pitchFamily="18" charset="0"/>
              </a:rPr>
              <a:t>человек. Когда началась война, Марии было 14 лет.</a:t>
            </a:r>
            <a:endParaRPr lang="ru-RU" sz="200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339045" y="2780928"/>
            <a:ext cx="4895218" cy="3785652"/>
          </a:xfrm>
          <a:prstGeom prst="rect">
            <a:avLst/>
          </a:prstGeom>
          <a:noFill/>
        </p:spPr>
        <p:txBody>
          <a:bodyPr wrap="square" rtlCol="0">
            <a:spAutoFit/>
          </a:bodyPr>
          <a:lstStyle/>
          <a:p>
            <a:pPr algn="just"/>
            <a:r>
              <a:rPr lang="ru-RU" sz="2000" smtClean="0">
                <a:solidFill>
                  <a:srgbClr val="002060"/>
                </a:solidFill>
                <a:latin typeface="Times New Roman" panose="02020603050405020304" pitchFamily="18" charset="0"/>
                <a:cs typeface="Times New Roman" panose="02020603050405020304" pitchFamily="18" charset="0"/>
              </a:rPr>
              <a:t>По докладу деревенского старосты  она оказалась в списке тех, кого отправляли</a:t>
            </a:r>
          </a:p>
          <a:p>
            <a:pPr algn="just"/>
            <a:r>
              <a:rPr lang="ru-RU" sz="2000" smtClean="0">
                <a:solidFill>
                  <a:srgbClr val="002060"/>
                </a:solidFill>
                <a:latin typeface="Times New Roman" panose="02020603050405020304" pitchFamily="18" charset="0"/>
                <a:cs typeface="Times New Roman" panose="02020603050405020304" pitchFamily="18" charset="0"/>
              </a:rPr>
              <a:t>В Германию. Так Мария Семеновна попала в г.Мюнхен к хозяину-немцу, где и пришлось ей трудиться на ферме, ухаживая за стадом коров. В плену Мария пробыла почти 3 года. С 4 часов утра до 8 вечера, не покладая рук, трудилась Мария.       Награждена </a:t>
            </a:r>
            <a:r>
              <a:rPr lang="ru-RU" sz="2000">
                <a:solidFill>
                  <a:srgbClr val="002060"/>
                </a:solidFill>
                <a:latin typeface="Times New Roman" panose="02020603050405020304" pitchFamily="18" charset="0"/>
                <a:cs typeface="Times New Roman" panose="02020603050405020304" pitchFamily="18" charset="0"/>
              </a:rPr>
              <a:t>знаком «Победитель </a:t>
            </a:r>
            <a:r>
              <a:rPr lang="ru-RU" sz="2000" smtClean="0">
                <a:solidFill>
                  <a:srgbClr val="002060"/>
                </a:solidFill>
                <a:latin typeface="Times New Roman" panose="02020603050405020304" pitchFamily="18" charset="0"/>
                <a:cs typeface="Times New Roman" panose="02020603050405020304" pitchFamily="18" charset="0"/>
              </a:rPr>
              <a:t>Социалистического </a:t>
            </a:r>
            <a:r>
              <a:rPr lang="ru-RU" sz="2000">
                <a:solidFill>
                  <a:srgbClr val="002060"/>
                </a:solidFill>
                <a:latin typeface="Times New Roman" panose="02020603050405020304" pitchFamily="18" charset="0"/>
                <a:cs typeface="Times New Roman" panose="02020603050405020304" pitchFamily="18" charset="0"/>
              </a:rPr>
              <a:t>соревнования 1978г.», </a:t>
            </a:r>
            <a:r>
              <a:rPr lang="ru-RU" sz="2000" smtClean="0">
                <a:solidFill>
                  <a:srgbClr val="002060"/>
                </a:solidFill>
                <a:latin typeface="Times New Roman" panose="02020603050405020304" pitchFamily="18" charset="0"/>
                <a:cs typeface="Times New Roman" panose="02020603050405020304" pitchFamily="18" charset="0"/>
              </a:rPr>
              <a:t>в </a:t>
            </a:r>
            <a:r>
              <a:rPr lang="ru-RU" sz="2000">
                <a:solidFill>
                  <a:srgbClr val="002060"/>
                </a:solidFill>
                <a:latin typeface="Times New Roman" panose="02020603050405020304" pitchFamily="18" charset="0"/>
                <a:cs typeface="Times New Roman" panose="02020603050405020304" pitchFamily="18" charset="0"/>
              </a:rPr>
              <a:t>1982 году медалью «Ветеран труда», </a:t>
            </a:r>
            <a:r>
              <a:rPr lang="ru-RU" sz="2000" smtClean="0">
                <a:solidFill>
                  <a:srgbClr val="002060"/>
                </a:solidFill>
                <a:latin typeface="Times New Roman" panose="02020603050405020304" pitchFamily="18" charset="0"/>
                <a:cs typeface="Times New Roman" panose="02020603050405020304" pitchFamily="18" charset="0"/>
              </a:rPr>
              <a:t>юбилейными медалями.</a:t>
            </a:r>
            <a:endParaRPr lang="ru-RU" sz="200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51520" y="129272"/>
            <a:ext cx="7200800" cy="584775"/>
          </a:xfrm>
          <a:prstGeom prst="rect">
            <a:avLst/>
          </a:prstGeom>
        </p:spPr>
        <p:txBody>
          <a:bodyPr wrap="square">
            <a:spAutoFit/>
          </a:bodyPr>
          <a:lstStyle/>
          <a:p>
            <a:pPr algn="ctr"/>
            <a:r>
              <a:rPr lang="ru-RU" sz="3200">
                <a:solidFill>
                  <a:srgbClr val="7030A0"/>
                </a:solidFill>
                <a:latin typeface="Times New Roman" panose="02020603050405020304" pitchFamily="18" charset="0"/>
                <a:cs typeface="Times New Roman" panose="02020603050405020304" pitchFamily="18" charset="0"/>
              </a:rPr>
              <a:t>Короленко Мария Семеновна </a:t>
            </a:r>
          </a:p>
        </p:txBody>
      </p:sp>
    </p:spTree>
    <p:extLst>
      <p:ext uri="{BB962C8B-B14F-4D97-AF65-F5344CB8AC3E}">
        <p14:creationId xmlns:p14="http://schemas.microsoft.com/office/powerpoint/2010/main" val="2664811579"/>
      </p:ext>
    </p:extLst>
  </p:cSld>
  <p:clrMapOvr>
    <a:masterClrMapping/>
  </p:clrMapOvr>
  <p:transition spd="slow">
    <p:wipe/>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6" name="Picture 2" descr="\\192.168.1.10\Arhiv\НАТАЛЬЯ\Фото в программу\Черно-белые\23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332656"/>
            <a:ext cx="5497052"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2763" y="4293096"/>
            <a:ext cx="4320349" cy="1323439"/>
          </a:xfrm>
          <a:prstGeom prst="rect">
            <a:avLst/>
          </a:prstGeom>
          <a:noFill/>
        </p:spPr>
        <p:txBody>
          <a:bodyPr wrap="squar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Отец Марии Семеновны</a:t>
            </a:r>
          </a:p>
          <a:p>
            <a:pPr algn="ctr"/>
            <a:r>
              <a:rPr lang="ru-RU" sz="2000" smtClean="0">
                <a:solidFill>
                  <a:srgbClr val="002060"/>
                </a:solidFill>
                <a:latin typeface="Times New Roman" panose="02020603050405020304" pitchFamily="18" charset="0"/>
                <a:cs typeface="Times New Roman" panose="02020603050405020304" pitchFamily="18" charset="0"/>
              </a:rPr>
              <a:t> Капля Семен Семенович </a:t>
            </a:r>
          </a:p>
          <a:p>
            <a:pPr algn="ctr"/>
            <a:r>
              <a:rPr lang="ru-RU" sz="2000" smtClean="0">
                <a:solidFill>
                  <a:srgbClr val="002060"/>
                </a:solidFill>
                <a:latin typeface="Times New Roman" panose="02020603050405020304" pitchFamily="18" charset="0"/>
                <a:cs typeface="Times New Roman" panose="02020603050405020304" pitchFamily="18" charset="0"/>
              </a:rPr>
              <a:t>(второй ряд первый справа), </a:t>
            </a:r>
          </a:p>
          <a:p>
            <a:pPr algn="ctr"/>
            <a:r>
              <a:rPr lang="en-US" sz="2000" smtClean="0">
                <a:solidFill>
                  <a:srgbClr val="002060"/>
                </a:solidFill>
                <a:latin typeface="Times New Roman" panose="02020603050405020304" pitchFamily="18" charset="0"/>
                <a:cs typeface="Times New Roman" panose="02020603050405020304" pitchFamily="18" charset="0"/>
              </a:rPr>
              <a:t>[</a:t>
            </a:r>
            <a:r>
              <a:rPr lang="ru-RU" sz="2000" smtClean="0">
                <a:solidFill>
                  <a:srgbClr val="002060"/>
                </a:solidFill>
                <a:latin typeface="Times New Roman" panose="02020603050405020304" pitchFamily="18" charset="0"/>
                <a:cs typeface="Times New Roman" panose="02020603050405020304" pitchFamily="18" charset="0"/>
              </a:rPr>
              <a:t>1930г.</a:t>
            </a:r>
            <a:r>
              <a:rPr lang="en-US" sz="2000" smtClean="0">
                <a:solidFill>
                  <a:srgbClr val="002060"/>
                </a:solidFill>
                <a:latin typeface="Times New Roman" panose="02020603050405020304" pitchFamily="18" charset="0"/>
                <a:cs typeface="Times New Roman" panose="02020603050405020304" pitchFamily="18" charset="0"/>
              </a:rPr>
              <a:t>]</a:t>
            </a:r>
            <a:endParaRPr lang="ru-RU" sz="2000">
              <a:solidFill>
                <a:srgbClr val="002060"/>
              </a:solidFill>
              <a:latin typeface="Times New Roman" panose="02020603050405020304" pitchFamily="18" charset="0"/>
              <a:cs typeface="Times New Roman" panose="02020603050405020304" pitchFamily="18" charset="0"/>
            </a:endParaRPr>
          </a:p>
        </p:txBody>
      </p:sp>
      <p:pic>
        <p:nvPicPr>
          <p:cNvPr id="6148" name="Picture 4" descr="\\192.168.1.10\Arhiv\НАТАЛЬЯ\Фото в программу\Черно-белые\238.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6028" y="188640"/>
            <a:ext cx="3324167" cy="5056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5208" y="5445224"/>
            <a:ext cx="4427239" cy="984885"/>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Мария Семеновна Короленко (справа) </a:t>
            </a:r>
            <a:endParaRPr lang="en-US" sz="2000" smtClean="0">
              <a:solidFill>
                <a:srgbClr val="002060"/>
              </a:solidFill>
              <a:latin typeface="Times New Roman" panose="02020603050405020304" pitchFamily="18" charset="0"/>
              <a:cs typeface="Times New Roman" panose="02020603050405020304" pitchFamily="18" charset="0"/>
            </a:endParaRPr>
          </a:p>
          <a:p>
            <a:pPr algn="ctr"/>
            <a:r>
              <a:rPr lang="ru-RU" sz="2000" smtClean="0">
                <a:solidFill>
                  <a:srgbClr val="002060"/>
                </a:solidFill>
                <a:latin typeface="Times New Roman" panose="02020603050405020304" pitchFamily="18" charset="0"/>
                <a:cs typeface="Times New Roman" panose="02020603050405020304" pitchFamily="18" charset="0"/>
              </a:rPr>
              <a:t>с подружкой</a:t>
            </a:r>
            <a:r>
              <a:rPr lang="en-US" sz="2000" smtClean="0">
                <a:solidFill>
                  <a:srgbClr val="002060"/>
                </a:solidFill>
                <a:latin typeface="Times New Roman" panose="02020603050405020304" pitchFamily="18" charset="0"/>
                <a:cs typeface="Times New Roman" panose="02020603050405020304" pitchFamily="18" charset="0"/>
              </a:rPr>
              <a:t>, [1930]</a:t>
            </a:r>
            <a:endParaRPr lang="ru-RU" sz="2000" smtClean="0">
              <a:solidFill>
                <a:srgbClr val="002060"/>
              </a:solidFill>
              <a:latin typeface="Times New Roman" panose="02020603050405020304" pitchFamily="18" charset="0"/>
              <a:cs typeface="Times New Roman" panose="02020603050405020304" pitchFamily="18" charset="0"/>
            </a:endParaRPr>
          </a:p>
          <a:p>
            <a:endParaRPr lang="ru-RU"/>
          </a:p>
        </p:txBody>
      </p:sp>
    </p:spTree>
    <p:extLst>
      <p:ext uri="{BB962C8B-B14F-4D97-AF65-F5344CB8AC3E}">
        <p14:creationId xmlns:p14="http://schemas.microsoft.com/office/powerpoint/2010/main" val="373354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Фото в программу\Черно-белые\23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147" y="161642"/>
            <a:ext cx="3472784" cy="51734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192.168.1.10\Arhiv\НАТАЛЬЯ\Фото в программу\Черно-белые\23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88446" y="2636912"/>
            <a:ext cx="4799380" cy="3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2573" y="894553"/>
            <a:ext cx="3337709" cy="1015663"/>
          </a:xfrm>
          <a:prstGeom prst="rect">
            <a:avLst/>
          </a:prstGeom>
          <a:noFill/>
        </p:spPr>
        <p:txBody>
          <a:bodyPr wrap="none" rtlCol="0">
            <a:spAutoFit/>
          </a:bodyPr>
          <a:lstStyle/>
          <a:p>
            <a:pPr algn="ctr"/>
            <a:r>
              <a:rPr lang="ru-RU" sz="2000">
                <a:solidFill>
                  <a:srgbClr val="002060"/>
                </a:solidFill>
                <a:latin typeface="Times New Roman" panose="02020603050405020304" pitchFamily="18" charset="0"/>
                <a:cs typeface="Times New Roman" panose="02020603050405020304" pitchFamily="18" charset="0"/>
              </a:rPr>
              <a:t>Мама Марии Семеновны-</a:t>
            </a:r>
            <a:endParaRPr lang="en-US" sz="2000">
              <a:solidFill>
                <a:srgbClr val="002060"/>
              </a:solidFill>
              <a:latin typeface="Times New Roman" panose="02020603050405020304" pitchFamily="18" charset="0"/>
              <a:cs typeface="Times New Roman" panose="02020603050405020304" pitchFamily="18" charset="0"/>
            </a:endParaRPr>
          </a:p>
          <a:p>
            <a:pPr algn="ctr"/>
            <a:r>
              <a:rPr lang="ru-RU" sz="2000">
                <a:solidFill>
                  <a:srgbClr val="002060"/>
                </a:solidFill>
                <a:latin typeface="Times New Roman" panose="02020603050405020304" pitchFamily="18" charset="0"/>
                <a:cs typeface="Times New Roman" panose="02020603050405020304" pitchFamily="18" charset="0"/>
              </a:rPr>
              <a:t>Евдокия Сазоновна (справа),</a:t>
            </a:r>
            <a:endParaRPr lang="en-US" sz="2000">
              <a:solidFill>
                <a:srgbClr val="002060"/>
              </a:solidFill>
              <a:latin typeface="Times New Roman" panose="02020603050405020304" pitchFamily="18" charset="0"/>
              <a:cs typeface="Times New Roman" panose="02020603050405020304" pitchFamily="18" charset="0"/>
            </a:endParaRPr>
          </a:p>
          <a:p>
            <a:pPr algn="ctr"/>
            <a:r>
              <a:rPr lang="en-US" sz="2000">
                <a:solidFill>
                  <a:srgbClr val="002060"/>
                </a:solidFill>
                <a:latin typeface="Times New Roman" panose="02020603050405020304" pitchFamily="18" charset="0"/>
                <a:cs typeface="Times New Roman" panose="02020603050405020304" pitchFamily="18" charset="0"/>
              </a:rPr>
              <a:t>[1926]</a:t>
            </a:r>
            <a:endParaRPr lang="ru-RU" sz="200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23832" y="5335095"/>
            <a:ext cx="3197414" cy="1600438"/>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Отец Марии Семеновны </a:t>
            </a:r>
          </a:p>
          <a:p>
            <a:pPr algn="ctr"/>
            <a:r>
              <a:rPr lang="ru-RU" sz="2000" smtClean="0">
                <a:solidFill>
                  <a:srgbClr val="002060"/>
                </a:solidFill>
                <a:latin typeface="Times New Roman" panose="02020603050405020304" pitchFamily="18" charset="0"/>
                <a:cs typeface="Times New Roman" panose="02020603050405020304" pitchFamily="18" charset="0"/>
              </a:rPr>
              <a:t>Капля Семен Семенович </a:t>
            </a:r>
            <a:endParaRPr lang="en-US" sz="2000" smtClean="0">
              <a:solidFill>
                <a:srgbClr val="002060"/>
              </a:solidFill>
              <a:latin typeface="Times New Roman" panose="02020603050405020304" pitchFamily="18" charset="0"/>
              <a:cs typeface="Times New Roman" panose="02020603050405020304" pitchFamily="18" charset="0"/>
            </a:endParaRPr>
          </a:p>
          <a:p>
            <a:pPr algn="ctr"/>
            <a:r>
              <a:rPr lang="ru-RU" sz="2000" smtClean="0">
                <a:solidFill>
                  <a:srgbClr val="002060"/>
                </a:solidFill>
                <a:latin typeface="Times New Roman" panose="02020603050405020304" pitchFamily="18" charset="0"/>
                <a:cs typeface="Times New Roman" panose="02020603050405020304" pitchFamily="18" charset="0"/>
              </a:rPr>
              <a:t>со своей сестрой Таней,</a:t>
            </a:r>
          </a:p>
          <a:p>
            <a:pPr algn="ctr"/>
            <a:r>
              <a:rPr lang="en-US" sz="2000" smtClean="0">
                <a:solidFill>
                  <a:srgbClr val="002060"/>
                </a:solidFill>
                <a:latin typeface="Times New Roman" panose="02020603050405020304" pitchFamily="18" charset="0"/>
                <a:cs typeface="Times New Roman" panose="02020603050405020304" pitchFamily="18" charset="0"/>
              </a:rPr>
              <a:t>[1930]</a:t>
            </a:r>
            <a:endParaRPr lang="ru-RU" sz="2000" smtClean="0">
              <a:solidFill>
                <a:srgbClr val="002060"/>
              </a:solidFill>
              <a:latin typeface="Times New Roman" panose="02020603050405020304" pitchFamily="18" charset="0"/>
              <a:cs typeface="Times New Roman" panose="02020603050405020304" pitchFamily="18" charset="0"/>
            </a:endParaRPr>
          </a:p>
          <a:p>
            <a:endParaRPr lang="ru-RU"/>
          </a:p>
        </p:txBody>
      </p:sp>
    </p:spTree>
    <p:extLst>
      <p:ext uri="{BB962C8B-B14F-4D97-AF65-F5344CB8AC3E}">
        <p14:creationId xmlns:p14="http://schemas.microsoft.com/office/powerpoint/2010/main" val="159851394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42" name="Picture 2" descr="\\192.168.1.10\Arhiv\НАТАЛЬЯ\Фото в программу\Черно-белые\243 (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404664"/>
            <a:ext cx="3139863" cy="4722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318" y="5373216"/>
            <a:ext cx="3574312" cy="1015663"/>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Мария Семеновна Короленко</a:t>
            </a:r>
          </a:p>
          <a:p>
            <a:pPr algn="ctr"/>
            <a:r>
              <a:rPr lang="ru-RU" sz="2000" smtClean="0">
                <a:solidFill>
                  <a:srgbClr val="002060"/>
                </a:solidFill>
                <a:latin typeface="Times New Roman" panose="02020603050405020304" pitchFamily="18" charset="0"/>
                <a:cs typeface="Times New Roman" panose="02020603050405020304" pitchFamily="18" charset="0"/>
              </a:rPr>
              <a:t>с дочкой Олей и сыном Женей,</a:t>
            </a:r>
          </a:p>
          <a:p>
            <a:pPr algn="ctr"/>
            <a:r>
              <a:rPr lang="en-US" sz="2000" smtClean="0">
                <a:solidFill>
                  <a:srgbClr val="002060"/>
                </a:solidFill>
                <a:latin typeface="Times New Roman" panose="02020603050405020304" pitchFamily="18" charset="0"/>
                <a:cs typeface="Times New Roman" panose="02020603050405020304" pitchFamily="18" charset="0"/>
              </a:rPr>
              <a:t>[1964-1965]</a:t>
            </a:r>
            <a:endParaRPr lang="ru-RU" sz="2000">
              <a:solidFill>
                <a:srgbClr val="002060"/>
              </a:solidFill>
              <a:latin typeface="Times New Roman" panose="02020603050405020304" pitchFamily="18" charset="0"/>
              <a:cs typeface="Times New Roman" panose="02020603050405020304" pitchFamily="18" charset="0"/>
            </a:endParaRPr>
          </a:p>
        </p:txBody>
      </p:sp>
      <p:pic>
        <p:nvPicPr>
          <p:cNvPr id="5" name="Picture 3" descr="\\192.168.1.10\Arhiv\НАТАЛЬЯ\Фото в программу\Черно-белые\23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4048" y="332656"/>
            <a:ext cx="3240360" cy="4750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35357" y="5234716"/>
            <a:ext cx="4806316" cy="1323439"/>
          </a:xfrm>
          <a:prstGeom prst="rect">
            <a:avLst/>
          </a:prstGeom>
          <a:noFill/>
        </p:spPr>
        <p:txBody>
          <a:bodyPr wrap="none" rtlCol="0">
            <a:spAutoFit/>
          </a:bodyPr>
          <a:lstStyle/>
          <a:p>
            <a:pPr algn="ctr"/>
            <a:r>
              <a:rPr lang="ru-RU" sz="2000">
                <a:solidFill>
                  <a:srgbClr val="002060"/>
                </a:solidFill>
                <a:latin typeface="Times New Roman" panose="02020603050405020304" pitchFamily="18" charset="0"/>
                <a:cs typeface="Times New Roman" panose="02020603050405020304" pitchFamily="18" charset="0"/>
              </a:rPr>
              <a:t>В первом ряду: бабушка Мария Ивановна,</a:t>
            </a:r>
          </a:p>
          <a:p>
            <a:pPr algn="ctr"/>
            <a:r>
              <a:rPr lang="ru-RU" sz="2000">
                <a:solidFill>
                  <a:srgbClr val="002060"/>
                </a:solidFill>
                <a:latin typeface="Times New Roman" panose="02020603050405020304" pitchFamily="18" charset="0"/>
                <a:cs typeface="Times New Roman" panose="02020603050405020304" pitchFamily="18" charset="0"/>
              </a:rPr>
              <a:t> дедушка Семен Семенович с Марией, </a:t>
            </a:r>
          </a:p>
          <a:p>
            <a:pPr algn="ctr"/>
            <a:r>
              <a:rPr lang="ru-RU" sz="2000">
                <a:solidFill>
                  <a:srgbClr val="002060"/>
                </a:solidFill>
                <a:latin typeface="Times New Roman" panose="02020603050405020304" pitchFamily="18" charset="0"/>
                <a:cs typeface="Times New Roman" panose="02020603050405020304" pitchFamily="18" charset="0"/>
              </a:rPr>
              <a:t>во втором ряду: папа Семен Григорьевич,</a:t>
            </a:r>
          </a:p>
          <a:p>
            <a:pPr algn="ctr"/>
            <a:r>
              <a:rPr lang="ru-RU" sz="2000">
                <a:solidFill>
                  <a:srgbClr val="002060"/>
                </a:solidFill>
                <a:latin typeface="Times New Roman" panose="02020603050405020304" pitchFamily="18" charset="0"/>
                <a:cs typeface="Times New Roman" panose="02020603050405020304" pitchFamily="18" charset="0"/>
              </a:rPr>
              <a:t>Мама Евдокия Сазоновна, 1931г.</a:t>
            </a:r>
          </a:p>
        </p:txBody>
      </p:sp>
    </p:spTree>
    <p:extLst>
      <p:ext uri="{BB962C8B-B14F-4D97-AF65-F5344CB8AC3E}">
        <p14:creationId xmlns:p14="http://schemas.microsoft.com/office/powerpoint/2010/main" val="70545218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Короленко28\DSC_038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7886" y="338968"/>
            <a:ext cx="3288773" cy="4725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801" y="5340591"/>
            <a:ext cx="4048609" cy="830997"/>
          </a:xfrm>
          <a:prstGeom prst="rect">
            <a:avLst/>
          </a:prstGeom>
          <a:noFill/>
        </p:spPr>
        <p:txBody>
          <a:bodyPr wrap="none" rtlCol="0">
            <a:spAutoFit/>
          </a:bodyPr>
          <a:lstStyle/>
          <a:p>
            <a:pPr algn="ctr"/>
            <a:r>
              <a:rPr lang="ru-RU" sz="2400" smtClean="0">
                <a:solidFill>
                  <a:srgbClr val="002060"/>
                </a:solidFill>
                <a:latin typeface="Times New Roman" panose="02020603050405020304" pitchFamily="18" charset="0"/>
                <a:cs typeface="Times New Roman" panose="02020603050405020304" pitchFamily="18" charset="0"/>
              </a:rPr>
              <a:t>Мария Семеновна с внуками,</a:t>
            </a:r>
          </a:p>
          <a:p>
            <a:pPr algn="ctr"/>
            <a:r>
              <a:rPr lang="ru-RU" sz="2400" smtClean="0">
                <a:solidFill>
                  <a:srgbClr val="002060"/>
                </a:solidFill>
                <a:latin typeface="Times New Roman" panose="02020603050405020304" pitchFamily="18" charset="0"/>
                <a:cs typeface="Times New Roman" panose="02020603050405020304" pitchFamily="18" charset="0"/>
              </a:rPr>
              <a:t> 1960г.</a:t>
            </a:r>
            <a:endParaRPr lang="ru-RU" sz="2400">
              <a:solidFill>
                <a:srgbClr val="00206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Черно-белые\24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9852" y="908720"/>
            <a:ext cx="4548711"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4293096"/>
            <a:ext cx="986167" cy="461665"/>
          </a:xfrm>
          <a:prstGeom prst="rect">
            <a:avLst/>
          </a:prstGeom>
          <a:noFill/>
        </p:spPr>
        <p:txBody>
          <a:bodyPr wrap="none" rtlCol="0">
            <a:spAutoFit/>
          </a:bodyPr>
          <a:lstStyle/>
          <a:p>
            <a:r>
              <a:rPr lang="ru-RU" sz="2400" smtClean="0">
                <a:solidFill>
                  <a:srgbClr val="002060"/>
                </a:solidFill>
                <a:latin typeface="Times New Roman" panose="02020603050405020304" pitchFamily="18" charset="0"/>
                <a:cs typeface="Times New Roman" panose="02020603050405020304" pitchFamily="18" charset="0"/>
              </a:rPr>
              <a:t>1967г</a:t>
            </a:r>
            <a:r>
              <a:rPr lang="ru-RU" smtClean="0"/>
              <a:t>.</a:t>
            </a:r>
            <a:endParaRPr lang="ru-RU"/>
          </a:p>
        </p:txBody>
      </p:sp>
    </p:spTree>
    <p:extLst>
      <p:ext uri="{BB962C8B-B14F-4D97-AF65-F5344CB8AC3E}">
        <p14:creationId xmlns:p14="http://schemas.microsoft.com/office/powerpoint/2010/main" val="376640894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Фото в программу\Черно-белые\24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9592" y="332656"/>
            <a:ext cx="7387800" cy="4912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516" y="5518973"/>
            <a:ext cx="8807732" cy="707886"/>
          </a:xfrm>
          <a:prstGeom prst="rect">
            <a:avLst/>
          </a:prstGeom>
          <a:noFill/>
        </p:spPr>
        <p:txBody>
          <a:bodyPr wrap="none" rtlCol="0">
            <a:spAutoFit/>
          </a:bodyPr>
          <a:lstStyle/>
          <a:p>
            <a:pPr algn="ctr"/>
            <a:r>
              <a:rPr lang="ru-RU" sz="2000" smtClean="0">
                <a:solidFill>
                  <a:srgbClr val="002060"/>
                </a:solidFill>
                <a:latin typeface="Times New Roman" panose="02020603050405020304" pitchFamily="18" charset="0"/>
                <a:cs typeface="Times New Roman" panose="02020603050405020304" pitchFamily="18" charset="0"/>
              </a:rPr>
              <a:t>Мария Семеновна, на общей свадебной фотографии (второй ряд третья слева) </a:t>
            </a:r>
          </a:p>
          <a:p>
            <a:pPr algn="ctr"/>
            <a:r>
              <a:rPr lang="ru-RU" sz="2000" smtClean="0">
                <a:solidFill>
                  <a:srgbClr val="002060"/>
                </a:solidFill>
                <a:latin typeface="Times New Roman" panose="02020603050405020304" pitchFamily="18" charset="0"/>
                <a:cs typeface="Times New Roman" panose="02020603050405020304" pitchFamily="18" charset="0"/>
              </a:rPr>
              <a:t>во время бракосочетания племянницы Ольги, 1967г.</a:t>
            </a:r>
            <a:endParaRPr lang="ru-RU"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00208"/>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192.168.1.10\Arhiv\НАТАЛЬЯ\Фото в программу\Черно-белые\24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130" y="188640"/>
            <a:ext cx="7896746"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10770" y="5733256"/>
            <a:ext cx="1092350"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1984г.</a:t>
            </a:r>
            <a:endParaRPr lang="ru-RU"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5013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2" descr="\\192.168.1.10\Arhiv\НАТАЛЬЯ\Коллекции документов\Ветеран ВОВ\Короленко28\DSC_038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188640"/>
            <a:ext cx="3840619" cy="5589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Фото в программу\Цветные\68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6255" y="319204"/>
            <a:ext cx="3716160"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2328" y="5906038"/>
            <a:ext cx="1099532"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1977г.</a:t>
            </a:r>
            <a:endParaRPr lang="ru-RU" sz="280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00192" y="5896271"/>
            <a:ext cx="1099532"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2002г.</a:t>
            </a:r>
            <a:endParaRPr lang="ru-RU"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839438"/>
      </p:ext>
    </p:extLst>
  </p:cSld>
  <p:clrMapOvr>
    <a:masterClrMapping/>
  </p:clrMapOvr>
  <p:transition spd="slow">
    <p:push dir="u"/>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18" name="Picture 2" descr="\\192.168.1.10\Arhiv\НАТАЛЬЯ\Коллекции документов\Ветеран ВОВ\Короленко28\DSC_040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576" y="404664"/>
            <a:ext cx="7387800" cy="4912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589240"/>
            <a:ext cx="8155053" cy="461665"/>
          </a:xfrm>
          <a:prstGeom prst="rect">
            <a:avLst/>
          </a:prstGeom>
          <a:noFill/>
        </p:spPr>
        <p:txBody>
          <a:bodyPr wrap="none" rtlCol="0">
            <a:spAutoFit/>
          </a:bodyPr>
          <a:lstStyle/>
          <a:p>
            <a:r>
              <a:rPr lang="ru-RU" sz="2400" smtClean="0">
                <a:solidFill>
                  <a:srgbClr val="FF0000"/>
                </a:solidFill>
                <a:latin typeface="Times New Roman" panose="02020603050405020304" pitchFamily="18" charset="0"/>
                <a:cs typeface="Times New Roman" panose="02020603050405020304" pitchFamily="18" charset="0"/>
              </a:rPr>
              <a:t>М.С. Короленко (второй ряд в центре) в кругу друзей,</a:t>
            </a:r>
            <a:r>
              <a:rPr lang="en-US" sz="2400" smtClean="0">
                <a:solidFill>
                  <a:srgbClr val="FF0000"/>
                </a:solidFill>
                <a:latin typeface="Times New Roman" panose="02020603050405020304" pitchFamily="18" charset="0"/>
                <a:cs typeface="Times New Roman" panose="02020603050405020304" pitchFamily="18" charset="0"/>
              </a:rPr>
              <a:t>[1987]</a:t>
            </a:r>
            <a:r>
              <a:rPr lang="ru-RU" sz="2400" smtClean="0">
                <a:solidFill>
                  <a:srgbClr val="FF0000"/>
                </a:solidFill>
                <a:latin typeface="Times New Roman" panose="02020603050405020304" pitchFamily="18" charset="0"/>
                <a:cs typeface="Times New Roman" panose="02020603050405020304" pitchFamily="18" charset="0"/>
              </a:rPr>
              <a:t> </a:t>
            </a:r>
            <a:endParaRPr lang="ru-RU"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48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Фото в программу\Цветные\68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1600" y="193348"/>
            <a:ext cx="7416824" cy="4931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5517232"/>
            <a:ext cx="6693371" cy="461665"/>
          </a:xfrm>
          <a:prstGeom prst="rect">
            <a:avLst/>
          </a:prstGeom>
          <a:noFill/>
        </p:spPr>
        <p:txBody>
          <a:bodyPr wrap="none" rtlCol="0">
            <a:spAutoFit/>
          </a:bodyPr>
          <a:lstStyle/>
          <a:p>
            <a:r>
              <a:rPr lang="ru-RU" sz="2400" smtClean="0">
                <a:solidFill>
                  <a:srgbClr val="FF0000"/>
                </a:solidFill>
                <a:latin typeface="Times New Roman" panose="02020603050405020304" pitchFamily="18" charset="0"/>
                <a:cs typeface="Times New Roman" panose="02020603050405020304" pitchFamily="18" charset="0"/>
              </a:rPr>
              <a:t>Мария Семеновна в домашней обстановке, 2010г.</a:t>
            </a:r>
            <a:endParaRPr lang="ru-RU"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880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2" descr="C:\Documents and Settings\Admin\Рабочий стол\новая выставка 2014\БЕНКЕ\отправка на целину139.tif"/>
          <p:cNvPicPr>
            <a:picLocks noGrp="1" noChangeAspect="1" noChangeArrowheads="1"/>
          </p:cNvPicPr>
          <p:nvPr/>
        </p:nvPicPr>
        <p:blipFill>
          <a:blip r:embed="rId2"/>
          <a:stretch>
            <a:fillRect/>
          </a:stretch>
        </p:blipFill>
        <p:spPr>
          <a:xfrm>
            <a:off x="226273" y="116632"/>
            <a:ext cx="4500563" cy="5084763"/>
          </a:xfrm>
          <a:prstGeom prst="rect">
            <a:avLst/>
          </a:prstGeom>
        </p:spPr>
      </p:pic>
      <p:pic>
        <p:nvPicPr>
          <p:cNvPr id="3" name="Picture 8" descr="Перед отправкой на целину"/>
          <p:cNvPicPr>
            <a:picLocks noChangeAspect="1" noChangeArrowheads="1"/>
          </p:cNvPicPr>
          <p:nvPr/>
        </p:nvPicPr>
        <p:blipFill>
          <a:blip r:embed="rId3"/>
          <a:stretch>
            <a:fillRect/>
          </a:stretch>
        </p:blipFill>
        <p:spPr bwMode="auto">
          <a:xfrm>
            <a:off x="4424262" y="3284984"/>
            <a:ext cx="4510882" cy="3391892"/>
          </a:xfrm>
          <a:prstGeom prst="rect">
            <a:avLst/>
          </a:prstGeom>
          <a:noFill/>
          <a:ln w="9525">
            <a:noFill/>
            <a:miter lim="800000"/>
          </a:ln>
        </p:spPr>
      </p:pic>
      <p:sp>
        <p:nvSpPr>
          <p:cNvPr id="4" name="Прямоугольник 3"/>
          <p:cNvSpPr/>
          <p:nvPr/>
        </p:nvSpPr>
        <p:spPr>
          <a:xfrm>
            <a:off x="4740279" y="476672"/>
            <a:ext cx="4152201" cy="1323439"/>
          </a:xfrm>
          <a:prstGeom prst="rect">
            <a:avLst/>
          </a:prstGeom>
        </p:spPr>
        <p:txBody>
          <a:bodyPr wrap="square">
            <a:spAutoFit/>
          </a:bodyPr>
          <a:lstStyle/>
          <a:p>
            <a:pPr algn="ctr"/>
            <a:r>
              <a:rPr lang="ru-RU" sz="2000" i="1" err="1" smtClean="0">
                <a:solidFill>
                  <a:srgbClr val="FF0000"/>
                </a:solidFill>
                <a:latin typeface="Arial Black" panose="020b0a04020102020204" pitchFamily="34" charset="0"/>
                <a:cs typeface="Times New Roman" panose="02020603050405020304" pitchFamily="18" charset="0"/>
              </a:rPr>
              <a:t>Бенке Г.Н. (первая справа) во время отправления на Целину г.Ленинград (1955г.)</a:t>
            </a:r>
            <a:endParaRPr lang="ru-RU" sz="2000" i="1">
              <a:solidFill>
                <a:srgbClr val="FF00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208350336"/>
      </p:ext>
    </p:extLst>
  </p:cSld>
  <p:clrMapOvr>
    <a:masterClrMapping/>
  </p:clrMapOvr>
  <p:transition spd="slow">
    <p:pull/>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192.168.1.10\Arhiv\НАТАЛЬЯ\Фото в программу\От Ирины Айдановой\ветераны\IMG_322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515" y="260648"/>
            <a:ext cx="8640961"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7174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192.168.1.10\Arhiv\НАТАЛЬЯ\Коллекции документов\Ветеран ВОВ\Короленко28\DSC_0379.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9984" y="119717"/>
            <a:ext cx="8512064" cy="38896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ByatikovaEA\Desktop\дети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9712" y="4006294"/>
            <a:ext cx="547260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253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192.168.1.10\Arhiv\НАТАЛЬЯ\Коллекции документов\Ветеран ВОВ\Короленко28\медаль ветеран труда.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188640"/>
            <a:ext cx="3093840" cy="46531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92.168.1.10\Arhiv\НАТАЛЬЯ\Коллекции документов\Ветеран ВОВ\Короленко28\медаль победитель соц.соревн. 1975-1978гг..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9872" y="980728"/>
            <a:ext cx="5005200" cy="332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95038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Короленко28\юбилейные медали.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3134" y="1124744"/>
            <a:ext cx="509010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92.168.1.10\Arhiv\НАТАЛЬЯ\Коллекции документов\Ветеран ВОВ\Короленко28\юбил. мед.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3236" y="476672"/>
            <a:ext cx="3428984"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438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192.168.1.10\Arhiv\НАТАЛЬЯ\Фото в программу\Черно-белые\24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908720"/>
            <a:ext cx="3605213" cy="54038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23929" y="541585"/>
            <a:ext cx="5208994" cy="6186309"/>
          </a:xfrm>
          <a:prstGeom prst="rect">
            <a:avLst/>
          </a:prstGeom>
        </p:spPr>
        <p:txBody>
          <a:bodyPr wrap="square">
            <a:spAutoFit/>
          </a:bodyPr>
          <a:lstStyle/>
          <a:p>
            <a:r>
              <a:rPr lang="ru-RU"/>
              <a:t> </a:t>
            </a:r>
            <a:r>
              <a:rPr lang="ru-RU" smtClean="0">
                <a:solidFill>
                  <a:srgbClr val="002060"/>
                </a:solidFill>
              </a:rPr>
              <a:t>Родилась </a:t>
            </a:r>
            <a:r>
              <a:rPr lang="ru-RU">
                <a:solidFill>
                  <a:srgbClr val="002060"/>
                </a:solidFill>
              </a:rPr>
              <a:t>10 мая 1929 года рождения в селе Новотузловка Куйбышевского района Ростовской области</a:t>
            </a:r>
            <a:r>
              <a:rPr lang="ru-RU" smtClean="0">
                <a:solidFill>
                  <a:srgbClr val="002060"/>
                </a:solidFill>
              </a:rPr>
              <a:t>.</a:t>
            </a:r>
            <a:r>
              <a:rPr lang="ru-RU">
                <a:solidFill>
                  <a:srgbClr val="002060"/>
                </a:solidFill>
              </a:rPr>
              <a:t> Аня закончила 4 класса, когда началась </a:t>
            </a:r>
            <a:r>
              <a:rPr lang="ru-RU" smtClean="0">
                <a:solidFill>
                  <a:srgbClr val="002060"/>
                </a:solidFill>
              </a:rPr>
              <a:t>война.</a:t>
            </a:r>
            <a:r>
              <a:rPr lang="ru-RU">
                <a:solidFill>
                  <a:srgbClr val="002060"/>
                </a:solidFill>
              </a:rPr>
              <a:t> Немцы заставляли всех на них работать: чистить сапоги, стирать и т.д</a:t>
            </a:r>
            <a:r>
              <a:rPr lang="ru-RU" smtClean="0">
                <a:solidFill>
                  <a:srgbClr val="002060"/>
                </a:solidFill>
              </a:rPr>
              <a:t>. </a:t>
            </a:r>
            <a:r>
              <a:rPr lang="ru-RU">
                <a:solidFill>
                  <a:srgbClr val="002060"/>
                </a:solidFill>
              </a:rPr>
              <a:t>Еще вспоминает Анна Ивановна, как русские солдаты учили детей разминировать мины - больше некому было</a:t>
            </a:r>
            <a:r>
              <a:rPr lang="ru-RU" smtClean="0">
                <a:solidFill>
                  <a:srgbClr val="002060"/>
                </a:solidFill>
              </a:rPr>
              <a:t>. </a:t>
            </a:r>
            <a:r>
              <a:rPr lang="ru-RU">
                <a:solidFill>
                  <a:srgbClr val="002060"/>
                </a:solidFill>
              </a:rPr>
              <a:t>Приходилось и противотанковые </a:t>
            </a:r>
            <a:r>
              <a:rPr lang="ru-RU" smtClean="0">
                <a:solidFill>
                  <a:srgbClr val="002060"/>
                </a:solidFill>
              </a:rPr>
              <a:t> окопы </a:t>
            </a:r>
            <a:r>
              <a:rPr lang="ru-RU">
                <a:solidFill>
                  <a:srgbClr val="002060"/>
                </a:solidFill>
              </a:rPr>
              <a:t>рыть шириной 4 </a:t>
            </a:r>
            <a:r>
              <a:rPr lang="ru-RU" smtClean="0">
                <a:solidFill>
                  <a:srgbClr val="002060"/>
                </a:solidFill>
              </a:rPr>
              <a:t>метра.</a:t>
            </a:r>
            <a:r>
              <a:rPr lang="ru-RU">
                <a:solidFill>
                  <a:srgbClr val="002060"/>
                </a:solidFill>
              </a:rPr>
              <a:t> Семь месяцев они были под обстрелами и бомбежками, два с половиной  </a:t>
            </a:r>
            <a:r>
              <a:rPr lang="ru-RU" smtClean="0">
                <a:solidFill>
                  <a:srgbClr val="002060"/>
                </a:solidFill>
              </a:rPr>
              <a:t>были оккупированы немцами. Аня помогала пахать землю. </a:t>
            </a:r>
            <a:r>
              <a:rPr lang="ru-RU">
                <a:solidFill>
                  <a:srgbClr val="002060"/>
                </a:solidFill>
              </a:rPr>
              <a:t>Еще </a:t>
            </a:r>
            <a:r>
              <a:rPr lang="ru-RU" smtClean="0">
                <a:solidFill>
                  <a:srgbClr val="002060"/>
                </a:solidFill>
              </a:rPr>
              <a:t>вспоминает, </a:t>
            </a:r>
            <a:r>
              <a:rPr lang="ru-RU">
                <a:solidFill>
                  <a:srgbClr val="002060"/>
                </a:solidFill>
              </a:rPr>
              <a:t>что когда с Кубы доставили пшеницу - ее  надо было перенести  от станции до Матвеева Кургана за 40 км.  Два мешка с пшеницей, весом каждый по 10 кг, 14-летняя девчонка закидывала один за спину, второй наперед, и  несла. Награждена юбилейными медалями «65 лет Победы в Великой Отечественной войне» и  «70 лет Победы в Великой Отечественной войне».</a:t>
            </a:r>
          </a:p>
          <a:p>
            <a:endParaRPr lang="ru-RU"/>
          </a:p>
        </p:txBody>
      </p:sp>
      <p:sp>
        <p:nvSpPr>
          <p:cNvPr id="3" name="Прямоугольник 2"/>
          <p:cNvSpPr/>
          <p:nvPr/>
        </p:nvSpPr>
        <p:spPr>
          <a:xfrm>
            <a:off x="1403648" y="0"/>
            <a:ext cx="6480720" cy="584775"/>
          </a:xfrm>
          <a:prstGeom prst="rect">
            <a:avLst/>
          </a:prstGeom>
        </p:spPr>
        <p:txBody>
          <a:bodyPr wrap="square">
            <a:spAutoFit/>
          </a:bodyPr>
          <a:lstStyle/>
          <a:p>
            <a:r>
              <a:rPr lang="ru-RU" sz="3200">
                <a:solidFill>
                  <a:srgbClr val="7030A0"/>
                </a:solidFill>
                <a:latin typeface="Times New Roman" panose="02020603050405020304" pitchFamily="18" charset="0"/>
                <a:cs typeface="Times New Roman" panose="02020603050405020304" pitchFamily="18" charset="0"/>
              </a:rPr>
              <a:t>Стрижакова Анна Ивановна </a:t>
            </a:r>
          </a:p>
        </p:txBody>
      </p:sp>
    </p:spTree>
    <p:extLst>
      <p:ext uri="{BB962C8B-B14F-4D97-AF65-F5344CB8AC3E}">
        <p14:creationId xmlns:p14="http://schemas.microsoft.com/office/powerpoint/2010/main" val="27796922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2" descr="\\192.168.1.10\Arhiv\НАТАЛЬЯ\Коллекции документов\Ветеран ВОВ\Стрижакова29\Док-ты\DSC_041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260648"/>
            <a:ext cx="4018313" cy="58340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Коллекции документов\Ветеран ВОВ\Стрижакова29\Док-ты\DSC_041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5233" y="270589"/>
            <a:ext cx="3944718" cy="583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20615"/>
      </p:ext>
    </p:extLst>
  </p:cSld>
  <p:clrMapOvr>
    <a:masterClrMapping/>
  </p:clrMapOvr>
  <p:transition spd="slow">
    <p:pull/>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192.168.1.10\Arhiv\НАТАЛЬЯ\Фото в программу\Цветные\71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1" y="260649"/>
            <a:ext cx="5026664" cy="33843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Фото в программу\Цветные\717.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5106" y="3501008"/>
            <a:ext cx="4688893" cy="3156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8264" y="2636912"/>
            <a:ext cx="1099532" cy="523220"/>
          </a:xfrm>
          <a:prstGeom prst="rect">
            <a:avLst/>
          </a:prstGeom>
          <a:noFill/>
        </p:spPr>
        <p:txBody>
          <a:bodyPr wrap="non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1998</a:t>
            </a:r>
            <a:r>
              <a:rPr lang="ru-RU" sz="2800" smtClean="0">
                <a:solidFill>
                  <a:srgbClr val="FF0000"/>
                </a:solidFill>
                <a:latin typeface="Times New Roman" panose="02020603050405020304" pitchFamily="18" charset="0"/>
                <a:cs typeface="Times New Roman" panose="02020603050405020304" pitchFamily="18" charset="0"/>
              </a:rPr>
              <a:t>г.</a:t>
            </a:r>
            <a:endParaRPr lang="ru-RU" sz="28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3568" y="4015644"/>
            <a:ext cx="3407664" cy="1477328"/>
          </a:xfrm>
          <a:prstGeom prst="rect">
            <a:avLst/>
          </a:prstGeom>
          <a:noFill/>
        </p:spPr>
        <p:txBody>
          <a:bodyPr wrap="none" rtlCol="0">
            <a:spAutoFit/>
          </a:bodyPr>
          <a:lstStyle/>
          <a:p>
            <a:pPr algn="ctr"/>
            <a:r>
              <a:rPr lang="ru-RU" smtClean="0">
                <a:solidFill>
                  <a:srgbClr val="FF0000"/>
                </a:solidFill>
              </a:rPr>
              <a:t>Стрижакова Анна Ивановна </a:t>
            </a:r>
          </a:p>
          <a:p>
            <a:pPr algn="ctr"/>
            <a:r>
              <a:rPr lang="ru-RU" smtClean="0">
                <a:solidFill>
                  <a:srgbClr val="FF0000"/>
                </a:solidFill>
              </a:rPr>
              <a:t>с внука ми Андреем и Ириной </a:t>
            </a:r>
          </a:p>
          <a:p>
            <a:pPr algn="ctr"/>
            <a:r>
              <a:rPr lang="ru-RU" smtClean="0">
                <a:solidFill>
                  <a:srgbClr val="FF0000"/>
                </a:solidFill>
              </a:rPr>
              <a:t>на горе Миус-фронт,</a:t>
            </a:r>
          </a:p>
          <a:p>
            <a:pPr algn="ctr"/>
            <a:r>
              <a:rPr lang="en-US" u="sng" smtClean="0">
                <a:solidFill>
                  <a:srgbClr val="FF0000"/>
                </a:solidFill>
              </a:rPr>
              <a:t>[1996-1997</a:t>
            </a:r>
            <a:r>
              <a:rPr lang="en-US" u="sng">
                <a:solidFill>
                  <a:srgbClr val="FF0000"/>
                </a:solidFill>
              </a:rPr>
              <a:t>]</a:t>
            </a:r>
            <a:r>
              <a:rPr lang="ru-RU" u="sng">
                <a:solidFill>
                  <a:srgbClr val="FF0000"/>
                </a:solidFill>
              </a:rPr>
              <a:t> </a:t>
            </a:r>
            <a:endParaRPr lang="ru-RU">
              <a:solidFill>
                <a:srgbClr val="FF0000"/>
              </a:solidFill>
            </a:endParaRPr>
          </a:p>
          <a:p>
            <a:endParaRPr lang="ru-RU"/>
          </a:p>
        </p:txBody>
      </p:sp>
    </p:spTree>
    <p:extLst>
      <p:ext uri="{BB962C8B-B14F-4D97-AF65-F5344CB8AC3E}">
        <p14:creationId xmlns:p14="http://schemas.microsoft.com/office/powerpoint/2010/main" val="268194376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6" name="Picture 2" descr="\\192.168.1.10\Arhiv\НАТАЛЬЯ\Фото в программу\Цветные\71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332656"/>
            <a:ext cx="4973345" cy="313980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10\Arhiv\НАТАЛЬЯ\Фото в программу\Цветные\71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4048" y="332656"/>
            <a:ext cx="3605784" cy="5404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88224" y="5949280"/>
            <a:ext cx="1099532" cy="523220"/>
          </a:xfrm>
          <a:prstGeom prst="rect">
            <a:avLst/>
          </a:prstGeom>
          <a:noFill/>
        </p:spPr>
        <p:txBody>
          <a:bodyPr wrap="none" rtlCol="0">
            <a:spAutoFit/>
          </a:bodyPr>
          <a:lstStyle/>
          <a:p>
            <a:r>
              <a:rPr lang="ru-RU" sz="2800" smtClean="0">
                <a:solidFill>
                  <a:srgbClr val="FF0000"/>
                </a:solidFill>
                <a:latin typeface="Times New Roman" panose="02020603050405020304" pitchFamily="18" charset="0"/>
                <a:cs typeface="Times New Roman" panose="02020603050405020304" pitchFamily="18" charset="0"/>
              </a:rPr>
              <a:t>2010г.</a:t>
            </a:r>
            <a:endParaRPr lang="ru-RU" sz="28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11560" y="3960233"/>
            <a:ext cx="3240360" cy="1754326"/>
          </a:xfrm>
          <a:prstGeom prst="rect">
            <a:avLst/>
          </a:prstGeom>
          <a:noFill/>
        </p:spPr>
        <p:txBody>
          <a:bodyPr wrap="square" rtlCol="0">
            <a:spAutoFit/>
          </a:bodyPr>
          <a:lstStyle/>
          <a:p>
            <a:pPr algn="ctr"/>
            <a:r>
              <a:rPr lang="ru-RU" smtClean="0">
                <a:solidFill>
                  <a:srgbClr val="FF0000"/>
                </a:solidFill>
              </a:rPr>
              <a:t>Стрижакова Анна Ивановна (в центре) в домашней  обстановке с дочерью Людмилой, зятем Виктором, внуками Ириной и Андреем, 2009г.</a:t>
            </a:r>
            <a:endParaRPr lang="ru-RU">
              <a:solidFill>
                <a:srgbClr val="FF0000"/>
              </a:solidFill>
            </a:endParaRPr>
          </a:p>
        </p:txBody>
      </p:sp>
    </p:spTree>
    <p:extLst>
      <p:ext uri="{BB962C8B-B14F-4D97-AF65-F5344CB8AC3E}">
        <p14:creationId xmlns:p14="http://schemas.microsoft.com/office/powerpoint/2010/main" val="173170797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Фото в программу\Цветные\72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16" y="1"/>
            <a:ext cx="4839170" cy="3284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440069"/>
            <a:ext cx="5004048" cy="1631216"/>
          </a:xfrm>
          <a:prstGeom prst="rect">
            <a:avLst/>
          </a:prstGeom>
          <a:noFill/>
        </p:spPr>
        <p:txBody>
          <a:bodyPr wrap="square" rtlCol="0">
            <a:spAutoFit/>
          </a:bodyPr>
          <a:lstStyle/>
          <a:p>
            <a:r>
              <a:rPr lang="ru-RU" sz="2000" u="sng">
                <a:solidFill>
                  <a:schemeClr val="bg1"/>
                </a:solidFill>
                <a:latin typeface="Times New Roman" panose="02020603050405020304" pitchFamily="18" charset="0"/>
                <a:cs typeface="Times New Roman" panose="02020603050405020304" pitchFamily="18" charset="0"/>
                <a:hlinkClick r:id="rId3"/>
              </a:rPr>
              <a:t>Стрижакова Анна Ивановна (первая слева) </a:t>
            </a:r>
            <a:endParaRPr lang="ru-RU" sz="2000" u="sng" smtClean="0">
              <a:solidFill>
                <a:schemeClr val="bg1"/>
              </a:solidFill>
              <a:latin typeface="Times New Roman" panose="02020603050405020304" pitchFamily="18" charset="0"/>
              <a:cs typeface="Times New Roman" panose="02020603050405020304" pitchFamily="18" charset="0"/>
              <a:hlinkClick r:id="rId3"/>
            </a:endParaRPr>
          </a:p>
          <a:p>
            <a:r>
              <a:rPr lang="ru-RU" sz="2000" u="sng" smtClean="0">
                <a:solidFill>
                  <a:schemeClr val="bg1"/>
                </a:solidFill>
                <a:latin typeface="Times New Roman" panose="02020603050405020304" pitchFamily="18" charset="0"/>
                <a:cs typeface="Times New Roman" panose="02020603050405020304" pitchFamily="18" charset="0"/>
                <a:hlinkClick r:id="rId3"/>
              </a:rPr>
              <a:t>с </a:t>
            </a:r>
            <a:r>
              <a:rPr lang="ru-RU" sz="2000" u="sng" err="1">
                <a:solidFill>
                  <a:schemeClr val="bg1"/>
                </a:solidFill>
                <a:latin typeface="Times New Roman" panose="02020603050405020304" pitchFamily="18" charset="0"/>
                <a:cs typeface="Times New Roman" panose="02020603050405020304" pitchFamily="18" charset="0"/>
                <a:hlinkClick r:id="rId3"/>
              </a:rPr>
              <a:t>Хлевовой Анастасией Александровной </a:t>
            </a:r>
            <a:endParaRPr lang="ru-RU" sz="2000" u="sng" smtClean="0">
              <a:solidFill>
                <a:schemeClr val="bg1"/>
              </a:solidFill>
              <a:latin typeface="Times New Roman" panose="02020603050405020304" pitchFamily="18" charset="0"/>
              <a:cs typeface="Times New Roman" panose="02020603050405020304" pitchFamily="18" charset="0"/>
              <a:hlinkClick r:id="rId3"/>
            </a:endParaRPr>
          </a:p>
          <a:p>
            <a:r>
              <a:rPr lang="ru-RU" sz="2000" u="sng" smtClean="0">
                <a:solidFill>
                  <a:schemeClr val="bg1"/>
                </a:solidFill>
                <a:latin typeface="Times New Roman" panose="02020603050405020304" pitchFamily="18" charset="0"/>
                <a:cs typeface="Times New Roman" panose="02020603050405020304" pitchFamily="18" charset="0"/>
                <a:hlinkClick r:id="rId3"/>
              </a:rPr>
              <a:t>-жительницей </a:t>
            </a:r>
            <a:r>
              <a:rPr lang="ru-RU" sz="2000" u="sng">
                <a:solidFill>
                  <a:schemeClr val="bg1"/>
                </a:solidFill>
                <a:latin typeface="Times New Roman" panose="02020603050405020304" pitchFamily="18" charset="0"/>
                <a:cs typeface="Times New Roman" panose="02020603050405020304" pitchFamily="18" charset="0"/>
                <a:hlinkClick r:id="rId3"/>
              </a:rPr>
              <a:t>блокадного Ленинграда </a:t>
            </a:r>
            <a:endParaRPr lang="ru-RU" sz="2000" u="sng" smtClean="0">
              <a:solidFill>
                <a:schemeClr val="bg1"/>
              </a:solidFill>
              <a:latin typeface="Times New Roman" panose="02020603050405020304" pitchFamily="18" charset="0"/>
              <a:cs typeface="Times New Roman" panose="02020603050405020304" pitchFamily="18" charset="0"/>
              <a:hlinkClick r:id="rId3"/>
            </a:endParaRPr>
          </a:p>
          <a:p>
            <a:r>
              <a:rPr lang="ru-RU" sz="2000" u="sng" smtClean="0">
                <a:solidFill>
                  <a:schemeClr val="bg1"/>
                </a:solidFill>
                <a:latin typeface="Times New Roman" panose="02020603050405020304" pitchFamily="18" charset="0"/>
                <a:cs typeface="Times New Roman" panose="02020603050405020304" pitchFamily="18" charset="0"/>
                <a:hlinkClick r:id="rId3"/>
              </a:rPr>
              <a:t>на </a:t>
            </a:r>
            <a:r>
              <a:rPr lang="ru-RU" sz="2000" u="sng">
                <a:solidFill>
                  <a:schemeClr val="bg1"/>
                </a:solidFill>
                <a:latin typeface="Times New Roman" panose="02020603050405020304" pitchFamily="18" charset="0"/>
                <a:cs typeface="Times New Roman" panose="02020603050405020304" pitchFamily="18" charset="0"/>
                <a:hlinkClick r:id="rId3"/>
              </a:rPr>
              <a:t>праздничном мероприятии, </a:t>
            </a:r>
            <a:endParaRPr lang="ru-RU" sz="2000" u="sng" smtClean="0">
              <a:solidFill>
                <a:schemeClr val="bg1"/>
              </a:solidFill>
              <a:latin typeface="Times New Roman" panose="02020603050405020304" pitchFamily="18" charset="0"/>
              <a:cs typeface="Times New Roman" panose="02020603050405020304" pitchFamily="18" charset="0"/>
              <a:hlinkClick r:id="rId3"/>
            </a:endParaRPr>
          </a:p>
          <a:p>
            <a:r>
              <a:rPr lang="ru-RU" sz="2000" u="sng" smtClean="0">
                <a:solidFill>
                  <a:schemeClr val="bg1"/>
                </a:solidFill>
                <a:latin typeface="Times New Roman" panose="02020603050405020304" pitchFamily="18" charset="0"/>
                <a:cs typeface="Times New Roman" panose="02020603050405020304" pitchFamily="18" charset="0"/>
                <a:hlinkClick r:id="rId3"/>
              </a:rPr>
              <a:t>посвященном </a:t>
            </a:r>
            <a:r>
              <a:rPr lang="ru-RU" sz="2000" u="sng">
                <a:solidFill>
                  <a:schemeClr val="bg1"/>
                </a:solidFill>
                <a:latin typeface="Times New Roman" panose="02020603050405020304" pitchFamily="18" charset="0"/>
                <a:cs typeface="Times New Roman" panose="02020603050405020304" pitchFamily="18" charset="0"/>
                <a:hlinkClick r:id="rId3"/>
              </a:rPr>
              <a:t>Дню </a:t>
            </a:r>
            <a:r>
              <a:rPr lang="ru-RU" sz="2000" u="sng" smtClean="0">
                <a:solidFill>
                  <a:srgbClr val="7030A0"/>
                </a:solidFill>
                <a:latin typeface="Times New Roman" panose="02020603050405020304" pitchFamily="18" charset="0"/>
                <a:cs typeface="Times New Roman" panose="02020603050405020304" pitchFamily="18" charset="0"/>
                <a:hlinkClick r:id="rId3"/>
              </a:rPr>
              <a:t>Победы</a:t>
            </a:r>
            <a:r>
              <a:rPr lang="ru-RU" sz="2000" u="sng" smtClean="0">
                <a:solidFill>
                  <a:srgbClr val="7030A0"/>
                </a:solidFill>
                <a:latin typeface="Times New Roman" panose="02020603050405020304" pitchFamily="18" charset="0"/>
                <a:cs typeface="Times New Roman" panose="02020603050405020304" pitchFamily="18" charset="0"/>
              </a:rPr>
              <a:t>,2012г.</a:t>
            </a:r>
            <a:endParaRPr lang="ru-RU" sz="2000">
              <a:solidFill>
                <a:srgbClr val="7030A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Цветные\72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30377" y="3301198"/>
            <a:ext cx="4313623" cy="29043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004048" y="922291"/>
            <a:ext cx="4032448" cy="1938992"/>
          </a:xfrm>
          <a:prstGeom prst="rect">
            <a:avLst/>
          </a:prstGeom>
        </p:spPr>
        <p:txBody>
          <a:bodyPr wrap="square">
            <a:spAutoFit/>
          </a:bodyPr>
          <a:lstStyle/>
          <a:p>
            <a:r>
              <a:rPr lang="ru-RU" sz="2000" u="sng">
                <a:solidFill>
                  <a:srgbClr val="7030A0"/>
                </a:solidFill>
                <a:latin typeface="Times New Roman" panose="02020603050405020304" pitchFamily="18" charset="0"/>
                <a:cs typeface="Times New Roman" panose="02020603050405020304" pitchFamily="18" charset="0"/>
                <a:hlinkClick r:id="rId5"/>
              </a:rPr>
              <a:t>Стрижакова Анна Ивановна (слева) с Бенке Галиной Николаевной - жительницей блокадного Ленинграда во время праздничного шествия, посвященного Дню </a:t>
            </a:r>
            <a:r>
              <a:rPr lang="ru-RU" sz="2000" u="sng" smtClean="0">
                <a:solidFill>
                  <a:srgbClr val="7030A0"/>
                </a:solidFill>
                <a:latin typeface="Times New Roman" panose="02020603050405020304" pitchFamily="18" charset="0"/>
                <a:cs typeface="Times New Roman" panose="02020603050405020304" pitchFamily="18" charset="0"/>
                <a:hlinkClick r:id="rId5"/>
              </a:rPr>
              <a:t>Победы</a:t>
            </a:r>
            <a:r>
              <a:rPr lang="ru-RU" sz="2000" u="sng" smtClean="0">
                <a:solidFill>
                  <a:srgbClr val="7030A0"/>
                </a:solidFill>
                <a:latin typeface="Times New Roman" panose="02020603050405020304" pitchFamily="18" charset="0"/>
                <a:cs typeface="Times New Roman" panose="02020603050405020304" pitchFamily="18" charset="0"/>
              </a:rPr>
              <a:t>,2015г.</a:t>
            </a:r>
            <a:endParaRPr lang="ru-RU" sz="20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402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Коллекции документов\Ветеран ВОВ\Стрижакова29\фото\9 мая 201г., с дочерью Людмилой, зятем Виктором, внучка Ирина, возле ДШИ.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7" y="126922"/>
            <a:ext cx="4807048" cy="31849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0\Arhiv\НАТАЛЬЯ\Коллекции документов\Ветеран ВОВ\Стрижакова29\фото\9 мая 2012г..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28712" y="3311860"/>
            <a:ext cx="5207784" cy="34689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72452" y="1123332"/>
            <a:ext cx="4572000" cy="1631216"/>
          </a:xfrm>
          <a:prstGeom prst="rect">
            <a:avLst/>
          </a:prstGeom>
        </p:spPr>
        <p:txBody>
          <a:bodyPr>
            <a:spAutoFit/>
          </a:bodyPr>
          <a:lstStyle/>
          <a:p>
            <a:r>
              <a:rPr lang="ru-RU" sz="2000" u="sng">
                <a:solidFill>
                  <a:srgbClr val="7030A0"/>
                </a:solidFill>
                <a:latin typeface="Times New Roman" panose="02020603050405020304" pitchFamily="18" charset="0"/>
                <a:cs typeface="Times New Roman" panose="02020603050405020304" pitchFamily="18" charset="0"/>
                <a:hlinkClick r:id="rId4"/>
              </a:rPr>
              <a:t>Стрижакова Анна Ивановна (четвертая справа) с ветеранами и участниками Великой Отечественной Войны на праздничном мероприятии, посвященном Дню Победы</a:t>
            </a:r>
            <a:r>
              <a:rPr lang="ru-RU" sz="2000" u="sng">
                <a:solidFill>
                  <a:srgbClr val="7030A0"/>
                </a:solidFill>
                <a:latin typeface="Times New Roman" panose="02020603050405020304" pitchFamily="18" charset="0"/>
                <a:cs typeface="Times New Roman" panose="02020603050405020304" pitchFamily="18" charset="0"/>
              </a:rPr>
              <a:t>, 2013г.</a:t>
            </a:r>
            <a:endParaRPr lang="ru-RU" sz="20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352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1266" name="Picture 2" descr="\\192.168.1.10\Arhiv\НАТАЛЬЯ\Фото в программу\От Ирины Айдановой\ветераны\IMG_0735.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381000"/>
            <a:ext cx="8460432" cy="564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679893"/>
      </p:ext>
    </p:extLst>
  </p:cSld>
  <p:clrMapOvr>
    <a:masterClrMapping/>
  </p:clrMapOvr>
  <p:transition spd="slow">
    <p:cove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4" name="Picture 2" descr="\\192.168.1.10\Arhiv\НАТАЛЬЯ\Фото в программу\Цветные\72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07" y="116631"/>
            <a:ext cx="5194708" cy="352839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293096"/>
            <a:ext cx="4572000" cy="1015663"/>
          </a:xfrm>
          <a:prstGeom prst="rect">
            <a:avLst/>
          </a:prstGeom>
        </p:spPr>
        <p:txBody>
          <a:bodyPr>
            <a:spAutoFit/>
          </a:bodyPr>
          <a:lstStyle/>
          <a:p>
            <a:pPr algn="ctr"/>
            <a:r>
              <a:rPr lang="ru-RU" sz="2000" u="sng">
                <a:solidFill>
                  <a:srgbClr val="7030A0"/>
                </a:solidFill>
                <a:latin typeface="Times New Roman" panose="02020603050405020304" pitchFamily="18" charset="0"/>
                <a:cs typeface="Times New Roman" panose="02020603050405020304" pitchFamily="18" charset="0"/>
                <a:hlinkClick r:id="rId3"/>
              </a:rPr>
              <a:t>Стрижакова Анна Ивановна во время зимней прогулки с внуками Ириной и </a:t>
            </a:r>
            <a:r>
              <a:rPr lang="ru-RU" sz="2000" u="sng" smtClean="0">
                <a:solidFill>
                  <a:srgbClr val="7030A0"/>
                </a:solidFill>
                <a:latin typeface="Times New Roman" panose="02020603050405020304" pitchFamily="18" charset="0"/>
                <a:cs typeface="Times New Roman" panose="02020603050405020304" pitchFamily="18" charset="0"/>
                <a:hlinkClick r:id="rId3"/>
              </a:rPr>
              <a:t>Андреем</a:t>
            </a:r>
            <a:r>
              <a:rPr lang="ru-RU" sz="2000" u="sng" smtClean="0">
                <a:solidFill>
                  <a:srgbClr val="7030A0"/>
                </a:solidFill>
                <a:latin typeface="Times New Roman" panose="02020603050405020304" pitchFamily="18" charset="0"/>
                <a:cs typeface="Times New Roman" panose="02020603050405020304" pitchFamily="18" charset="0"/>
              </a:rPr>
              <a:t>, 2013г.</a:t>
            </a:r>
            <a:endParaRPr lang="ru-RU" sz="2000">
              <a:solidFill>
                <a:srgbClr val="7030A0"/>
              </a:solidFill>
              <a:latin typeface="Times New Roman" panose="02020603050405020304" pitchFamily="18" charset="0"/>
              <a:cs typeface="Times New Roman" panose="02020603050405020304" pitchFamily="18" charset="0"/>
            </a:endParaRPr>
          </a:p>
        </p:txBody>
      </p:sp>
      <p:pic>
        <p:nvPicPr>
          <p:cNvPr id="8195" name="Picture 3" descr="\\192.168.1.10\Arhiv\НАТАЛЬЯ\Фото в программу\Цветные\72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16355" y="3759715"/>
            <a:ext cx="4620141" cy="30646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08104" y="476672"/>
            <a:ext cx="3528392" cy="2554545"/>
          </a:xfrm>
          <a:prstGeom prst="rect">
            <a:avLst/>
          </a:prstGeom>
        </p:spPr>
        <p:txBody>
          <a:bodyPr wrap="square">
            <a:spAutoFit/>
          </a:bodyPr>
          <a:lstStyle/>
          <a:p>
            <a:pPr algn="ctr"/>
            <a:r>
              <a:rPr lang="ru-RU" sz="2000" u="sng">
                <a:solidFill>
                  <a:srgbClr val="7030A0"/>
                </a:solidFill>
                <a:latin typeface="Times New Roman" panose="02020603050405020304" pitchFamily="18" charset="0"/>
                <a:cs typeface="Times New Roman" panose="02020603050405020304" pitchFamily="18" charset="0"/>
                <a:hlinkClick r:id="rId5"/>
              </a:rPr>
              <a:t>Стрижакова Анна Ивановна </a:t>
            </a:r>
            <a:endParaRPr lang="ru-RU" sz="2000" u="sng" smtClean="0">
              <a:solidFill>
                <a:srgbClr val="7030A0"/>
              </a:solidFill>
              <a:latin typeface="Times New Roman" panose="02020603050405020304" pitchFamily="18" charset="0"/>
              <a:cs typeface="Times New Roman" panose="02020603050405020304" pitchFamily="18" charset="0"/>
              <a:hlinkClick r:id="rId5"/>
            </a:endParaRPr>
          </a:p>
          <a:p>
            <a:pPr algn="ctr"/>
            <a:r>
              <a:rPr lang="ru-RU" sz="2000" u="sng" smtClean="0">
                <a:solidFill>
                  <a:srgbClr val="7030A0"/>
                </a:solidFill>
                <a:latin typeface="Times New Roman" panose="02020603050405020304" pitchFamily="18" charset="0"/>
                <a:cs typeface="Times New Roman" panose="02020603050405020304" pitchFamily="18" charset="0"/>
                <a:hlinkClick r:id="rId5"/>
              </a:rPr>
              <a:t>(</a:t>
            </a:r>
            <a:r>
              <a:rPr lang="ru-RU" sz="2000" u="sng">
                <a:solidFill>
                  <a:srgbClr val="7030A0"/>
                </a:solidFill>
                <a:latin typeface="Times New Roman" panose="02020603050405020304" pitchFamily="18" charset="0"/>
                <a:cs typeface="Times New Roman" panose="02020603050405020304" pitchFamily="18" charset="0"/>
                <a:hlinkClick r:id="rId5"/>
              </a:rPr>
              <a:t>первая справа) с ветеранами и участниками Великой Отечественной Войны на праздничном мероприятии в городе Ханты-Мансийске, посвященном Дню </a:t>
            </a:r>
            <a:r>
              <a:rPr lang="ru-RU" sz="2000" u="sng" smtClean="0">
                <a:solidFill>
                  <a:srgbClr val="7030A0"/>
                </a:solidFill>
                <a:latin typeface="Times New Roman" panose="02020603050405020304" pitchFamily="18" charset="0"/>
                <a:cs typeface="Times New Roman" panose="02020603050405020304" pitchFamily="18" charset="0"/>
                <a:hlinkClick r:id="rId5"/>
              </a:rPr>
              <a:t>Победы</a:t>
            </a:r>
            <a:r>
              <a:rPr lang="ru-RU" sz="2000" u="sng" smtClean="0">
                <a:solidFill>
                  <a:srgbClr val="7030A0"/>
                </a:solidFill>
                <a:latin typeface="Times New Roman" panose="02020603050405020304" pitchFamily="18" charset="0"/>
                <a:cs typeface="Times New Roman" panose="02020603050405020304" pitchFamily="18" charset="0"/>
              </a:rPr>
              <a:t>, 2015г.</a:t>
            </a:r>
            <a:endParaRPr lang="ru-RU" sz="20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635926"/>
      </p:ext>
    </p:extLst>
  </p:cSld>
  <p:clrMapOvr>
    <a:masterClrMapping/>
  </p:clrMapOvr>
  <p:transition spd="slow">
    <p:randomBar dir="vert"/>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19" name="Picture 3" descr="\\192.168.1.10\Arhiv\НАТАЛЬЯ\Фото в программу\Цветные\725.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3666" y="116632"/>
            <a:ext cx="3663950" cy="5373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5490319"/>
            <a:ext cx="7784567" cy="1200329"/>
          </a:xfrm>
          <a:prstGeom prst="rect">
            <a:avLst/>
          </a:prstGeom>
          <a:noFill/>
        </p:spPr>
        <p:txBody>
          <a:bodyPr wrap="none" rtlCol="0">
            <a:spAutoFit/>
          </a:bodyPr>
          <a:lstStyle/>
          <a:p>
            <a:pPr algn="ctr"/>
            <a:r>
              <a:rPr lang="ru-RU" sz="2400" smtClean="0">
                <a:solidFill>
                  <a:srgbClr val="C00000"/>
                </a:solidFill>
                <a:latin typeface="Times New Roman" panose="02020603050405020304" pitchFamily="18" charset="0"/>
                <a:cs typeface="Times New Roman" panose="02020603050405020304" pitchFamily="18" charset="0"/>
              </a:rPr>
              <a:t>Стрижакова Анна Ивановна </a:t>
            </a:r>
          </a:p>
          <a:p>
            <a:pPr algn="ctr"/>
            <a:r>
              <a:rPr lang="ru-RU" sz="2400" smtClean="0">
                <a:solidFill>
                  <a:srgbClr val="C00000"/>
                </a:solidFill>
                <a:latin typeface="Times New Roman" panose="02020603050405020304" pitchFamily="18" charset="0"/>
                <a:cs typeface="Times New Roman" panose="02020603050405020304" pitchFamily="18" charset="0"/>
              </a:rPr>
              <a:t>в домашней обстановке в день своего 85 летнего юбилея, </a:t>
            </a:r>
          </a:p>
          <a:p>
            <a:pPr algn="ctr"/>
            <a:r>
              <a:rPr lang="ru-RU" sz="2400" smtClean="0">
                <a:solidFill>
                  <a:srgbClr val="C00000"/>
                </a:solidFill>
                <a:latin typeface="Times New Roman" panose="02020603050405020304" pitchFamily="18" charset="0"/>
                <a:cs typeface="Times New Roman" panose="02020603050405020304" pitchFamily="18" charset="0"/>
              </a:rPr>
              <a:t>2015г.</a:t>
            </a:r>
            <a:endParaRPr lang="ru-RU" sz="24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47519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Стрижакова29\Док-ты\DSC_041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9020" y="237238"/>
            <a:ext cx="3294908" cy="60948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92.168.1.10\Arhiv\НАТАЛЬЯ\Коллекции документов\Ветеран ВОВ\Стрижакова29\Док-ты\DSC_0414.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0032" y="237238"/>
            <a:ext cx="3528392" cy="613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20053"/>
      </p:ext>
    </p:extLst>
  </p:cSld>
  <p:clrMapOvr>
    <a:masterClrMapping/>
  </p:clrMapOvr>
  <p:transition spd="slow">
    <p:wheel spokes="1"/>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Прямоугольник 2"/>
          <p:cNvSpPr/>
          <p:nvPr/>
        </p:nvSpPr>
        <p:spPr>
          <a:xfrm>
            <a:off x="3707904" y="2420888"/>
            <a:ext cx="5247132" cy="646331"/>
          </a:xfrm>
          <a:prstGeom prst="rect">
            <a:avLst/>
          </a:prstGeom>
        </p:spPr>
        <p:txBody>
          <a:bodyPr wrap="square">
            <a:spAutoFit/>
          </a:bodyPr>
          <a:lstStyle/>
          <a:p>
            <a:r>
              <a:rPr lang="ru-RU" smtClean="0"/>
              <a:t>  </a:t>
            </a:r>
          </a:p>
          <a:p>
            <a:r>
              <a:rPr lang="ru-RU">
                <a:solidFill>
                  <a:srgbClr val="002060"/>
                </a:solidFill>
              </a:rPr>
              <a:t> </a:t>
            </a:r>
            <a:r>
              <a:rPr lang="ru-RU" smtClean="0">
                <a:solidFill>
                  <a:srgbClr val="002060"/>
                </a:solidFill>
              </a:rPr>
              <a:t>  </a:t>
            </a:r>
            <a:endParaRPr lang="ru-RU">
              <a:solidFill>
                <a:srgbClr val="002060"/>
              </a:solidFill>
            </a:endParaRPr>
          </a:p>
        </p:txBody>
      </p:sp>
      <p:pic>
        <p:nvPicPr>
          <p:cNvPr id="6146" name="Picture 2" descr="\\192.168.1.10\Arhiv\НАТАЛЬЯ\Фото в программу\Цветные\82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1034338"/>
            <a:ext cx="3605213" cy="543401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40301" y="42591"/>
            <a:ext cx="6480720" cy="584775"/>
          </a:xfrm>
          <a:prstGeom prst="rect">
            <a:avLst/>
          </a:prstGeom>
        </p:spPr>
        <p:txBody>
          <a:bodyPr wrap="square">
            <a:spAutoFit/>
          </a:bodyPr>
          <a:lstStyle/>
          <a:p>
            <a:r>
              <a:rPr lang="ru-RU" sz="3200">
                <a:solidFill>
                  <a:srgbClr val="7030A0"/>
                </a:solidFill>
                <a:latin typeface="Times New Roman" panose="02020603050405020304" pitchFamily="18" charset="0"/>
                <a:cs typeface="Times New Roman" panose="02020603050405020304" pitchFamily="18" charset="0"/>
              </a:rPr>
              <a:t>Пономарева </a:t>
            </a:r>
            <a:r>
              <a:rPr lang="ru-RU" sz="3200" smtClean="0">
                <a:solidFill>
                  <a:srgbClr val="7030A0"/>
                </a:solidFill>
                <a:latin typeface="Times New Roman" panose="02020603050405020304" pitchFamily="18" charset="0"/>
                <a:cs typeface="Times New Roman" panose="02020603050405020304" pitchFamily="18" charset="0"/>
              </a:rPr>
              <a:t>Эмма </a:t>
            </a:r>
            <a:r>
              <a:rPr lang="ru-RU" sz="3200">
                <a:solidFill>
                  <a:srgbClr val="7030A0"/>
                </a:solidFill>
                <a:latin typeface="Times New Roman" panose="02020603050405020304" pitchFamily="18" charset="0"/>
                <a:cs typeface="Times New Roman" panose="02020603050405020304" pitchFamily="18" charset="0"/>
              </a:rPr>
              <a:t>Алексеевна </a:t>
            </a:r>
          </a:p>
        </p:txBody>
      </p:sp>
      <p:sp>
        <p:nvSpPr>
          <p:cNvPr id="5" name="Прямоугольник 4"/>
          <p:cNvSpPr/>
          <p:nvPr/>
        </p:nvSpPr>
        <p:spPr>
          <a:xfrm>
            <a:off x="4080659" y="627366"/>
            <a:ext cx="4874375" cy="6555641"/>
          </a:xfrm>
          <a:prstGeom prst="rect">
            <a:avLst/>
          </a:prstGeom>
        </p:spPr>
        <p:txBody>
          <a:bodyPr wrap="square">
            <a:spAutoFit/>
          </a:bodyPr>
          <a:lstStyle/>
          <a:p>
            <a:r>
              <a:rPr lang="ru-RU" sz="1400">
                <a:solidFill>
                  <a:srgbClr val="7030A0"/>
                </a:solidFill>
                <a:latin typeface="Times New Roman" panose="02020603050405020304" pitchFamily="18" charset="0"/>
                <a:cs typeface="Times New Roman" panose="02020603050405020304" pitchFamily="18" charset="0"/>
              </a:rPr>
              <a:t>Родилась 30 мая 1938 года  в  поселке Знеберь  Дятьковского района Брянской области.</a:t>
            </a:r>
          </a:p>
          <a:p>
            <a:r>
              <a:rPr lang="ru-RU" sz="1400">
                <a:solidFill>
                  <a:srgbClr val="7030A0"/>
                </a:solidFill>
                <a:latin typeface="Times New Roman" panose="02020603050405020304" pitchFamily="18" charset="0"/>
                <a:cs typeface="Times New Roman" panose="02020603050405020304" pitchFamily="18" charset="0"/>
              </a:rPr>
              <a:t>Рано утром вдруг открылась дверь, забежал соседский мальчишка и закричал: «Немцы напали! Началась война!». Когда немцы зашли в поселок, первым делом они выгнали на улицы оставшихся в поселке женщин и детей, и подожгли дома</a:t>
            </a:r>
            <a:r>
              <a:rPr lang="ru-RU" sz="1400" smtClean="0">
                <a:solidFill>
                  <a:srgbClr val="7030A0"/>
                </a:solidFill>
                <a:latin typeface="Times New Roman" panose="02020603050405020304" pitchFamily="18" charset="0"/>
                <a:cs typeface="Times New Roman" panose="02020603050405020304" pitchFamily="18" charset="0"/>
              </a:rPr>
              <a:t>. С </a:t>
            </a:r>
            <a:r>
              <a:rPr lang="ru-RU" sz="1400">
                <a:solidFill>
                  <a:srgbClr val="7030A0"/>
                </a:solidFill>
                <a:latin typeface="Times New Roman" panose="02020603050405020304" pitchFamily="18" charset="0"/>
                <a:cs typeface="Times New Roman" panose="02020603050405020304" pitchFamily="18" charset="0"/>
              </a:rPr>
              <a:t>первым эшелоном в Германию отправили бабушку (папину маму) с </a:t>
            </a:r>
            <a:r>
              <a:rPr lang="ru-RU" sz="1400" smtClean="0">
                <a:solidFill>
                  <a:srgbClr val="7030A0"/>
                </a:solidFill>
                <a:latin typeface="Times New Roman" panose="02020603050405020304" pitchFamily="18" charset="0"/>
                <a:cs typeface="Times New Roman" panose="02020603050405020304" pitchFamily="18" charset="0"/>
              </a:rPr>
              <a:t>детьми. </a:t>
            </a:r>
            <a:endParaRPr lang="ru-RU" sz="1400">
              <a:solidFill>
                <a:srgbClr val="7030A0"/>
              </a:solidFill>
              <a:latin typeface="Times New Roman" panose="02020603050405020304" pitchFamily="18" charset="0"/>
              <a:cs typeface="Times New Roman" panose="02020603050405020304" pitchFamily="18" charset="0"/>
            </a:endParaRPr>
          </a:p>
          <a:p>
            <a:r>
              <a:rPr lang="ru-RU" sz="1400">
                <a:solidFill>
                  <a:srgbClr val="7030A0"/>
                </a:solidFill>
                <a:latin typeface="Times New Roman" panose="02020603050405020304" pitchFamily="18" charset="0"/>
                <a:cs typeface="Times New Roman" panose="02020603050405020304" pitchFamily="18" charset="0"/>
              </a:rPr>
              <a:t>Дальше их загрузили в вагоны и отправили в Литву. Вагоны были набиты битком. Ехали они примерно неделю. Когда приехали к месту назначения перед ними стояли двухэтажные бараки летнего типа с огромными воротами и дырявыми крышами. Вокруг было ограждение из колючей проволоки в несколько рядов. Привезли и поместили всех в сарай, где держали домашних животных, на долгие одиннадцать месяцев.</a:t>
            </a:r>
          </a:p>
          <a:p>
            <a:r>
              <a:rPr lang="ru-RU" sz="1400">
                <a:solidFill>
                  <a:srgbClr val="7030A0"/>
                </a:solidFill>
                <a:latin typeface="Times New Roman" panose="02020603050405020304" pitchFamily="18" charset="0"/>
                <a:cs typeface="Times New Roman" panose="02020603050405020304" pitchFamily="18" charset="0"/>
              </a:rPr>
              <a:t>Зимой хозяйка привела в сарай баранов, чтоб семья могла согреваться в морозы, животные были беленькие и чистые. Так и спали «вперемешку»,  согреваясь в теплой шерсти. Когда пришла Красная армия, вот тогда уже разрешили женщинам с детьми  помыться, Потихоньку семья переезжая от одного места к другому, добрались до санбата. Какое-то время семья пожила в санбате, пока не пришли в себя. Мама помогала в госпитале, стирала бинты и др. Но однажды решили ехать до Дядьково. И приехали!  </a:t>
            </a:r>
          </a:p>
          <a:p>
            <a:r>
              <a:rPr lang="ru-RU" sz="1400">
                <a:solidFill>
                  <a:srgbClr val="7030A0"/>
                </a:solidFill>
                <a:latin typeface="Times New Roman" panose="02020603050405020304" pitchFamily="18" charset="0"/>
                <a:cs typeface="Times New Roman" panose="02020603050405020304" pitchFamily="18" charset="0"/>
              </a:rPr>
              <a:t>В 1982 году Эмма Алексеевна Пономарева была награждена Почетной грамотой Салаватского оптико-механического завода за звание «Лучший мастер завода», юбилейными </a:t>
            </a:r>
            <a:r>
              <a:rPr lang="ru-RU" sz="1400" smtClean="0">
                <a:solidFill>
                  <a:srgbClr val="7030A0"/>
                </a:solidFill>
                <a:latin typeface="Times New Roman" panose="02020603050405020304" pitchFamily="18" charset="0"/>
                <a:cs typeface="Times New Roman" panose="02020603050405020304" pitchFamily="18" charset="0"/>
              </a:rPr>
              <a:t>медалями.</a:t>
            </a:r>
            <a:endParaRPr lang="ru-RU" sz="1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312226"/>
      </p:ext>
    </p:extLst>
  </p:cSld>
  <p:clrMapOvr>
    <a:masterClrMapping/>
  </p:clrMapOvr>
  <p:transition spd="slow">
    <p:wipe/>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Фото в программу\Черно-белые\25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0511"/>
            <a:ext cx="3133725" cy="4370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2381" y="5400459"/>
            <a:ext cx="5976665" cy="584775"/>
          </a:xfrm>
          <a:prstGeom prst="rect">
            <a:avLst/>
          </a:prstGeom>
          <a:noFill/>
        </p:spPr>
        <p:txBody>
          <a:bodyPr wrap="square" rtlCol="0">
            <a:spAutoFit/>
          </a:bodyPr>
          <a:lstStyle/>
          <a:p>
            <a:pPr algn="ctr"/>
            <a:r>
              <a:rPr lang="ru-RU" sz="3200" smtClean="0">
                <a:solidFill>
                  <a:srgbClr val="002060"/>
                </a:solidFill>
                <a:latin typeface="Times New Roman" panose="02020603050405020304" pitchFamily="18" charset="0"/>
                <a:cs typeface="Times New Roman" panose="02020603050405020304" pitchFamily="18" charset="0"/>
              </a:rPr>
              <a:t>Эмма </a:t>
            </a:r>
            <a:r>
              <a:rPr lang="ru-RU" sz="3200">
                <a:solidFill>
                  <a:srgbClr val="002060"/>
                </a:solidFill>
                <a:latin typeface="Times New Roman" panose="02020603050405020304" pitchFamily="18" charset="0"/>
                <a:cs typeface="Times New Roman" panose="02020603050405020304" pitchFamily="18" charset="0"/>
              </a:rPr>
              <a:t>Алексеевна в </a:t>
            </a:r>
            <a:r>
              <a:rPr lang="ru-RU" sz="3200" smtClean="0">
                <a:solidFill>
                  <a:srgbClr val="002060"/>
                </a:solidFill>
                <a:latin typeface="Times New Roman" panose="02020603050405020304" pitchFamily="18" charset="0"/>
                <a:cs typeface="Times New Roman" panose="02020603050405020304" pitchFamily="18" charset="0"/>
              </a:rPr>
              <a:t>молодости</a:t>
            </a:r>
            <a:endParaRPr lang="ru-RU" sz="3200">
              <a:solidFill>
                <a:srgbClr val="002060"/>
              </a:solidFill>
              <a:latin typeface="Times New Roman" panose="02020603050405020304" pitchFamily="18" charset="0"/>
              <a:cs typeface="Times New Roman" panose="02020603050405020304" pitchFamily="18" charset="0"/>
            </a:endParaRPr>
          </a:p>
        </p:txBody>
      </p:sp>
      <p:pic>
        <p:nvPicPr>
          <p:cNvPr id="2051" name="Picture 3" descr="\\192.168.1.10\Arhiv\НАТАЛЬЯ\Фото в программу\Черно-белые\25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33726" y="332656"/>
            <a:ext cx="2815453"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2528" y="4240346"/>
            <a:ext cx="1099532"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1955г.</a:t>
            </a:r>
            <a:endParaRPr lang="ru-RU" sz="280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99592" y="4901562"/>
            <a:ext cx="1099532"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1954г.</a:t>
            </a:r>
            <a:endParaRPr lang="ru-RU" sz="2800">
              <a:solidFill>
                <a:srgbClr val="002060"/>
              </a:solidFill>
              <a:latin typeface="Times New Roman" panose="02020603050405020304" pitchFamily="18" charset="0"/>
              <a:cs typeface="Times New Roman" panose="02020603050405020304" pitchFamily="18" charset="0"/>
            </a:endParaRPr>
          </a:p>
        </p:txBody>
      </p:sp>
      <p:pic>
        <p:nvPicPr>
          <p:cNvPr id="2052" name="Picture 4" descr="\\192.168.1.10\Arhiv\НАТАЛЬЯ\Фото в программу\Черно-белые\25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28389" y="120673"/>
            <a:ext cx="3044825" cy="434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0627" y="4896663"/>
            <a:ext cx="1099532" cy="523220"/>
          </a:xfrm>
          <a:prstGeom prst="rect">
            <a:avLst/>
          </a:prstGeom>
          <a:noFill/>
        </p:spPr>
        <p:txBody>
          <a:bodyPr wrap="none" rtlCol="0">
            <a:spAutoFit/>
          </a:bodyPr>
          <a:lstStyle/>
          <a:p>
            <a:r>
              <a:rPr lang="ru-RU" sz="2800" smtClean="0">
                <a:solidFill>
                  <a:srgbClr val="002060"/>
                </a:solidFill>
                <a:latin typeface="Times New Roman" panose="02020603050405020304" pitchFamily="18" charset="0"/>
                <a:cs typeface="Times New Roman" panose="02020603050405020304" pitchFamily="18" charset="0"/>
              </a:rPr>
              <a:t>1957г.</a:t>
            </a:r>
            <a:endParaRPr lang="ru-RU"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282966"/>
      </p:ext>
    </p:extLst>
  </p:cSld>
  <p:clrMapOvr>
    <a:masterClrMapping/>
  </p:clrMapOvr>
  <p:transition spd="slow">
    <p:push dir="u"/>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3" descr="\\192.168.1.10\Arhiv\НАТАЛЬЯ\Фото в программу\Черно-белые\25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48064" y="0"/>
            <a:ext cx="3528392" cy="4800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9991" y="4941304"/>
            <a:ext cx="4544249" cy="1938992"/>
          </a:xfrm>
          <a:prstGeom prst="rect">
            <a:avLst/>
          </a:prstGeom>
          <a:noFill/>
        </p:spPr>
        <p:txBody>
          <a:bodyPr wrap="square" rtlCol="0">
            <a:spAutoFit/>
          </a:bodyPr>
          <a:lstStyle/>
          <a:p>
            <a:pPr algn="ctr"/>
            <a:r>
              <a:rPr lang="ru-RU" sz="2400" u="sng">
                <a:solidFill>
                  <a:srgbClr val="002060"/>
                </a:solidFill>
                <a:latin typeface="Times New Roman" panose="02020603050405020304" pitchFamily="18" charset="0"/>
                <a:cs typeface="Times New Roman" panose="02020603050405020304" pitchFamily="18" charset="0"/>
                <a:hlinkClick r:id="rId3"/>
              </a:rPr>
              <a:t>Пономарева Эмма Алексеевна (первая слева), </a:t>
            </a:r>
            <a:endParaRPr lang="ru-RU" sz="2400" u="sng" smtClean="0">
              <a:solidFill>
                <a:srgbClr val="002060"/>
              </a:solidFill>
              <a:latin typeface="Times New Roman" panose="02020603050405020304" pitchFamily="18" charset="0"/>
              <a:cs typeface="Times New Roman" panose="02020603050405020304" pitchFamily="18" charset="0"/>
              <a:hlinkClick r:id="rId3"/>
            </a:endParaRPr>
          </a:p>
          <a:p>
            <a:pPr algn="ctr"/>
            <a:r>
              <a:rPr lang="ru-RU" sz="2400" u="sng" smtClean="0">
                <a:solidFill>
                  <a:srgbClr val="002060"/>
                </a:solidFill>
                <a:latin typeface="Times New Roman" panose="02020603050405020304" pitchFamily="18" charset="0"/>
                <a:cs typeface="Times New Roman" panose="02020603050405020304" pitchFamily="18" charset="0"/>
                <a:hlinkClick r:id="rId3"/>
              </a:rPr>
              <a:t>со </a:t>
            </a:r>
            <a:r>
              <a:rPr lang="ru-RU" sz="2400" u="sng">
                <a:solidFill>
                  <a:srgbClr val="002060"/>
                </a:solidFill>
                <a:latin typeface="Times New Roman" panose="02020603050405020304" pitchFamily="18" charset="0"/>
                <a:cs typeface="Times New Roman" panose="02020603050405020304" pitchFamily="18" charset="0"/>
                <a:hlinkClick r:id="rId3"/>
              </a:rPr>
              <a:t>сверстниками, во время отдыха в пионерском лагере</a:t>
            </a:r>
            <a:r>
              <a:rPr lang="ru-RU" sz="2400" u="sng">
                <a:solidFill>
                  <a:srgbClr val="002060"/>
                </a:solidFill>
                <a:latin typeface="Times New Roman" panose="02020603050405020304" pitchFamily="18" charset="0"/>
                <a:cs typeface="Times New Roman" panose="02020603050405020304" pitchFamily="18" charset="0"/>
              </a:rPr>
              <a:t>, </a:t>
            </a:r>
            <a:endParaRPr lang="ru-RU" sz="2400" u="sng" smtClean="0">
              <a:solidFill>
                <a:srgbClr val="002060"/>
              </a:solidFill>
              <a:latin typeface="Times New Roman" panose="02020603050405020304" pitchFamily="18" charset="0"/>
              <a:cs typeface="Times New Roman" panose="02020603050405020304" pitchFamily="18" charset="0"/>
            </a:endParaRPr>
          </a:p>
          <a:p>
            <a:pPr algn="ctr"/>
            <a:r>
              <a:rPr lang="ru-RU" sz="2400" u="sng" smtClean="0">
                <a:solidFill>
                  <a:srgbClr val="7030A0"/>
                </a:solidFill>
                <a:latin typeface="Times New Roman" panose="02020603050405020304" pitchFamily="18" charset="0"/>
                <a:cs typeface="Times New Roman" panose="02020603050405020304" pitchFamily="18" charset="0"/>
              </a:rPr>
              <a:t>1950г</a:t>
            </a:r>
            <a:r>
              <a:rPr lang="ru-RU" sz="2400" u="sng">
                <a:solidFill>
                  <a:srgbClr val="7030A0"/>
                </a:solidFill>
                <a:latin typeface="Times New Roman" panose="02020603050405020304" pitchFamily="18" charset="0"/>
                <a:cs typeface="Times New Roman" panose="02020603050405020304" pitchFamily="18" charset="0"/>
              </a:rPr>
              <a:t>.</a:t>
            </a:r>
            <a:endParaRPr lang="ru-RU" sz="2400">
              <a:solidFill>
                <a:srgbClr val="7030A0"/>
              </a:solidFill>
              <a:latin typeface="Times New Roman" panose="02020603050405020304" pitchFamily="18" charset="0"/>
              <a:cs typeface="Times New Roman" panose="02020603050405020304" pitchFamily="18" charset="0"/>
            </a:endParaRPr>
          </a:p>
        </p:txBody>
      </p:sp>
      <p:pic>
        <p:nvPicPr>
          <p:cNvPr id="5" name="Picture 2" descr="\\192.168.1.10\Arhiv\НАТАЛЬЯ\Фото в программу\Черно-белые\25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9224" y="260647"/>
            <a:ext cx="4670808" cy="332774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6483" y="3776101"/>
            <a:ext cx="4572000" cy="1569660"/>
          </a:xfrm>
          <a:prstGeom prst="rect">
            <a:avLst/>
          </a:prstGeom>
        </p:spPr>
        <p:txBody>
          <a:bodyPr>
            <a:spAutoFit/>
          </a:bodyPr>
          <a:lstStyle/>
          <a:p>
            <a:pPr algn="ctr"/>
            <a:r>
              <a:rPr lang="ru-RU" sz="2400" u="sng">
                <a:solidFill>
                  <a:srgbClr val="7030A0"/>
                </a:solidFill>
                <a:latin typeface="Times New Roman" panose="02020603050405020304" pitchFamily="18" charset="0"/>
                <a:cs typeface="Times New Roman" panose="02020603050405020304" pitchFamily="18" charset="0"/>
                <a:hlinkClick r:id="rId5"/>
              </a:rPr>
              <a:t>Пономарева Эмма Алексеевна (первая справа) с подружками,</a:t>
            </a:r>
          </a:p>
          <a:p>
            <a:pPr algn="ctr"/>
            <a:r>
              <a:rPr lang="ru-RU" sz="2400" u="sng">
                <a:solidFill>
                  <a:srgbClr val="7030A0"/>
                </a:solidFill>
                <a:latin typeface="Times New Roman" panose="02020603050405020304" pitchFamily="18" charset="0"/>
                <a:cs typeface="Times New Roman" panose="02020603050405020304" pitchFamily="18" charset="0"/>
                <a:hlinkClick r:id="rId5"/>
              </a:rPr>
              <a:t> в пионерском лагере на берегу моря в Крыму</a:t>
            </a:r>
            <a:r>
              <a:rPr lang="ru-RU" sz="2400" u="sng">
                <a:solidFill>
                  <a:srgbClr val="7030A0"/>
                </a:solidFill>
                <a:latin typeface="Times New Roman" panose="02020603050405020304" pitchFamily="18" charset="0"/>
                <a:cs typeface="Times New Roman" panose="02020603050405020304" pitchFamily="18" charset="0"/>
              </a:rPr>
              <a:t>, 1950г</a:t>
            </a:r>
            <a:endParaRPr lang="ru-RU"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83645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Прямоугольник 2"/>
          <p:cNvSpPr/>
          <p:nvPr/>
        </p:nvSpPr>
        <p:spPr>
          <a:xfrm>
            <a:off x="-144016" y="3645024"/>
            <a:ext cx="4572000" cy="2308324"/>
          </a:xfrm>
          <a:prstGeom prst="rect">
            <a:avLst/>
          </a:prstGeom>
        </p:spPr>
        <p:txBody>
          <a:bodyPr>
            <a:spAutoFit/>
          </a:bodyPr>
          <a:lstStyle/>
          <a:p>
            <a:pPr algn="ctr"/>
            <a:r>
              <a:rPr lang="ru-RU" sz="2400" u="sng">
                <a:solidFill>
                  <a:srgbClr val="7030A0"/>
                </a:solidFill>
                <a:latin typeface="Times New Roman" panose="02020603050405020304" pitchFamily="18" charset="0"/>
                <a:cs typeface="Times New Roman" panose="02020603050405020304" pitchFamily="18" charset="0"/>
                <a:hlinkClick r:id="rId2"/>
              </a:rPr>
              <a:t>Э.А. Пономарева (ближе к стекловаренной печи) </a:t>
            </a:r>
            <a:endParaRPr lang="ru-RU" sz="2400" u="sng" smtClean="0">
              <a:solidFill>
                <a:srgbClr val="7030A0"/>
              </a:solidFill>
              <a:latin typeface="Times New Roman" panose="02020603050405020304" pitchFamily="18" charset="0"/>
              <a:cs typeface="Times New Roman" panose="02020603050405020304" pitchFamily="18" charset="0"/>
              <a:hlinkClick r:id="rId2"/>
            </a:endParaRPr>
          </a:p>
          <a:p>
            <a:pPr algn="ctr"/>
            <a:r>
              <a:rPr lang="ru-RU" sz="2400" u="sng" smtClean="0">
                <a:solidFill>
                  <a:srgbClr val="7030A0"/>
                </a:solidFill>
                <a:latin typeface="Times New Roman" panose="02020603050405020304" pitchFamily="18" charset="0"/>
                <a:cs typeface="Times New Roman" panose="02020603050405020304" pitchFamily="18" charset="0"/>
                <a:hlinkClick r:id="rId2"/>
              </a:rPr>
              <a:t>с </a:t>
            </a:r>
            <a:r>
              <a:rPr lang="ru-RU" sz="2400" u="sng">
                <a:solidFill>
                  <a:srgbClr val="7030A0"/>
                </a:solidFill>
                <a:latin typeface="Times New Roman" panose="02020603050405020304" pitchFamily="18" charset="0"/>
                <a:cs typeface="Times New Roman" panose="02020603050405020304" pitchFamily="18" charset="0"/>
                <a:hlinkClick r:id="rId2"/>
              </a:rPr>
              <a:t>лаборанткой, во время работы на Борисовском стекольном </a:t>
            </a:r>
            <a:r>
              <a:rPr lang="ru-RU" sz="2400" u="sng" smtClean="0">
                <a:solidFill>
                  <a:srgbClr val="7030A0"/>
                </a:solidFill>
                <a:latin typeface="Times New Roman" panose="02020603050405020304" pitchFamily="18" charset="0"/>
                <a:cs typeface="Times New Roman" panose="02020603050405020304" pitchFamily="18" charset="0"/>
                <a:hlinkClick r:id="rId2"/>
              </a:rPr>
              <a:t>заводе</a:t>
            </a:r>
            <a:r>
              <a:rPr lang="ru-RU" sz="2400" u="sng" smtClean="0">
                <a:solidFill>
                  <a:srgbClr val="7030A0"/>
                </a:solidFill>
                <a:latin typeface="Times New Roman" panose="02020603050405020304" pitchFamily="18" charset="0"/>
                <a:cs typeface="Times New Roman" panose="02020603050405020304" pitchFamily="18" charset="0"/>
              </a:rPr>
              <a:t>,</a:t>
            </a:r>
          </a:p>
          <a:p>
            <a:pPr algn="ctr"/>
            <a:r>
              <a:rPr lang="ru-RU" sz="2400" u="sng" smtClean="0">
                <a:solidFill>
                  <a:srgbClr val="7030A0"/>
                </a:solidFill>
                <a:latin typeface="Times New Roman" panose="02020603050405020304" pitchFamily="18" charset="0"/>
                <a:cs typeface="Times New Roman" panose="02020603050405020304" pitchFamily="18" charset="0"/>
              </a:rPr>
              <a:t>1961-1962гг.</a:t>
            </a:r>
            <a:endParaRPr lang="ru-RU" sz="2400">
              <a:solidFill>
                <a:srgbClr val="7030A0"/>
              </a:solidFill>
              <a:latin typeface="Times New Roman" panose="02020603050405020304" pitchFamily="18" charset="0"/>
              <a:cs typeface="Times New Roman" panose="02020603050405020304" pitchFamily="18" charset="0"/>
            </a:endParaRPr>
          </a:p>
        </p:txBody>
      </p:sp>
      <p:pic>
        <p:nvPicPr>
          <p:cNvPr id="3073" name="Picture 1" descr="\\192.168.1.10\Arhiv\НАТАЛЬЯ\Фото в программу\Черно-белые\26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571" y="116632"/>
            <a:ext cx="4316413" cy="3071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92.168.1.10\Arhiv\НАТАЛЬЯ\Коллекции документов\Ветеран ВОВ\Пономарева\фото\9 Эмма с о ст. сынос Игорем, супруг Анатолий и младший мын Алексей 1978г Брянск.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1115" y="3789040"/>
            <a:ext cx="4785737" cy="29020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984" y="548680"/>
            <a:ext cx="4572000" cy="2677656"/>
          </a:xfrm>
          <a:prstGeom prst="rect">
            <a:avLst/>
          </a:prstGeom>
        </p:spPr>
        <p:txBody>
          <a:bodyPr>
            <a:spAutoFit/>
          </a:bodyPr>
          <a:lstStyle/>
          <a:p>
            <a:pPr algn="ctr"/>
            <a:r>
              <a:rPr lang="ru-RU" sz="2400">
                <a:solidFill>
                  <a:srgbClr val="7030A0"/>
                </a:solidFill>
                <a:latin typeface="Times New Roman" panose="02020603050405020304" pitchFamily="18" charset="0"/>
                <a:cs typeface="Times New Roman" panose="02020603050405020304" pitchFamily="18" charset="0"/>
                <a:hlinkClick r:id="rId5"/>
              </a:rPr>
              <a:t>Второй ряд слева направо: Пономарева Эмма Алексеевна, старший сын Игорь, супруг Анатолий и младший сын Алексей (первый ряд ), во время встречи старшего сына из </a:t>
            </a:r>
            <a:r>
              <a:rPr lang="ru-RU" sz="2400" smtClean="0">
                <a:solidFill>
                  <a:srgbClr val="7030A0"/>
                </a:solidFill>
                <a:latin typeface="Times New Roman" panose="02020603050405020304" pitchFamily="18" charset="0"/>
                <a:cs typeface="Times New Roman" panose="02020603050405020304" pitchFamily="18" charset="0"/>
                <a:hlinkClick r:id="rId5"/>
              </a:rPr>
              <a:t>армии</a:t>
            </a:r>
            <a:r>
              <a:rPr lang="ru-RU" sz="2400" smtClean="0">
                <a:solidFill>
                  <a:srgbClr val="7030A0"/>
                </a:solidFill>
                <a:latin typeface="Times New Roman" panose="02020603050405020304" pitchFamily="18" charset="0"/>
                <a:cs typeface="Times New Roman" panose="02020603050405020304" pitchFamily="18" charset="0"/>
              </a:rPr>
              <a:t>,1978г.</a:t>
            </a:r>
            <a:endParaRPr lang="ru-RU"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95313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8" name="Picture 4" descr="\\192.168.1.10\Arhiv\НАТАЛЬЯ\Коллекции документов\Ветеран ВОВ\Пономарева\фото\14 Эмма с мужем Юрием (слева) свадебное фото 1958г. Калининская область.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29" y="-5400"/>
            <a:ext cx="4910670" cy="3451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033818"/>
            <a:ext cx="4669540" cy="1200329"/>
          </a:xfrm>
          <a:prstGeom prst="rect">
            <a:avLst/>
          </a:prstGeom>
          <a:noFill/>
        </p:spPr>
        <p:txBody>
          <a:bodyPr wrap="square" rtlCol="0">
            <a:spAutoFit/>
          </a:bodyPr>
          <a:lstStyle/>
          <a:p>
            <a:pPr algn="ctr"/>
            <a:r>
              <a:rPr lang="ru-RU" sz="2400" smtClean="0">
                <a:solidFill>
                  <a:srgbClr val="002060"/>
                </a:solidFill>
                <a:latin typeface="Times New Roman" panose="02020603050405020304" pitchFamily="18" charset="0"/>
                <a:cs typeface="Times New Roman" panose="02020603050405020304" pitchFamily="18" charset="0"/>
              </a:rPr>
              <a:t>Свадебная фотография Эммы Алексеевны с </a:t>
            </a:r>
          </a:p>
          <a:p>
            <a:pPr algn="ctr"/>
            <a:r>
              <a:rPr lang="ru-RU" sz="2400" smtClean="0">
                <a:solidFill>
                  <a:srgbClr val="002060"/>
                </a:solidFill>
                <a:latin typeface="Times New Roman" panose="02020603050405020304" pitchFamily="18" charset="0"/>
                <a:cs typeface="Times New Roman" panose="02020603050405020304" pitchFamily="18" charset="0"/>
              </a:rPr>
              <a:t>мужем Юрием (слева), 1958г.</a:t>
            </a:r>
            <a:endParaRPr lang="ru-RU" sz="2400">
              <a:solidFill>
                <a:srgbClr val="002060"/>
              </a:solidFill>
              <a:latin typeface="Times New Roman" panose="02020603050405020304" pitchFamily="18" charset="0"/>
              <a:cs typeface="Times New Roman" panose="02020603050405020304" pitchFamily="18" charset="0"/>
            </a:endParaRPr>
          </a:p>
        </p:txBody>
      </p:sp>
      <p:pic>
        <p:nvPicPr>
          <p:cNvPr id="1030" name="Picture 6" descr="\\192.168.1.10\Arhiv\НАТАЛЬЯ\Фото в программу\Черно-белые\25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5965" y="3449901"/>
            <a:ext cx="4490444" cy="3404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99854" y="1196752"/>
            <a:ext cx="4122667" cy="1384995"/>
          </a:xfrm>
          <a:prstGeom prst="rect">
            <a:avLst/>
          </a:prstGeom>
          <a:noFill/>
        </p:spPr>
        <p:txBody>
          <a:bodyPr wrap="none" rtlCol="0">
            <a:spAutoFit/>
          </a:bodyPr>
          <a:lstStyle/>
          <a:p>
            <a:pPr algn="ctr"/>
            <a:r>
              <a:rPr lang="ru-RU" sz="2800" smtClean="0">
                <a:solidFill>
                  <a:srgbClr val="002060"/>
                </a:solidFill>
                <a:latin typeface="Times New Roman" panose="02020603050405020304" pitchFamily="18" charset="0"/>
                <a:cs typeface="Times New Roman" panose="02020603050405020304" pitchFamily="18" charset="0"/>
              </a:rPr>
              <a:t>Дом семьи Пономаревых </a:t>
            </a:r>
          </a:p>
          <a:p>
            <a:pPr algn="ctr"/>
            <a:r>
              <a:rPr lang="ru-RU" sz="2800">
                <a:solidFill>
                  <a:srgbClr val="002060"/>
                </a:solidFill>
                <a:latin typeface="Times New Roman" panose="02020603050405020304" pitchFamily="18" charset="0"/>
                <a:cs typeface="Times New Roman" panose="02020603050405020304" pitchFamily="18" charset="0"/>
              </a:rPr>
              <a:t>(</a:t>
            </a:r>
            <a:r>
              <a:rPr lang="ru-RU" sz="2800" smtClean="0">
                <a:solidFill>
                  <a:srgbClr val="002060"/>
                </a:solidFill>
                <a:latin typeface="Times New Roman" panose="02020603050405020304" pitchFamily="18" charset="0"/>
                <a:cs typeface="Times New Roman" panose="02020603050405020304" pitchFamily="18" charset="0"/>
              </a:rPr>
              <a:t>общий вид),</a:t>
            </a:r>
          </a:p>
          <a:p>
            <a:pPr algn="ctr"/>
            <a:r>
              <a:rPr lang="ru-RU" sz="2800" smtClean="0">
                <a:solidFill>
                  <a:srgbClr val="002060"/>
                </a:solidFill>
                <a:latin typeface="Times New Roman" panose="02020603050405020304" pitchFamily="18" charset="0"/>
                <a:cs typeface="Times New Roman" panose="02020603050405020304" pitchFamily="18" charset="0"/>
              </a:rPr>
              <a:t> </a:t>
            </a:r>
            <a:r>
              <a:rPr lang="en-US" sz="2800" smtClean="0">
                <a:solidFill>
                  <a:srgbClr val="002060"/>
                </a:solidFill>
                <a:latin typeface="Times New Roman" panose="02020603050405020304" pitchFamily="18" charset="0"/>
                <a:cs typeface="Times New Roman" panose="02020603050405020304" pitchFamily="18" charset="0"/>
              </a:rPr>
              <a:t>[ </a:t>
            </a:r>
            <a:r>
              <a:rPr lang="ru-RU" sz="2800" smtClean="0">
                <a:solidFill>
                  <a:srgbClr val="002060"/>
                </a:solidFill>
                <a:latin typeface="Times New Roman" panose="02020603050405020304" pitchFamily="18" charset="0"/>
                <a:cs typeface="Times New Roman" panose="02020603050405020304" pitchFamily="18" charset="0"/>
              </a:rPr>
              <a:t>1958-1959гг.</a:t>
            </a:r>
            <a:r>
              <a:rPr lang="en-US" sz="2800" smtClean="0">
                <a:solidFill>
                  <a:srgbClr val="002060"/>
                </a:solidFill>
                <a:latin typeface="Times New Roman" panose="02020603050405020304" pitchFamily="18" charset="0"/>
                <a:cs typeface="Times New Roman" panose="02020603050405020304" pitchFamily="18" charset="0"/>
              </a:rPr>
              <a:t>]</a:t>
            </a:r>
            <a:endParaRPr lang="ru-RU"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22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192.168.1.10\Arhiv\НАТАЛЬЯ\Фото в программу\Черно-белые\26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560" y="233933"/>
            <a:ext cx="3024336" cy="510857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353" y="5445224"/>
            <a:ext cx="4572000" cy="1200329"/>
          </a:xfrm>
          <a:prstGeom prst="rect">
            <a:avLst/>
          </a:prstGeom>
        </p:spPr>
        <p:txBody>
          <a:bodyPr>
            <a:spAutoFit/>
          </a:bodyPr>
          <a:lstStyle/>
          <a:p>
            <a:pPr algn="ctr"/>
            <a:r>
              <a:rPr lang="ru-RU" sz="2400" u="sng">
                <a:solidFill>
                  <a:srgbClr val="7030A0"/>
                </a:solidFill>
                <a:latin typeface="Times New Roman" panose="02020603050405020304" pitchFamily="18" charset="0"/>
                <a:cs typeface="Times New Roman" panose="02020603050405020304" pitchFamily="18" charset="0"/>
                <a:hlinkClick r:id="rId3"/>
              </a:rPr>
              <a:t>Пономарева Эмма Алексеевна (справа) с хозяйкой дома на </a:t>
            </a:r>
            <a:r>
              <a:rPr lang="ru-RU" sz="2400" u="sng" smtClean="0">
                <a:solidFill>
                  <a:srgbClr val="7030A0"/>
                </a:solidFill>
                <a:latin typeface="Times New Roman" panose="02020603050405020304" pitchFamily="18" charset="0"/>
                <a:cs typeface="Times New Roman" panose="02020603050405020304" pitchFamily="18" charset="0"/>
                <a:hlinkClick r:id="rId3"/>
              </a:rPr>
              <a:t>отдыхе</a:t>
            </a:r>
            <a:r>
              <a:rPr lang="ru-RU" sz="2400" u="sng" smtClean="0">
                <a:solidFill>
                  <a:srgbClr val="7030A0"/>
                </a:solidFill>
                <a:latin typeface="Times New Roman" panose="02020603050405020304" pitchFamily="18" charset="0"/>
                <a:cs typeface="Times New Roman" panose="02020603050405020304" pitchFamily="18" charset="0"/>
              </a:rPr>
              <a:t>,1979г.</a:t>
            </a:r>
            <a:endParaRPr lang="ru-RU" sz="2400">
              <a:solidFill>
                <a:srgbClr val="7030A0"/>
              </a:solidFill>
              <a:latin typeface="Times New Roman" panose="02020603050405020304" pitchFamily="18" charset="0"/>
              <a:cs typeface="Times New Roman" panose="02020603050405020304" pitchFamily="18" charset="0"/>
            </a:endParaRPr>
          </a:p>
        </p:txBody>
      </p:sp>
      <p:pic>
        <p:nvPicPr>
          <p:cNvPr id="4099" name="Picture 3" descr="\\192.168.1.10\Arhiv\НАТАЛЬЯ\Фото в программу\Черно-белые\26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60324" y="233933"/>
            <a:ext cx="3655074" cy="4735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00192" y="5442255"/>
            <a:ext cx="1099532" cy="523220"/>
          </a:xfrm>
          <a:prstGeom prst="rect">
            <a:avLst/>
          </a:prstGeom>
          <a:noFill/>
        </p:spPr>
        <p:txBody>
          <a:bodyPr wrap="none" rtlCol="0">
            <a:spAutoFit/>
          </a:bodyPr>
          <a:lstStyle/>
          <a:p>
            <a:r>
              <a:rPr lang="ru-RU" sz="2800" smtClean="0">
                <a:solidFill>
                  <a:srgbClr val="7030A0"/>
                </a:solidFill>
                <a:latin typeface="Times New Roman" panose="02020603050405020304" pitchFamily="18" charset="0"/>
                <a:cs typeface="Times New Roman" panose="02020603050405020304" pitchFamily="18" charset="0"/>
              </a:rPr>
              <a:t>1986г.</a:t>
            </a:r>
            <a:endParaRPr lang="ru-RU" sz="28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090992"/>
      </p:ext>
    </p:extLst>
  </p:cSld>
  <p:clrMapOvr>
    <a:masterClrMapping/>
  </p:clrMapOvr>
  <p:transition spd="slow">
    <p:wipe/>
  </p:transition>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179512" y="4202169"/>
            <a:ext cx="4572000" cy="2308324"/>
          </a:xfrm>
          <a:prstGeom prst="rect">
            <a:avLst/>
          </a:prstGeom>
        </p:spPr>
        <p:txBody>
          <a:bodyPr>
            <a:spAutoFit/>
          </a:bodyPr>
          <a:lstStyle/>
          <a:p>
            <a:r>
              <a:rPr lang="ru-RU" sz="2400" u="sng">
                <a:solidFill>
                  <a:srgbClr val="7030A0"/>
                </a:solidFill>
                <a:latin typeface="Times New Roman" panose="02020603050405020304" pitchFamily="18" charset="0"/>
                <a:cs typeface="Times New Roman" panose="02020603050405020304" pitchFamily="18" charset="0"/>
                <a:hlinkClick r:id="rId2"/>
              </a:rPr>
              <a:t>Пономарева Эмма Алексеевна - узник фашистских лагерей с внучкой Аней на праздничном мероприятии, проходившем на Центральной площади города </a:t>
            </a:r>
            <a:r>
              <a:rPr lang="ru-RU" sz="2400" u="sng" err="1" smtClean="0">
                <a:solidFill>
                  <a:srgbClr val="7030A0"/>
                </a:solidFill>
                <a:latin typeface="Times New Roman" panose="02020603050405020304" pitchFamily="18" charset="0"/>
                <a:cs typeface="Times New Roman" panose="02020603050405020304" pitchFamily="18" charset="0"/>
                <a:hlinkClick r:id="rId2"/>
              </a:rPr>
              <a:t>Пыть-Яха</a:t>
            </a:r>
            <a:r>
              <a:rPr lang="ru-RU" sz="2400" u="sng" smtClean="0">
                <a:solidFill>
                  <a:srgbClr val="7030A0"/>
                </a:solidFill>
                <a:latin typeface="Times New Roman" panose="02020603050405020304" pitchFamily="18" charset="0"/>
                <a:cs typeface="Times New Roman" panose="02020603050405020304" pitchFamily="18" charset="0"/>
              </a:rPr>
              <a:t>, 2008г.</a:t>
            </a:r>
            <a:endParaRPr lang="ru-RU" sz="2400">
              <a:solidFill>
                <a:srgbClr val="7030A0"/>
              </a:solidFill>
              <a:latin typeface="Times New Roman" panose="02020603050405020304" pitchFamily="18" charset="0"/>
              <a:cs typeface="Times New Roman" panose="02020603050405020304" pitchFamily="18" charset="0"/>
            </a:endParaRPr>
          </a:p>
        </p:txBody>
      </p:sp>
      <p:pic>
        <p:nvPicPr>
          <p:cNvPr id="5122" name="Picture 2" descr="\\192.168.1.10\Arhiv\НАТАЛЬЯ\Фото в программу\Цветные\81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231" y="32734"/>
            <a:ext cx="5467350" cy="369093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Фото в программу\Цветные\823.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23355" y="219559"/>
            <a:ext cx="3605213" cy="543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15287"/>
      </p:ext>
    </p:extLst>
  </p:cSld>
  <p:clrMapOvr>
    <a:masterClrMapping/>
  </p:clrMapOvr>
  <p:transition spd="slow">
    <p:push dir="u"/>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2915816" y="744210"/>
            <a:ext cx="6048672" cy="6832640"/>
          </a:xfrm>
          <a:prstGeom prst="rect">
            <a:avLst/>
          </a:prstGeom>
        </p:spPr>
        <p:txBody>
          <a:bodyPr wrap="square">
            <a:spAutoFit/>
          </a:bodyPr>
          <a:lstStyle/>
          <a:p>
            <a:r>
              <a:rPr lang="ru-RU">
                <a:latin typeface="Times New Roman" panose="02020603050405020304" pitchFamily="18" charset="0"/>
                <a:cs typeface="Times New Roman" panose="02020603050405020304" pitchFamily="18" charset="0"/>
              </a:rPr>
              <a:t> </a:t>
            </a:r>
            <a:r>
              <a:rPr lang="ru-RU" smtClean="0">
                <a:solidFill>
                  <a:srgbClr val="002060"/>
                </a:solidFill>
                <a:latin typeface="Times New Roman" panose="02020603050405020304" pitchFamily="18" charset="0"/>
                <a:cs typeface="Times New Roman" panose="02020603050405020304" pitchFamily="18" charset="0"/>
              </a:rPr>
              <a:t>           Родился  </a:t>
            </a:r>
            <a:r>
              <a:rPr lang="ru-RU">
                <a:solidFill>
                  <a:srgbClr val="002060"/>
                </a:solidFill>
                <a:latin typeface="Times New Roman" panose="02020603050405020304" pitchFamily="18" charset="0"/>
                <a:cs typeface="Times New Roman" panose="02020603050405020304" pitchFamily="18" charset="0"/>
              </a:rPr>
              <a:t>16 декабря   1928 года в деревне Бугуруслан Стерлитамакского района Башкирии в семье крестьян. С 1934 г. по 1942 г. учился в деревенской школе. В 1941-1942 г.г. после уроков помогали не ушедшим на фронт женщинам и старикам выполнять любую работу в колхозе. С ноября 1942 года был направлен председателем колхоза на курсы в школу механизации, </a:t>
            </a:r>
            <a:r>
              <a:rPr lang="ru-RU" smtClean="0">
                <a:solidFill>
                  <a:srgbClr val="002060"/>
                </a:solidFill>
                <a:latin typeface="Times New Roman" panose="02020603050405020304" pitchFamily="18" charset="0"/>
                <a:cs typeface="Times New Roman" panose="02020603050405020304" pitchFamily="18" charset="0"/>
              </a:rPr>
              <a:t>Через </a:t>
            </a:r>
            <a:r>
              <a:rPr lang="ru-RU">
                <a:solidFill>
                  <a:srgbClr val="002060"/>
                </a:solidFill>
                <a:latin typeface="Times New Roman" panose="02020603050405020304" pitchFamily="18" charset="0"/>
                <a:cs typeface="Times New Roman" panose="02020603050405020304" pitchFamily="18" charset="0"/>
              </a:rPr>
              <a:t>3 месяца после окончания учебы получил специальность тракториста и был направлен в возрасте 14 лет на работу в Усулинскую машино-тракторную станцию трактористом. В зимнее время занимались ремонтом техники, а в осенне-летнее работал трактористом по колхозам района. </a:t>
            </a:r>
            <a:endParaRPr lang="ru-RU" smtClean="0">
              <a:solidFill>
                <a:srgbClr val="002060"/>
              </a:solidFill>
              <a:latin typeface="Times New Roman" panose="02020603050405020304" pitchFamily="18" charset="0"/>
              <a:cs typeface="Times New Roman" panose="02020603050405020304" pitchFamily="18" charset="0"/>
            </a:endParaRPr>
          </a:p>
          <a:p>
            <a:r>
              <a:rPr lang="ru-RU" smtClean="0">
                <a:solidFill>
                  <a:srgbClr val="002060"/>
                </a:solidFill>
                <a:latin typeface="Times New Roman" panose="02020603050405020304" pitchFamily="18" charset="0"/>
                <a:cs typeface="Times New Roman" panose="02020603050405020304" pitchFamily="18" charset="0"/>
              </a:rPr>
              <a:t>За </a:t>
            </a:r>
            <a:r>
              <a:rPr lang="ru-RU">
                <a:solidFill>
                  <a:srgbClr val="002060"/>
                </a:solidFill>
                <a:latin typeface="Times New Roman" panose="02020603050405020304" pitchFamily="18" charset="0"/>
                <a:cs typeface="Times New Roman" panose="02020603050405020304" pitchFamily="18" charset="0"/>
              </a:rPr>
              <a:t>время работы </a:t>
            </a:r>
            <a:r>
              <a:rPr lang="ru-RU" smtClean="0">
                <a:solidFill>
                  <a:srgbClr val="002060"/>
                </a:solidFill>
                <a:latin typeface="Times New Roman" panose="02020603050405020304" pitchFamily="18" charset="0"/>
                <a:cs typeface="Times New Roman" panose="02020603050405020304" pitchFamily="18" charset="0"/>
              </a:rPr>
              <a:t>отмечен </a:t>
            </a:r>
            <a:r>
              <a:rPr lang="ru-RU">
                <a:solidFill>
                  <a:srgbClr val="002060"/>
                </a:solidFill>
                <a:latin typeface="Times New Roman" panose="02020603050405020304" pitchFamily="18" charset="0"/>
                <a:cs typeface="Times New Roman" panose="02020603050405020304" pitchFamily="18" charset="0"/>
              </a:rPr>
              <a:t>многими денежными наградами и Почетными  грамотами. Неоднократно были присвоены звания «Ударник коммунистического труда», «Победитель социалистического </a:t>
            </a:r>
            <a:r>
              <a:rPr lang="ru-RU" smtClean="0">
                <a:solidFill>
                  <a:srgbClr val="002060"/>
                </a:solidFill>
                <a:latin typeface="Times New Roman" panose="02020603050405020304" pitchFamily="18" charset="0"/>
                <a:cs typeface="Times New Roman" panose="02020603050405020304" pitchFamily="18" charset="0"/>
              </a:rPr>
              <a:t>соревнования», присвоено </a:t>
            </a:r>
            <a:r>
              <a:rPr lang="ru-RU">
                <a:solidFill>
                  <a:srgbClr val="002060"/>
                </a:solidFill>
                <a:latin typeface="Times New Roman" panose="02020603050405020304" pitchFamily="18" charset="0"/>
                <a:cs typeface="Times New Roman" panose="02020603050405020304" pitchFamily="18" charset="0"/>
              </a:rPr>
              <a:t>звание «Ветеран </a:t>
            </a:r>
            <a:r>
              <a:rPr lang="ru-RU" smtClean="0">
                <a:solidFill>
                  <a:srgbClr val="002060"/>
                </a:solidFill>
                <a:latin typeface="Times New Roman" panose="02020603050405020304" pitchFamily="18" charset="0"/>
                <a:cs typeface="Times New Roman" panose="02020603050405020304" pitchFamily="18" charset="0"/>
              </a:rPr>
              <a:t>труда», </a:t>
            </a:r>
            <a:r>
              <a:rPr lang="ru-RU">
                <a:solidFill>
                  <a:srgbClr val="002060"/>
                </a:solidFill>
                <a:latin typeface="Times New Roman" panose="02020603050405020304" pitchFamily="18" charset="0"/>
                <a:cs typeface="Times New Roman" panose="02020603050405020304" pitchFamily="18" charset="0"/>
              </a:rPr>
              <a:t>неоднократно был занесен в Книгу Почета </a:t>
            </a:r>
            <a:r>
              <a:rPr lang="ru-RU" smtClean="0">
                <a:solidFill>
                  <a:srgbClr val="002060"/>
                </a:solidFill>
                <a:latin typeface="Times New Roman" panose="02020603050405020304" pitchFamily="18" charset="0"/>
                <a:cs typeface="Times New Roman" panose="02020603050405020304" pitchFamily="18" charset="0"/>
              </a:rPr>
              <a:t>предприятия, </a:t>
            </a:r>
            <a:r>
              <a:rPr lang="ru-RU">
                <a:solidFill>
                  <a:srgbClr val="002060"/>
                </a:solidFill>
                <a:latin typeface="Times New Roman" panose="02020603050405020304" pitchFamily="18" charset="0"/>
                <a:cs typeface="Times New Roman" panose="02020603050405020304" pitchFamily="18" charset="0"/>
              </a:rPr>
              <a:t>присвоено звание «Ударник коммунистического труда</a:t>
            </a:r>
            <a:r>
              <a:rPr lang="ru-RU" smtClean="0">
                <a:solidFill>
                  <a:srgbClr val="002060"/>
                </a:solidFill>
                <a:latin typeface="Times New Roman" panose="02020603050405020304" pitchFamily="18" charset="0"/>
                <a:cs typeface="Times New Roman" panose="02020603050405020304" pitchFamily="18" charset="0"/>
              </a:rPr>
              <a:t>», награжден медалью «Ветеран труда», награжден медалью «За освоение недр и развитие нефтегазового комплекса западной Сибири».</a:t>
            </a:r>
          </a:p>
          <a:p>
            <a:pPr algn="just"/>
            <a:endParaRPr lang="ru-RU" sz="2000" smtClean="0">
              <a:latin typeface="Times New Roman" panose="02020603050405020304" pitchFamily="18" charset="0"/>
              <a:cs typeface="Times New Roman" panose="02020603050405020304" pitchFamily="18" charset="0"/>
            </a:endParaRPr>
          </a:p>
          <a:p>
            <a:endParaRPr lang="ru-RU" sz="2000">
              <a:latin typeface="Times New Roman" panose="02020603050405020304" pitchFamily="18" charset="0"/>
              <a:cs typeface="Times New Roman" panose="02020603050405020304" pitchFamily="18" charset="0"/>
            </a:endParaRPr>
          </a:p>
          <a:p>
            <a:r>
              <a:rPr lang="ru-RU" sz="2000">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2058988" y="159435"/>
            <a:ext cx="5465340" cy="584775"/>
          </a:xfrm>
          <a:prstGeom prst="rect">
            <a:avLst/>
          </a:prstGeom>
        </p:spPr>
        <p:txBody>
          <a:bodyPr wrap="square">
            <a:spAutoFit/>
          </a:bodyPr>
          <a:lstStyle/>
          <a:p>
            <a:r>
              <a:rPr lang="ru-RU" sz="3200" b="1" i="1" err="1">
                <a:solidFill>
                  <a:srgbClr val="7030A0"/>
                </a:solidFill>
                <a:latin typeface="Times New Roman" panose="02020603050405020304" pitchFamily="18" charset="0"/>
                <a:cs typeface="Times New Roman" panose="02020603050405020304" pitchFamily="18" charset="0"/>
              </a:rPr>
              <a:t>Пучинкин Иван Алексеевич </a:t>
            </a:r>
          </a:p>
        </p:txBody>
      </p:sp>
      <p:pic>
        <p:nvPicPr>
          <p:cNvPr id="5" name="Рисунок 4" descr="\\192.168.1.10\Arhiv\НАТАЛЬЯ\Коллекции документов\Ветеран ВОВ\Семья Пучинкиных19\Документы\сканирование.jpg"/>
          <p:cNvPicPr/>
          <p:nvPr/>
        </p:nvPicPr>
        <p:blipFill>
          <a:blip r:embed="rId2">
            <a:extLst>
              <a:ext uri="{28A0092B-C50C-407E-A947-70E740481C1C}">
                <a14:useLocalDpi xmlns:a14="http://schemas.microsoft.com/office/drawing/2010/main" val="0"/>
              </a:ext>
            </a:extLst>
          </a:blip>
          <a:srcRect l="81063" t="71851" r="4842" b="10113"/>
          <a:stretch>
            <a:fillRect/>
          </a:stretch>
        </p:blipFill>
        <p:spPr bwMode="auto">
          <a:xfrm rot="10800000">
            <a:off x="251520" y="1335750"/>
            <a:ext cx="2520280" cy="37494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6529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Фото в программу\Цветные\82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4" y="188640"/>
            <a:ext cx="4565562" cy="30245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3401310"/>
            <a:ext cx="4104456" cy="2862322"/>
          </a:xfrm>
          <a:prstGeom prst="rect">
            <a:avLst/>
          </a:prstGeom>
        </p:spPr>
        <p:txBody>
          <a:bodyPr wrap="square">
            <a:spAutoFit/>
          </a:bodyPr>
          <a:lstStyle/>
          <a:p>
            <a:r>
              <a:rPr lang="ru-RU" sz="2000" u="sng">
                <a:solidFill>
                  <a:srgbClr val="7030A0"/>
                </a:solidFill>
                <a:latin typeface="Times New Roman" panose="02020603050405020304" pitchFamily="18" charset="0"/>
                <a:cs typeface="Times New Roman" panose="02020603050405020304" pitchFamily="18" charset="0"/>
                <a:hlinkClick r:id="rId3"/>
              </a:rPr>
              <a:t>Пономарева Эмма Алексеевна - узник фашистских лагерей (справа) с Морозовой Ефросиньей Федоровной - участником трудового фронта, во время праздничного мероприятия, проходившего на территории средней общеобразовательной школы № </a:t>
            </a:r>
            <a:r>
              <a:rPr lang="ru-RU" sz="2000" u="sng" smtClean="0">
                <a:solidFill>
                  <a:srgbClr val="7030A0"/>
                </a:solidFill>
                <a:latin typeface="Times New Roman" panose="02020603050405020304" pitchFamily="18" charset="0"/>
                <a:cs typeface="Times New Roman" panose="02020603050405020304" pitchFamily="18" charset="0"/>
                <a:hlinkClick r:id="rId3"/>
              </a:rPr>
              <a:t>1</a:t>
            </a:r>
            <a:r>
              <a:rPr lang="ru-RU" sz="2000" u="sng" smtClean="0">
                <a:solidFill>
                  <a:srgbClr val="7030A0"/>
                </a:solidFill>
                <a:latin typeface="Times New Roman" panose="02020603050405020304" pitchFamily="18" charset="0"/>
                <a:cs typeface="Times New Roman" panose="02020603050405020304" pitchFamily="18" charset="0"/>
              </a:rPr>
              <a:t>, 2016г.</a:t>
            </a:r>
            <a:endParaRPr lang="ru-RU" sz="2000">
              <a:solidFill>
                <a:srgbClr val="7030A0"/>
              </a:solidFill>
              <a:latin typeface="Times New Roman" panose="02020603050405020304" pitchFamily="18" charset="0"/>
              <a:cs typeface="Times New Roman" panose="02020603050405020304" pitchFamily="18" charset="0"/>
            </a:endParaRPr>
          </a:p>
        </p:txBody>
      </p:sp>
      <p:pic>
        <p:nvPicPr>
          <p:cNvPr id="7171" name="Picture 3" descr="\\192.168.1.10\Arhiv\НАТАЛЬЯ\Фото в программу\Цветные\828.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55846" y="3465557"/>
            <a:ext cx="4661991" cy="31137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45837" y="404664"/>
            <a:ext cx="4572000" cy="2862322"/>
          </a:xfrm>
          <a:prstGeom prst="rect">
            <a:avLst/>
          </a:prstGeom>
        </p:spPr>
        <p:txBody>
          <a:bodyPr>
            <a:spAutoFit/>
          </a:bodyPr>
          <a:lstStyle/>
          <a:p>
            <a:r>
              <a:rPr lang="ru-RU" u="sng">
                <a:solidFill>
                  <a:srgbClr val="7030A0"/>
                </a:solidFill>
                <a:hlinkClick r:id="rId5"/>
              </a:rPr>
              <a:t>Слева направо: жительница блокадного Ленинграда Бенке Галина Николаевна, глава города Пыть-Яха Ковалевский Олег Леонидович, узник фашистских лагерей Пономарева Эмма Алексеевна, заместитель главы города Пыть-Яха Стефогло Венера Валерьевна во время поздравления в Пыть-Яхском совете ветеранов в честь празднования 9 </a:t>
            </a:r>
            <a:r>
              <a:rPr lang="ru-RU" u="sng" smtClean="0">
                <a:solidFill>
                  <a:srgbClr val="7030A0"/>
                </a:solidFill>
                <a:hlinkClick r:id="rId5"/>
              </a:rPr>
              <a:t>Мая</a:t>
            </a:r>
            <a:r>
              <a:rPr lang="ru-RU" u="sng" smtClean="0">
                <a:solidFill>
                  <a:srgbClr val="7030A0"/>
                </a:solidFill>
              </a:rPr>
              <a:t>, 2017г.</a:t>
            </a:r>
            <a:endParaRPr lang="ru-RU">
              <a:solidFill>
                <a:srgbClr val="7030A0"/>
              </a:solidFill>
            </a:endParaRPr>
          </a:p>
        </p:txBody>
      </p:sp>
    </p:spTree>
    <p:extLst>
      <p:ext uri="{BB962C8B-B14F-4D97-AF65-F5344CB8AC3E}">
        <p14:creationId xmlns:p14="http://schemas.microsoft.com/office/powerpoint/2010/main" val="41273900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4" name="Picture 2" descr="\\192.168.1.10\Arhiv\НАТАЛЬЯ\Коллекции документов\Ветеран ВОВ\Пономарева\фото\3 Факел Отчетный концерт хор Ветеранов 2015г.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8152" y="-33278"/>
            <a:ext cx="7642260" cy="517381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5150965"/>
            <a:ext cx="5982021" cy="1569660"/>
          </a:xfrm>
          <a:prstGeom prst="rect">
            <a:avLst/>
          </a:prstGeom>
        </p:spPr>
        <p:txBody>
          <a:bodyPr wrap="square">
            <a:spAutoFit/>
          </a:bodyPr>
          <a:lstStyle/>
          <a:p>
            <a:pPr algn="ctr"/>
            <a:r>
              <a:rPr lang="ru-RU" sz="2400" u="sng">
                <a:solidFill>
                  <a:srgbClr val="7030A0"/>
                </a:solidFill>
                <a:latin typeface="Times New Roman" panose="02020603050405020304" pitchFamily="18" charset="0"/>
                <a:cs typeface="Times New Roman" panose="02020603050405020304" pitchFamily="18" charset="0"/>
                <a:hlinkClick r:id="rId3"/>
              </a:rPr>
              <a:t>Коллектив хора "Ветеран" во время выступления в Пыть - Яхском совете ветеранов. Пономарева Э.А. (третья справа) - узник фашистских </a:t>
            </a:r>
            <a:r>
              <a:rPr lang="ru-RU" sz="2400" u="sng" smtClean="0">
                <a:solidFill>
                  <a:srgbClr val="7030A0"/>
                </a:solidFill>
                <a:latin typeface="Times New Roman" panose="02020603050405020304" pitchFamily="18" charset="0"/>
                <a:cs typeface="Times New Roman" panose="02020603050405020304" pitchFamily="18" charset="0"/>
                <a:hlinkClick r:id="rId3"/>
              </a:rPr>
              <a:t>лагерей</a:t>
            </a:r>
            <a:r>
              <a:rPr lang="ru-RU" sz="2400" u="sng" smtClean="0">
                <a:solidFill>
                  <a:srgbClr val="7030A0"/>
                </a:solidFill>
                <a:latin typeface="Times New Roman" panose="02020603050405020304" pitchFamily="18" charset="0"/>
                <a:cs typeface="Times New Roman" panose="02020603050405020304" pitchFamily="18" charset="0"/>
              </a:rPr>
              <a:t>, 2015г.</a:t>
            </a:r>
            <a:endParaRPr lang="ru-RU"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1517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42" name="Picture 2" descr="\\192.168.1.10\Arhiv\НАТАЛЬЯ\Коллекции документов\Ветеран ВОВ\Пономарева\IMG_784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545372" y="799610"/>
            <a:ext cx="4790954" cy="359321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1.10\Arhiv\НАТАЛЬЯ\Коллекции документов\Ветеран ВОВ\Пономарева\IMG_7843.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3141244" y="1296143"/>
            <a:ext cx="3738328" cy="24609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192.168.1.10\Arhiv\НАТАЛЬЯ\Коллекции документов\Ветеран ВОВ\Пономарева\IMG_7845.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5400000">
            <a:off x="5347110" y="1230364"/>
            <a:ext cx="4771026" cy="282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85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sld>
</file>

<file path=ppt/slides/slide8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1266" name="Picture 2" descr="\\192.168.1.10\Arhiv\НАТАЛЬЯ\Коллекции документов\Ветеран ВОВ\Пономарева\IMG_784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269028" y="1453014"/>
            <a:ext cx="5433583" cy="309634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192.168.1.10\Arhiv\НАТАЛЬЯ\Коллекции документов\Ветеран ВОВ\Пономарева\IMG_784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4109382" y="963039"/>
            <a:ext cx="5429132" cy="407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0243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sld>
</file>

<file path=ppt/slides/slide8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4114894" y="625039"/>
            <a:ext cx="4804835" cy="6278642"/>
          </a:xfrm>
          <a:prstGeom prst="rect">
            <a:avLst/>
          </a:prstGeom>
        </p:spPr>
        <p:txBody>
          <a:bodyPr wrap="square">
            <a:spAutoFit/>
          </a:bodyPr>
          <a:lstStyle/>
          <a:p>
            <a:r>
              <a:rPr lang="ru-RU" sz="1600" smtClean="0">
                <a:solidFill>
                  <a:srgbClr val="002060"/>
                </a:solidFill>
              </a:rPr>
              <a:t>Родилась </a:t>
            </a:r>
            <a:r>
              <a:rPr lang="ru-RU" sz="1600">
                <a:solidFill>
                  <a:srgbClr val="002060"/>
                </a:solidFill>
              </a:rPr>
              <a:t>28 октября 1924 года в селе Дедово, Федоровского района, Республики Башкортостан. В возрасте семи лет Анна Никитовна пошла в первый </a:t>
            </a:r>
            <a:r>
              <a:rPr lang="ru-RU" sz="1600" smtClean="0">
                <a:solidFill>
                  <a:srgbClr val="002060"/>
                </a:solidFill>
              </a:rPr>
              <a:t>класс. </a:t>
            </a:r>
            <a:r>
              <a:rPr lang="ru-RU" sz="1600">
                <a:solidFill>
                  <a:srgbClr val="002060"/>
                </a:solidFill>
              </a:rPr>
              <a:t>Проучившись в школе только один месяц, бросила </a:t>
            </a:r>
            <a:r>
              <a:rPr lang="ru-RU" sz="1600" smtClean="0">
                <a:solidFill>
                  <a:srgbClr val="002060"/>
                </a:solidFill>
              </a:rPr>
              <a:t>учебу. </a:t>
            </a:r>
            <a:r>
              <a:rPr lang="ru-RU" sz="1600">
                <a:solidFill>
                  <a:srgbClr val="002060"/>
                </a:solidFill>
              </a:rPr>
              <a:t>Свою трудовую деятельность Анна Никитовна начала, когда ей исполнилось </a:t>
            </a:r>
            <a:r>
              <a:rPr lang="ru-RU" sz="1600" smtClean="0">
                <a:solidFill>
                  <a:srgbClr val="002060"/>
                </a:solidFill>
              </a:rPr>
              <a:t>12 лет</a:t>
            </a:r>
            <a:r>
              <a:rPr lang="ru-RU" sz="1600">
                <a:solidFill>
                  <a:srgbClr val="002060"/>
                </a:solidFill>
              </a:rPr>
              <a:t>. Она работала в колхозе прицепщиком на тракторе, в котором возили снопы. </a:t>
            </a:r>
            <a:r>
              <a:rPr lang="ru-RU" sz="1600" smtClean="0">
                <a:solidFill>
                  <a:srgbClr val="002060"/>
                </a:solidFill>
              </a:rPr>
              <a:t>Осенью </a:t>
            </a:r>
            <a:r>
              <a:rPr lang="ru-RU" sz="1600">
                <a:solidFill>
                  <a:srgbClr val="002060"/>
                </a:solidFill>
              </a:rPr>
              <a:t>1941 года Анна Никитовна получила повестку, о том, что ей комсомолке необходимо явится в Военный </a:t>
            </a:r>
            <a:r>
              <a:rPr lang="ru-RU" sz="1600" smtClean="0">
                <a:solidFill>
                  <a:srgbClr val="002060"/>
                </a:solidFill>
              </a:rPr>
              <a:t>комиссариат.</a:t>
            </a:r>
            <a:r>
              <a:rPr lang="ru-RU" sz="1600">
                <a:solidFill>
                  <a:srgbClr val="002060"/>
                </a:solidFill>
              </a:rPr>
              <a:t> По распределению ее направили в поселок Щеглово, Всеволожского </a:t>
            </a:r>
            <a:r>
              <a:rPr lang="ru-RU" sz="1600" smtClean="0">
                <a:solidFill>
                  <a:srgbClr val="002060"/>
                </a:solidFill>
              </a:rPr>
              <a:t>района.  Анна </a:t>
            </a:r>
            <a:r>
              <a:rPr lang="ru-RU" sz="1600">
                <a:solidFill>
                  <a:srgbClr val="002060"/>
                </a:solidFill>
              </a:rPr>
              <a:t>Никитовна входила в состав аварийного </a:t>
            </a:r>
            <a:r>
              <a:rPr lang="ru-RU" sz="1600" smtClean="0">
                <a:solidFill>
                  <a:srgbClr val="002060"/>
                </a:solidFill>
              </a:rPr>
              <a:t>батальона.</a:t>
            </a:r>
            <a:r>
              <a:rPr lang="ru-RU" sz="1600">
                <a:solidFill>
                  <a:srgbClr val="002060"/>
                </a:solidFill>
              </a:rPr>
              <a:t> Вначале им поручили копать </a:t>
            </a:r>
            <a:r>
              <a:rPr lang="ru-RU" sz="1600" smtClean="0">
                <a:solidFill>
                  <a:srgbClr val="002060"/>
                </a:solidFill>
              </a:rPr>
              <a:t>окопы.</a:t>
            </a:r>
            <a:r>
              <a:rPr lang="ru-RU" sz="1600">
                <a:solidFill>
                  <a:srgbClr val="002060"/>
                </a:solidFill>
              </a:rPr>
              <a:t> Анна Никитовна в годы войны занималась погрузочными работами: грузила торф, лес в вагоны. Направляли их проводить ремонтные работы  железнодорожного </a:t>
            </a:r>
            <a:r>
              <a:rPr lang="ru-RU" sz="1600" smtClean="0">
                <a:solidFill>
                  <a:srgbClr val="002060"/>
                </a:solidFill>
              </a:rPr>
              <a:t>полотна.</a:t>
            </a:r>
            <a:r>
              <a:rPr lang="ru-RU" sz="1600">
                <a:solidFill>
                  <a:srgbClr val="002060"/>
                </a:solidFill>
              </a:rPr>
              <a:t> Их батальон доставлял взрывное устройство – аммонал, на передовую</a:t>
            </a:r>
            <a:r>
              <a:rPr lang="ru-RU" sz="1600" smtClean="0">
                <a:solidFill>
                  <a:srgbClr val="002060"/>
                </a:solidFill>
              </a:rPr>
              <a:t>. </a:t>
            </a:r>
            <a:r>
              <a:rPr lang="ru-RU" sz="1600">
                <a:solidFill>
                  <a:srgbClr val="002060"/>
                </a:solidFill>
              </a:rPr>
              <a:t>Носили аммонал по восемь килограмм (четыре спереди и четыре в заде на </a:t>
            </a:r>
            <a:r>
              <a:rPr lang="ru-RU" sz="1600" smtClean="0">
                <a:solidFill>
                  <a:srgbClr val="002060"/>
                </a:solidFill>
              </a:rPr>
              <a:t>спине). Награждена </a:t>
            </a:r>
            <a:r>
              <a:rPr lang="ru-RU" sz="1600">
                <a:solidFill>
                  <a:srgbClr val="002060"/>
                </a:solidFill>
              </a:rPr>
              <a:t>медалью за оборону </a:t>
            </a:r>
            <a:r>
              <a:rPr lang="ru-RU" sz="1600" smtClean="0">
                <a:solidFill>
                  <a:srgbClr val="002060"/>
                </a:solidFill>
              </a:rPr>
              <a:t>Ленинграда, Почетными </a:t>
            </a:r>
            <a:r>
              <a:rPr lang="ru-RU" sz="1600">
                <a:solidFill>
                  <a:srgbClr val="002060"/>
                </a:solidFill>
              </a:rPr>
              <a:t>грамотами, благодарственными </a:t>
            </a:r>
            <a:r>
              <a:rPr lang="ru-RU" sz="1600" smtClean="0">
                <a:solidFill>
                  <a:srgbClr val="002060"/>
                </a:solidFill>
              </a:rPr>
              <a:t>письмами</a:t>
            </a:r>
            <a:r>
              <a:rPr lang="ru-RU" smtClean="0">
                <a:solidFill>
                  <a:srgbClr val="002060"/>
                </a:solidFill>
              </a:rPr>
              <a:t>.</a:t>
            </a:r>
            <a:endParaRPr lang="ru-RU">
              <a:solidFill>
                <a:srgbClr val="002060"/>
              </a:solidFill>
            </a:endParaRPr>
          </a:p>
        </p:txBody>
      </p:sp>
      <p:pic>
        <p:nvPicPr>
          <p:cNvPr id="3" name="Рисунок 2" descr="\\192.168.85.10\Arhiv\НАТАЛЬЯ\Фото в программу\От Ирины Айдановой\главы у ветеранов май 2015\IMG_5130.JPG"/>
          <p:cNvPicPr/>
          <p:nvPr/>
        </p:nvPicPr>
        <p:blipFill>
          <a:blip r:embed="rId2">
            <a:extLst>
              <a:ext uri="{28A0092B-C50C-407E-A947-70E740481C1C}">
                <a14:useLocalDpi xmlns:a14="http://schemas.microsoft.com/office/drawing/2010/main" val="0"/>
              </a:ext>
            </a:extLst>
          </a:blip>
          <a:srcRect l="5737" t="15872" r="5737" b="-10967"/>
          <a:stretch>
            <a:fillRect/>
          </a:stretch>
        </p:blipFill>
        <p:spPr bwMode="auto">
          <a:xfrm>
            <a:off x="0" y="1600603"/>
            <a:ext cx="4098940" cy="3203838"/>
          </a:xfrm>
          <a:prstGeom prst="rect">
            <a:avLst/>
          </a:prstGeom>
          <a:noFill/>
          <a:ln>
            <a:noFill/>
          </a:ln>
          <a:extLst>
            <a:ext uri="{53640926-AAD7-44D8-BBD7-CCE9431645EC}">
              <a14:shadowObscured xmlns:a14="http://schemas.microsoft.com/office/drawing/2010/main"/>
            </a:ext>
          </a:extLst>
        </p:spPr>
      </p:pic>
      <p:sp>
        <p:nvSpPr>
          <p:cNvPr id="4" name="Прямоугольник 3"/>
          <p:cNvSpPr/>
          <p:nvPr/>
        </p:nvSpPr>
        <p:spPr>
          <a:xfrm>
            <a:off x="1907704" y="50655"/>
            <a:ext cx="5040560" cy="584775"/>
          </a:xfrm>
          <a:prstGeom prst="rect">
            <a:avLst/>
          </a:prstGeom>
        </p:spPr>
        <p:txBody>
          <a:bodyPr wrap="square">
            <a:spAutoFit/>
          </a:bodyPr>
          <a:lstStyle/>
          <a:p>
            <a:r>
              <a:rPr lang="ru-RU" sz="3200" err="1">
                <a:solidFill>
                  <a:srgbClr val="7030A0"/>
                </a:solidFill>
                <a:latin typeface="Times New Roman" panose="02020603050405020304" pitchFamily="18" charset="0"/>
                <a:cs typeface="Times New Roman" panose="02020603050405020304" pitchFamily="18" charset="0"/>
              </a:rPr>
              <a:t>Вьюрова Анна Никитовна </a:t>
            </a:r>
          </a:p>
        </p:txBody>
      </p:sp>
    </p:spTree>
    <p:extLst>
      <p:ext uri="{BB962C8B-B14F-4D97-AF65-F5344CB8AC3E}">
        <p14:creationId xmlns:p14="http://schemas.microsoft.com/office/powerpoint/2010/main" val="22266465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8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192.168.1.10\Arhiv\НАТАЛЬЯ\Коллекции документов\Ветеран ВОВ\Вьюрова А.Н 25\г СВИДЕТЕЛЬСТВО О.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5815" y="-35468"/>
            <a:ext cx="5785061" cy="40405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ByatikovaEA\Desktop\дети 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3933056"/>
            <a:ext cx="4134367" cy="274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9820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sld>
</file>

<file path=ppt/slides/slide8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50" name="Picture 2" descr="\\192.168.1.10\Arhiv\НАТАЛЬЯ\Коллекции документов\Ветеран ВОВ\Вьюрова А.Н 25\Анна.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840" y="3656346"/>
            <a:ext cx="4384919" cy="2886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10\Arhiv\НАТАЛЬЯ\Коллекции документов\Ветеран ВОВ\Вьюрова А.Н 25\В.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9964" y="404664"/>
            <a:ext cx="4374272" cy="29342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2.168.1.10\Arhiv\НАТАЛЬЯ\Коллекции документов\Ветеран ВОВ\Вьюрова А.Н 25\Ты ‘4 сь.t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01358" y="3614488"/>
            <a:ext cx="4302878" cy="2969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92.168.1.10\Arhiv\НАТАЛЬЯ\Коллекции документов\Ветеран ВОВ\Вьюрова А.Н 25\ф5 ЮЖГОА8.tif"/>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138" y="404664"/>
            <a:ext cx="4276065" cy="278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40456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sld>
</file>

<file path=ppt/slides/slide8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5" descr="\\192.168.1.10\Arhiv\НАТАЛЬЯ\Коллекции документов\Ветеран ВОВ\Вьюрова А.Н 25\ПОI5ЕДиТЕЛЬ СОЦИАЛИСТИЧЕСКОГО УЛО.t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8593" y="358115"/>
            <a:ext cx="4152739" cy="2866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92.168.1.10\Arhiv\НАТАЛЬЯ\Коллекции документов\Ветеран ВОВ\Вьюрова А.Н 25\В ВЕЛЙЙ5Й.t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358115"/>
            <a:ext cx="4143129" cy="29476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ByatikovaEA\Desktop\дети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6627" y="3645024"/>
            <a:ext cx="4614503" cy="311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53347"/>
      </p:ext>
    </p:extLst>
  </p:cSld>
  <p:clrMapOvr>
    <a:masterClrMapping/>
  </p:clrMapOvr>
  <p:transition/>
  <p:timing/>
</p:sld>
</file>

<file path=ppt/slides/slide8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9" name="Picture 3" descr="\\192.168.1.10\Arhiv\НАТАЛЬЯ\Фото в программу\Черно-белые\21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6016" y="378832"/>
            <a:ext cx="3408110" cy="47063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34071" y="5301208"/>
            <a:ext cx="4572000" cy="1200329"/>
          </a:xfrm>
          <a:prstGeom prst="rect">
            <a:avLst/>
          </a:prstGeom>
        </p:spPr>
        <p:txBody>
          <a:bodyPr>
            <a:spAutoFit/>
          </a:bodyPr>
          <a:lstStyle/>
          <a:p>
            <a:pPr algn="ctr"/>
            <a:r>
              <a:rPr lang="ru-RU" sz="2400" u="sng">
                <a:solidFill>
                  <a:srgbClr val="7030A0"/>
                </a:solidFill>
                <a:latin typeface="Times New Roman" panose="02020603050405020304" pitchFamily="18" charset="0"/>
                <a:cs typeface="Times New Roman" panose="02020603050405020304" pitchFamily="18" charset="0"/>
                <a:hlinkClick r:id="rId3"/>
              </a:rPr>
              <a:t>А.Н. Вьюрова с дочерью Татьяной на новогоднем утреннике в </a:t>
            </a:r>
            <a:r>
              <a:rPr lang="ru-RU" sz="2400" u="sng" smtClean="0">
                <a:solidFill>
                  <a:srgbClr val="7030A0"/>
                </a:solidFill>
                <a:latin typeface="Times New Roman" panose="02020603050405020304" pitchFamily="18" charset="0"/>
                <a:cs typeface="Times New Roman" panose="02020603050405020304" pitchFamily="18" charset="0"/>
                <a:hlinkClick r:id="rId3"/>
              </a:rPr>
              <a:t>детском саду</a:t>
            </a:r>
            <a:r>
              <a:rPr lang="ru-RU" sz="2400" u="sng" smtClean="0">
                <a:solidFill>
                  <a:srgbClr val="7030A0"/>
                </a:solidFill>
                <a:latin typeface="Times New Roman" panose="02020603050405020304" pitchFamily="18" charset="0"/>
                <a:cs typeface="Times New Roman" panose="02020603050405020304" pitchFamily="18" charset="0"/>
              </a:rPr>
              <a:t>,1963г.</a:t>
            </a:r>
            <a:endParaRPr lang="ru-RU" sz="2400">
              <a:solidFill>
                <a:srgbClr val="7030A0"/>
              </a:solidFill>
              <a:latin typeface="Times New Roman" panose="02020603050405020304" pitchFamily="18" charset="0"/>
              <a:cs typeface="Times New Roman" panose="02020603050405020304" pitchFamily="18" charset="0"/>
            </a:endParaRPr>
          </a:p>
        </p:txBody>
      </p:sp>
      <p:pic>
        <p:nvPicPr>
          <p:cNvPr id="7" name="Picture 2" descr="\\192.168.1.10\Arhiv\НАТАЛЬЯ\Фото в программу\Черно-белые\218.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4370" y="263128"/>
            <a:ext cx="3318363" cy="489523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86015" y="5659705"/>
            <a:ext cx="3776931" cy="830997"/>
          </a:xfrm>
          <a:prstGeom prst="rect">
            <a:avLst/>
          </a:prstGeom>
        </p:spPr>
        <p:txBody>
          <a:bodyPr wrap="none">
            <a:spAutoFit/>
          </a:bodyPr>
          <a:lstStyle/>
          <a:p>
            <a:pPr algn="ctr"/>
            <a:r>
              <a:rPr lang="ru-RU" sz="2400" err="1">
                <a:solidFill>
                  <a:srgbClr val="FF0000"/>
                </a:solidFill>
                <a:latin typeface="Times New Roman" panose="02020603050405020304" pitchFamily="18" charset="0"/>
                <a:cs typeface="Times New Roman" panose="02020603050405020304" pitchFamily="18" charset="0"/>
                <a:hlinkClick r:id="rId5"/>
              </a:rPr>
              <a:t>Вьюрова Анна Никитовна </a:t>
            </a:r>
            <a:r>
              <a:rPr lang="ru-RU" sz="2400" smtClean="0">
                <a:solidFill>
                  <a:srgbClr val="FF0000"/>
                </a:solidFill>
                <a:latin typeface="Times New Roman" panose="02020603050405020304" pitchFamily="18" charset="0"/>
                <a:cs typeface="Times New Roman" panose="02020603050405020304" pitchFamily="18" charset="0"/>
                <a:hlinkClick r:id="rId5"/>
              </a:rPr>
              <a:t>,</a:t>
            </a:r>
          </a:p>
          <a:p>
            <a:pPr algn="ctr"/>
            <a:r>
              <a:rPr lang="ru-RU" sz="2400" smtClean="0">
                <a:solidFill>
                  <a:srgbClr val="FF0000"/>
                </a:solidFill>
                <a:latin typeface="Times New Roman" panose="02020603050405020304" pitchFamily="18" charset="0"/>
                <a:cs typeface="Times New Roman" panose="02020603050405020304" pitchFamily="18" charset="0"/>
                <a:hlinkClick r:id="rId5"/>
              </a:rPr>
              <a:t>1964</a:t>
            </a:r>
            <a:endParaRPr lang="ru-RU"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098449"/>
      </p:ext>
    </p:extLst>
  </p:cSld>
  <p:clrMapOvr>
    <a:masterClrMapping/>
  </p:clrMapOvr>
  <p:transition/>
  <p:timing/>
</p:sld>
</file>

<file path=ppt/slides/slide8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2" descr="\\192.168.1.10\Arhiv\НАТАЛЬЯ\Фото в программу\Черно-белые\219.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560" y="449477"/>
            <a:ext cx="7637455"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5373216"/>
            <a:ext cx="4572000" cy="1384995"/>
          </a:xfrm>
          <a:prstGeom prst="rect">
            <a:avLst/>
          </a:prstGeom>
        </p:spPr>
        <p:txBody>
          <a:bodyPr>
            <a:spAutoFit/>
          </a:bodyPr>
          <a:lstStyle/>
          <a:p>
            <a:pPr algn="ctr"/>
            <a:r>
              <a:rPr lang="ru-RU" sz="2800" u="sng" err="1">
                <a:solidFill>
                  <a:srgbClr val="7030A0"/>
                </a:solidFill>
                <a:latin typeface="Times New Roman" panose="02020603050405020304" pitchFamily="18" charset="0"/>
                <a:cs typeface="Times New Roman" panose="02020603050405020304" pitchFamily="18" charset="0"/>
                <a:hlinkClick r:id="rId3"/>
              </a:rPr>
              <a:t>Вьюровы Анна и Николай со своими сводными детьми Татьяной и </a:t>
            </a:r>
            <a:r>
              <a:rPr lang="ru-RU" sz="2800" u="sng" smtClean="0">
                <a:solidFill>
                  <a:srgbClr val="7030A0"/>
                </a:solidFill>
                <a:latin typeface="Times New Roman" panose="02020603050405020304" pitchFamily="18" charset="0"/>
                <a:cs typeface="Times New Roman" panose="02020603050405020304" pitchFamily="18" charset="0"/>
                <a:hlinkClick r:id="rId3"/>
              </a:rPr>
              <a:t>Виктором</a:t>
            </a:r>
            <a:r>
              <a:rPr lang="ru-RU" sz="2800" u="sng" smtClean="0">
                <a:solidFill>
                  <a:srgbClr val="7030A0"/>
                </a:solidFill>
                <a:latin typeface="Times New Roman" panose="02020603050405020304" pitchFamily="18" charset="0"/>
                <a:cs typeface="Times New Roman" panose="02020603050405020304" pitchFamily="18" charset="0"/>
              </a:rPr>
              <a:t>,1974г.</a:t>
            </a:r>
            <a:endParaRPr lang="ru-RU" sz="28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59874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4558019" y="1196752"/>
            <a:ext cx="4572000" cy="3139321"/>
          </a:xfrm>
          <a:prstGeom prst="rect">
            <a:avLst/>
          </a:prstGeom>
        </p:spPr>
        <p:txBody>
          <a:bodyPr>
            <a:spAutoFit/>
          </a:bodyPr>
          <a:lstStyle/>
          <a:p>
            <a:pPr algn="ctr"/>
            <a:r>
              <a:rPr lang="ru-RU" i="1">
                <a:solidFill>
                  <a:srgbClr val="FF0000"/>
                </a:solidFill>
                <a:latin typeface="Arial Black" panose="020b0a04020102020204" pitchFamily="34" charset="0"/>
              </a:rPr>
              <a:t>У пацанов свои порядки,</a:t>
            </a:r>
          </a:p>
          <a:p>
            <a:pPr algn="ctr"/>
            <a:r>
              <a:rPr lang="ru-RU" i="1">
                <a:solidFill>
                  <a:srgbClr val="FF0000"/>
                </a:solidFill>
                <a:latin typeface="Arial Black" panose="020b0a04020102020204" pitchFamily="34" charset="0"/>
              </a:rPr>
              <a:t>и нам не ставили в вину,</a:t>
            </a:r>
          </a:p>
          <a:p>
            <a:pPr algn="ctr"/>
            <a:r>
              <a:rPr lang="ru-RU" i="1">
                <a:solidFill>
                  <a:srgbClr val="FF0000"/>
                </a:solidFill>
                <a:latin typeface="Arial Black" panose="020b0a04020102020204" pitchFamily="34" charset="0"/>
              </a:rPr>
              <a:t>что мы играли,</a:t>
            </a:r>
          </a:p>
          <a:p>
            <a:pPr algn="ctr"/>
            <a:r>
              <a:rPr lang="ru-RU" i="1">
                <a:solidFill>
                  <a:srgbClr val="FF0000"/>
                </a:solidFill>
                <a:latin typeface="Arial Black" panose="020b0a04020102020204" pitchFamily="34" charset="0"/>
              </a:rPr>
              <a:t>нет, не в прятки,</a:t>
            </a:r>
          </a:p>
          <a:p>
            <a:pPr algn="ctr"/>
            <a:r>
              <a:rPr lang="ru-RU" i="1">
                <a:solidFill>
                  <a:srgbClr val="FF0000"/>
                </a:solidFill>
                <a:latin typeface="Arial Black" panose="020b0a04020102020204" pitchFamily="34" charset="0"/>
              </a:rPr>
              <a:t>а в беспощадную войну.</a:t>
            </a:r>
          </a:p>
          <a:p>
            <a:pPr algn="ctr"/>
            <a:br>
              <a:rPr lang="ru-RU" i="1">
                <a:solidFill>
                  <a:srgbClr val="FF0000"/>
                </a:solidFill>
                <a:latin typeface="Arial Black" panose="020b0a04020102020204" pitchFamily="34" charset="0"/>
              </a:rPr>
            </a:br>
            <a:endParaRPr lang="ru-RU" i="1">
              <a:solidFill>
                <a:srgbClr val="FF0000"/>
              </a:solidFill>
              <a:latin typeface="Arial Black" panose="020b0a04020102020204" pitchFamily="34" charset="0"/>
            </a:endParaRPr>
          </a:p>
          <a:p>
            <a:pPr algn="ctr"/>
            <a:r>
              <a:rPr lang="ru-RU" i="1">
                <a:solidFill>
                  <a:srgbClr val="FF0000"/>
                </a:solidFill>
                <a:latin typeface="Arial Black" panose="020b0a04020102020204" pitchFamily="34" charset="0"/>
              </a:rPr>
              <a:t>Надев отцовские пилотки,</a:t>
            </a:r>
          </a:p>
          <a:p>
            <a:pPr algn="ctr"/>
            <a:r>
              <a:rPr lang="ru-RU" i="1">
                <a:solidFill>
                  <a:srgbClr val="FF0000"/>
                </a:solidFill>
                <a:latin typeface="Arial Black" panose="020b0a04020102020204" pitchFamily="34" charset="0"/>
              </a:rPr>
              <a:t>набравши гильзы в котелки,</a:t>
            </a:r>
          </a:p>
          <a:p>
            <a:pPr algn="ctr"/>
            <a:r>
              <a:rPr lang="ru-RU" i="1">
                <a:solidFill>
                  <a:srgbClr val="FF0000"/>
                </a:solidFill>
                <a:latin typeface="Arial Black" panose="020b0a04020102020204" pitchFamily="34" charset="0"/>
              </a:rPr>
              <a:t>мы — партизаны и пилоты,</a:t>
            </a:r>
          </a:p>
          <a:p>
            <a:pPr algn="ctr"/>
            <a:r>
              <a:rPr lang="ru-RU" i="1">
                <a:solidFill>
                  <a:srgbClr val="FF0000"/>
                </a:solidFill>
                <a:latin typeface="Arial Black" panose="020b0a04020102020204" pitchFamily="34" charset="0"/>
              </a:rPr>
              <a:t>разведчики и моряки...</a:t>
            </a:r>
          </a:p>
        </p:txBody>
      </p:sp>
      <p:pic>
        <p:nvPicPr>
          <p:cNvPr id="3076" name="Picture 4" descr="C:\Users\ByatikovaEA\Desktop\фото дети войны.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313" y="3910739"/>
            <a:ext cx="4041008" cy="29236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yatikovaEA\Desktop\дети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632" y="150748"/>
            <a:ext cx="2719367" cy="375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1753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sld>
</file>

<file path=ppt/slides/slide9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3" name="Picture 3" descr="\\192.168.1.10\Arhiv\НАТАЛЬЯ\Фото в программу\Цветные\55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395" y="188640"/>
            <a:ext cx="4721789" cy="33634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10\Arhiv\НАТАЛЬЯ\Фото в программу\Цветные\55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54651" y="3696122"/>
            <a:ext cx="4497878" cy="304524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349" y="4221087"/>
            <a:ext cx="4572000" cy="1323439"/>
          </a:xfrm>
          <a:prstGeom prst="rect">
            <a:avLst/>
          </a:prstGeom>
        </p:spPr>
        <p:txBody>
          <a:bodyPr>
            <a:spAutoFit/>
          </a:bodyPr>
          <a:lstStyle/>
          <a:p>
            <a:pPr algn="ctr"/>
            <a:r>
              <a:rPr lang="ru-RU" sz="2000" u="sng" err="1">
                <a:solidFill>
                  <a:srgbClr val="7030A0"/>
                </a:solidFill>
                <a:latin typeface="Times New Roman" panose="02020603050405020304" pitchFamily="18" charset="0"/>
                <a:cs typeface="Times New Roman" panose="02020603050405020304" pitchFamily="18" charset="0"/>
                <a:hlinkClick r:id="rId4"/>
              </a:rPr>
              <a:t>Вьюрова Анна Никитовна (вторая слева) с мужем Николаем (третий слева), его братом Валентином с женой Ириной. Вид позади </a:t>
            </a:r>
            <a:r>
              <a:rPr lang="ru-RU" sz="2000" u="sng" smtClean="0">
                <a:solidFill>
                  <a:srgbClr val="7030A0"/>
                </a:solidFill>
                <a:latin typeface="Times New Roman" panose="02020603050405020304" pitchFamily="18" charset="0"/>
                <a:cs typeface="Times New Roman" panose="02020603050405020304" pitchFamily="18" charset="0"/>
                <a:hlinkClick r:id="rId4"/>
              </a:rPr>
              <a:t>дома</a:t>
            </a:r>
            <a:r>
              <a:rPr lang="ru-RU" sz="2000" u="sng" smtClean="0">
                <a:solidFill>
                  <a:srgbClr val="7030A0"/>
                </a:solidFill>
                <a:latin typeface="Times New Roman" panose="02020603050405020304" pitchFamily="18" charset="0"/>
                <a:cs typeface="Times New Roman" panose="02020603050405020304" pitchFamily="18" charset="0"/>
              </a:rPr>
              <a:t>, 1999г.</a:t>
            </a:r>
            <a:endParaRPr lang="ru-RU" sz="200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01877" y="1726587"/>
            <a:ext cx="4572000" cy="1015663"/>
          </a:xfrm>
          <a:prstGeom prst="rect">
            <a:avLst/>
          </a:prstGeom>
        </p:spPr>
        <p:txBody>
          <a:bodyPr>
            <a:spAutoFit/>
          </a:bodyPr>
          <a:lstStyle/>
          <a:p>
            <a:pPr algn="ctr"/>
            <a:r>
              <a:rPr lang="ru-RU" sz="2000" u="sng" err="1">
                <a:solidFill>
                  <a:srgbClr val="7030A0"/>
                </a:solidFill>
                <a:latin typeface="Times New Roman" panose="02020603050405020304" pitchFamily="18" charset="0"/>
                <a:cs typeface="Times New Roman" panose="02020603050405020304" pitchFamily="18" charset="0"/>
                <a:hlinkClick r:id="rId5"/>
              </a:rPr>
              <a:t>Вьюрова Анна Никитовна (первая слева) с друзьями Зиной, Марусей, Гусаровым </a:t>
            </a:r>
            <a:r>
              <a:rPr lang="ru-RU" sz="2000" u="sng" smtClean="0">
                <a:solidFill>
                  <a:srgbClr val="7030A0"/>
                </a:solidFill>
                <a:latin typeface="Times New Roman" panose="02020603050405020304" pitchFamily="18" charset="0"/>
                <a:cs typeface="Times New Roman" panose="02020603050405020304" pitchFamily="18" charset="0"/>
                <a:hlinkClick r:id="rId5"/>
              </a:rPr>
              <a:t>Володей</a:t>
            </a:r>
            <a:r>
              <a:rPr lang="ru-RU" sz="2000" u="sng" smtClean="0">
                <a:solidFill>
                  <a:srgbClr val="7030A0"/>
                </a:solidFill>
                <a:latin typeface="Times New Roman" panose="02020603050405020304" pitchFamily="18" charset="0"/>
                <a:cs typeface="Times New Roman" panose="02020603050405020304" pitchFamily="18" charset="0"/>
              </a:rPr>
              <a:t>, 2003г.</a:t>
            </a:r>
            <a:endParaRPr lang="ru-RU" sz="20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77831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sld>
</file>

<file path=ppt/slides/slide9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6" name="Picture 2" descr="\\192.168.1.10\Arhiv\НАТАЛЬЯ\Фото в программу\Цветные\560.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260648"/>
            <a:ext cx="6264696"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4593902"/>
            <a:ext cx="4572000" cy="830997"/>
          </a:xfrm>
          <a:prstGeom prst="rect">
            <a:avLst/>
          </a:prstGeom>
        </p:spPr>
        <p:txBody>
          <a:bodyPr>
            <a:spAutoFit/>
          </a:bodyPr>
          <a:lstStyle/>
          <a:p>
            <a:pPr algn="ctr"/>
            <a:r>
              <a:rPr lang="ru-RU" sz="2400" u="sng" err="1">
                <a:latin typeface="Times New Roman" panose="02020603050405020304" pitchFamily="18" charset="0"/>
                <a:cs typeface="Times New Roman" panose="02020603050405020304" pitchFamily="18" charset="0"/>
                <a:hlinkClick r:id="rId3"/>
              </a:rPr>
              <a:t>Вьюрова Анна Никитовна держит на руках правнука </a:t>
            </a:r>
            <a:r>
              <a:rPr lang="ru-RU" sz="2400" u="sng" smtClean="0">
                <a:latin typeface="Times New Roman" panose="02020603050405020304" pitchFamily="18" charset="0"/>
                <a:cs typeface="Times New Roman" panose="02020603050405020304" pitchFamily="18" charset="0"/>
                <a:hlinkClick r:id="rId3"/>
              </a:rPr>
              <a:t>Диму</a:t>
            </a:r>
            <a:endParaRPr lang="ru-RU" sz="2400">
              <a:latin typeface="Times New Roman" panose="02020603050405020304" pitchFamily="18" charset="0"/>
              <a:cs typeface="Times New Roman" panose="02020603050405020304" pitchFamily="18" charset="0"/>
            </a:endParaRPr>
          </a:p>
        </p:txBody>
      </p:sp>
      <p:pic>
        <p:nvPicPr>
          <p:cNvPr id="6147" name="Picture 3" descr="\\192.168.1.10\Arhiv\НАТАЛЬЯ\Фото в программу\Цветные\79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4048" y="358772"/>
            <a:ext cx="3706521" cy="49604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27984" y="5319172"/>
            <a:ext cx="4572000" cy="1569660"/>
          </a:xfrm>
          <a:prstGeom prst="rect">
            <a:avLst/>
          </a:prstGeom>
        </p:spPr>
        <p:txBody>
          <a:bodyPr>
            <a:spAutoFit/>
          </a:bodyPr>
          <a:lstStyle/>
          <a:p>
            <a:pPr algn="ctr"/>
            <a:r>
              <a:rPr lang="ru-RU" sz="2400" u="sng" err="1">
                <a:solidFill>
                  <a:srgbClr val="7030A0"/>
                </a:solidFill>
                <a:latin typeface="Times New Roman" panose="02020603050405020304" pitchFamily="18" charset="0"/>
                <a:cs typeface="Times New Roman" panose="02020603050405020304" pitchFamily="18" charset="0"/>
                <a:hlinkClick r:id="rId5"/>
              </a:rPr>
              <a:t>Вьюрова Анна Никитовна - участник Великой Отечественной войны в домашней </a:t>
            </a:r>
            <a:r>
              <a:rPr lang="ru-RU" sz="2400" u="sng" smtClean="0">
                <a:solidFill>
                  <a:srgbClr val="7030A0"/>
                </a:solidFill>
                <a:latin typeface="Times New Roman" panose="02020603050405020304" pitchFamily="18" charset="0"/>
                <a:cs typeface="Times New Roman" panose="02020603050405020304" pitchFamily="18" charset="0"/>
                <a:hlinkClick r:id="rId5"/>
              </a:rPr>
              <a:t>обстановке</a:t>
            </a:r>
            <a:r>
              <a:rPr lang="ru-RU" sz="2400" u="sng" smtClean="0">
                <a:solidFill>
                  <a:srgbClr val="7030A0"/>
                </a:solidFill>
                <a:latin typeface="Times New Roman" panose="02020603050405020304" pitchFamily="18" charset="0"/>
                <a:cs typeface="Times New Roman" panose="02020603050405020304" pitchFamily="18" charset="0"/>
              </a:rPr>
              <a:t>, 2018г.</a:t>
            </a:r>
            <a:endParaRPr lang="ru-RU"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046756"/>
      </p:ext>
    </p:extLst>
  </p:cSld>
  <p:clrMapOvr>
    <a:masterClrMapping/>
  </p:clrMapOvr>
  <p:transition spd="slow">
    <p:wipe/>
  </p:transition>
  <p:timing/>
</p:sld>
</file>

<file path=ppt/slides/slide9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194" name="Picture 2" descr="\\192.168.1.10\Arhiv\НАТАЛЬЯ\Фото в программу\От Ирины Айдановой\ветераны\медали ветеранам\Вьюрова\IMG_1639.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160080"/>
            <a:ext cx="4987476" cy="33249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192.168.1.10\Arhiv\НАТАЛЬЯ\Фото в программу\От Ирины Айдановой\ветераны\медали ветеранам\Вьюрова\IMG_1643.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9297" y="3329466"/>
            <a:ext cx="5220072" cy="3480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4566109"/>
            <a:ext cx="1360501" cy="646331"/>
          </a:xfrm>
          <a:prstGeom prst="rect">
            <a:avLst/>
          </a:prstGeom>
          <a:noFill/>
        </p:spPr>
        <p:txBody>
          <a:bodyPr wrap="none" rtlCol="0">
            <a:spAutoFit/>
          </a:bodyPr>
          <a:lstStyle/>
          <a:p>
            <a:r>
              <a:rPr lang="ru-RU" sz="3600" smtClean="0">
                <a:solidFill>
                  <a:srgbClr val="C00000"/>
                </a:solidFill>
                <a:latin typeface="Times New Roman" panose="02020603050405020304" pitchFamily="18" charset="0"/>
                <a:cs typeface="Times New Roman" panose="02020603050405020304" pitchFamily="18" charset="0"/>
              </a:rPr>
              <a:t>2015г.</a:t>
            </a:r>
            <a:endParaRPr lang="ru-RU" sz="36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744373"/>
      </p:ext>
    </p:extLst>
  </p:cSld>
  <p:clrMapOvr>
    <a:masterClrMapping/>
  </p:clrMapOvr>
  <p:transition spd="slow">
    <p:push dir="u"/>
  </p:transition>
  <p:timing/>
</p:sld>
</file>

<file path=ppt/slides/slide9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192.168.1.10\Arhiv\НАТАЛЬЯ\Фото в программу\От Ирины Айдановой\Митинг - открытие вечного огня 2015\IMG_5050.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51920" y="3284984"/>
            <a:ext cx="518457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192.168.1.10\Arhiv\НАТАЛЬЯ\Фото в программу\От Ирины Айдановой\Митинг - открытие вечного огня 2015\IMG_5007.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504" y="188640"/>
            <a:ext cx="5292588"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0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sld>
</file>

<file path=ppt/slides/slide9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2" descr="https://lusana.ru/files/4131/573/18.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151569"/>
            <a:ext cx="8589382" cy="64457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59632" y="980728"/>
            <a:ext cx="6264696" cy="4524315"/>
          </a:xfrm>
          <a:prstGeom prst="rect">
            <a:avLst/>
          </a:prstGeom>
        </p:spPr>
        <p:txBody>
          <a:bodyPr wrap="square">
            <a:spAutoFit/>
          </a:bodyPr>
          <a:lstStyle/>
          <a:p>
            <a:pPr algn="ctr"/>
            <a:r>
              <a:rPr lang="ru-RU" sz="3600" b="1" smtClean="0">
                <a:solidFill>
                  <a:srgbClr val="FFFF00"/>
                </a:solidFill>
                <a:latin typeface="Times New Roman" panose="02020603050405020304" pitchFamily="18" charset="0"/>
                <a:cs typeface="Times New Roman" panose="02020603050405020304" pitchFamily="18" charset="0"/>
              </a:rPr>
              <a:t>Неугасима память поколений</a:t>
            </a:r>
          </a:p>
          <a:p>
            <a:pPr algn="ctr"/>
            <a:r>
              <a:rPr lang="ru-RU" sz="3600" b="1" smtClean="0">
                <a:solidFill>
                  <a:srgbClr val="FFFF00"/>
                </a:solidFill>
                <a:latin typeface="Times New Roman" panose="02020603050405020304" pitchFamily="18" charset="0"/>
                <a:cs typeface="Times New Roman" panose="02020603050405020304" pitchFamily="18" charset="0"/>
              </a:rPr>
              <a:t>И память тех, кого так свято</a:t>
            </a:r>
          </a:p>
          <a:p>
            <a:pPr algn="ctr"/>
            <a:r>
              <a:rPr lang="ru-RU" sz="3600" b="1" smtClean="0">
                <a:solidFill>
                  <a:srgbClr val="FFFF00"/>
                </a:solidFill>
                <a:latin typeface="Times New Roman" panose="02020603050405020304" pitchFamily="18" charset="0"/>
                <a:cs typeface="Times New Roman" panose="02020603050405020304" pitchFamily="18" charset="0"/>
              </a:rPr>
              <a:t>чтим,</a:t>
            </a:r>
          </a:p>
          <a:p>
            <a:pPr algn="ctr"/>
            <a:r>
              <a:rPr lang="ru-RU" sz="3600" b="1" smtClean="0">
                <a:solidFill>
                  <a:srgbClr val="FFFF00"/>
                </a:solidFill>
                <a:latin typeface="Times New Roman" panose="02020603050405020304" pitchFamily="18" charset="0"/>
                <a:cs typeface="Times New Roman" panose="02020603050405020304" pitchFamily="18" charset="0"/>
              </a:rPr>
              <a:t>Давайте, люди, встанем на</a:t>
            </a:r>
          </a:p>
          <a:p>
            <a:pPr algn="ctr"/>
            <a:r>
              <a:rPr lang="ru-RU" sz="3600" b="1" smtClean="0">
                <a:solidFill>
                  <a:srgbClr val="FFFF00"/>
                </a:solidFill>
                <a:latin typeface="Times New Roman" panose="02020603050405020304" pitchFamily="18" charset="0"/>
                <a:cs typeface="Times New Roman" panose="02020603050405020304" pitchFamily="18" charset="0"/>
              </a:rPr>
              <a:t>мгновенье</a:t>
            </a:r>
          </a:p>
          <a:p>
            <a:pPr algn="ctr"/>
            <a:r>
              <a:rPr lang="ru-RU" sz="3600" b="1" smtClean="0">
                <a:solidFill>
                  <a:srgbClr val="FFFF00"/>
                </a:solidFill>
                <a:latin typeface="Times New Roman" panose="02020603050405020304" pitchFamily="18" charset="0"/>
                <a:cs typeface="Times New Roman" panose="02020603050405020304" pitchFamily="18" charset="0"/>
              </a:rPr>
              <a:t>И в скорби постоим и помолчим.</a:t>
            </a:r>
            <a:endParaRPr lang="ru-RU" sz="3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41442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sld>
</file>

<file path=ppt/slides/slide9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Прямоугольник 1"/>
          <p:cNvSpPr/>
          <p:nvPr/>
        </p:nvSpPr>
        <p:spPr>
          <a:xfrm>
            <a:off x="899592" y="764704"/>
            <a:ext cx="7848872" cy="4401205"/>
          </a:xfrm>
          <a:prstGeom prst="rect">
            <a:avLst/>
          </a:prstGeom>
        </p:spPr>
        <p:txBody>
          <a:bodyPr wrap="square">
            <a:spAutoFit/>
          </a:bodyPr>
          <a:lstStyle/>
          <a:p>
            <a:pPr algn="ctr"/>
            <a:r>
              <a:rPr lang="ru-RU" sz="4000" b="1" i="1">
                <a:solidFill>
                  <a:srgbClr val="7030A0"/>
                </a:solidFill>
                <a:latin typeface="Times New Roman" panose="02020603050405020304" pitchFamily="18" charset="0"/>
                <a:cs typeface="Times New Roman" panose="02020603050405020304" pitchFamily="18" charset="0"/>
              </a:rPr>
              <a:t>Выставка подготовлена архивным отделом администрации г.Пыть-Ях </a:t>
            </a:r>
            <a:endParaRPr lang="ru-RU" sz="4000" b="1" i="1" smtClean="0">
              <a:solidFill>
                <a:srgbClr val="7030A0"/>
              </a:solidFill>
              <a:latin typeface="Times New Roman" panose="02020603050405020304" pitchFamily="18" charset="0"/>
              <a:cs typeface="Times New Roman" panose="02020603050405020304" pitchFamily="18" charset="0"/>
            </a:endParaRPr>
          </a:p>
          <a:p>
            <a:pPr algn="ctr"/>
            <a:r>
              <a:rPr lang="ru-RU" sz="4000" b="1" i="1" smtClean="0">
                <a:solidFill>
                  <a:srgbClr val="7030A0"/>
                </a:solidFill>
                <a:latin typeface="Times New Roman" panose="02020603050405020304" pitchFamily="18" charset="0"/>
                <a:cs typeface="Times New Roman" panose="02020603050405020304" pitchFamily="18" charset="0"/>
              </a:rPr>
              <a:t>по </a:t>
            </a:r>
            <a:r>
              <a:rPr lang="ru-RU" sz="4000" b="1" i="1">
                <a:solidFill>
                  <a:srgbClr val="7030A0"/>
                </a:solidFill>
                <a:latin typeface="Times New Roman" panose="02020603050405020304" pitchFamily="18" charset="0"/>
                <a:cs typeface="Times New Roman" panose="02020603050405020304" pitchFamily="18" charset="0"/>
              </a:rPr>
              <a:t>документам, хранящимся в муниципальном архиве. </a:t>
            </a:r>
          </a:p>
          <a:p>
            <a:endParaRPr lang="ru-RU" sz="4000" b="1" i="1">
              <a:solidFill>
                <a:srgbClr val="7030A0"/>
              </a:solidFill>
              <a:latin typeface="Times New Roman" panose="02020603050405020304" pitchFamily="18" charset="0"/>
              <a:cs typeface="Times New Roman" panose="02020603050405020304" pitchFamily="18" charset="0"/>
            </a:endParaRPr>
          </a:p>
          <a:p>
            <a:pPr algn="ctr"/>
            <a:r>
              <a:rPr lang="ru-RU" sz="4000" b="1" i="1">
                <a:solidFill>
                  <a:srgbClr val="7030A0"/>
                </a:solidFill>
                <a:latin typeface="Times New Roman" panose="02020603050405020304" pitchFamily="18" charset="0"/>
                <a:cs typeface="Times New Roman" panose="02020603050405020304" pitchFamily="18" charset="0"/>
              </a:rPr>
              <a:t> Фонд-39, опись №</a:t>
            </a:r>
            <a:r>
              <a:rPr lang="ru-RU" sz="4000" b="1" i="1" smtClean="0">
                <a:solidFill>
                  <a:srgbClr val="7030A0"/>
                </a:solidFill>
                <a:latin typeface="Times New Roman" panose="02020603050405020304" pitchFamily="18" charset="0"/>
                <a:cs typeface="Times New Roman" panose="02020603050405020304" pitchFamily="18" charset="0"/>
              </a:rPr>
              <a:t>1,№2</a:t>
            </a:r>
            <a:endParaRPr lang="ru-RU" sz="40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593285"/>
      </p:ext>
    </p:extLst>
  </p:cSld>
  <p:clrMapOvr>
    <a:masterClrMapping/>
  </p:clrMapOvr>
  <p:transition spd="slow">
    <p:pull/>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_rels/theme1.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image" Target="../media/image3.jpeg" /></Relationships>
</file>

<file path=ppt/theme/theme1.xml><?xml version="1.0" encoding="utf-8"?>
<a:theme xmlns:r="http://schemas.openxmlformats.org/officeDocument/2006/relationships"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r:embed="rId1">
            <a:duotone>
              <a:schemeClr val="phClr">
                <a:shade val="63000"/>
                <a:tint val="82000"/>
              </a:schemeClr>
              <a:schemeClr val="phClr">
                <a:tint val="10000"/>
                <a:satMod val="400000"/>
              </a:schemeClr>
            </a:duotone>
          </a:blip>
          <a:tile tx="0" ty="0" sx="40000" sy="40000" flip="none" algn="tl"/>
        </a:blipFill>
        <a:blipFill>
          <a:blip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r:embed="rId1">
            <a:duotone>
              <a:schemeClr val="phClr">
                <a:shade val="55000"/>
                <a:alpha val="20000"/>
              </a:schemeClr>
              <a:schemeClr val="phClr">
                <a:tint val="40000"/>
                <a:shade val="90000"/>
                <a:satMod val="60000"/>
                <a:alpha val="20000"/>
              </a:schemeClr>
            </a:duotone>
          </a:blip>
          <a:tile tx="0" ty="0" sx="58000" sy="38000" flip="none" algn="tl"/>
        </a:blipFill>
        <a:blipFill>
          <a:blip r:embed="rId2">
            <a:duotone>
              <a:schemeClr val="phClr">
                <a:shade val="12000"/>
                <a:satMod val="240000"/>
              </a:schemeClr>
              <a:schemeClr val="phClr">
                <a:tint val="65000"/>
              </a:schemeClr>
            </a:duotone>
          </a:blip>
          <a:stretch>
            <a:fillRect/>
          </a:stretch>
        </a:blipFill>
      </a:bgFillStyleLst>
    </a:fmtScheme>
  </a:themeElements>
  <a:objectDefaults/>
</a:theme>
</file>

<file path=docProps/app.xml><?xml version="1.0" encoding="utf-8"?>
<Properties xmlns:vt="http://schemas.openxmlformats.org/officeDocument/2006/docPropsVTypes" xmlns="http://schemas.openxmlformats.org/officeDocument/2006/extended-properties">
  <Template>Paper</Template>
  <Company/>
  <PresentationFormat>On-screen Show (4:3)</PresentationFormat>
  <Paragraphs>223</Paragraphs>
  <Slides>95</Slides>
  <Notes>0</Notes>
  <TotalTime>2854</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95</vt:i4>
      </vt:variant>
    </vt:vector>
  </HeadingPairs>
  <TitlesOfParts>
    <vt:vector baseType="lpstr" size="103">
      <vt:lpstr>Arial</vt:lpstr>
      <vt:lpstr>Constantia</vt:lpstr>
      <vt:lpstr>Wingdings 2</vt:lpstr>
      <vt:lpstr>Times New Roman</vt:lpstr>
      <vt:lpstr>Arial Narrow</vt:lpstr>
      <vt:lpstr>Cambria Math</vt:lpstr>
      <vt:lpstr>Arial Black</vt:lpstr>
      <vt:lpstr>Бумажная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Маленькие герои большой войны</dc:title>
  <dc:creator>Евгения Бятикова</dc:creator>
  <cp:lastModifiedBy>Евгения Бятикова</cp:lastModifiedBy>
  <cp:revision>266</cp:revision>
  <dcterms:created xsi:type="dcterms:W3CDTF">2022-03-02T10:19:17Z</dcterms:created>
  <dcterms:modified xsi:type="dcterms:W3CDTF">2022-05-12T06:30:47Z</dcterms:modified>
</cp:coreProperties>
</file>