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2" r:id="rId6"/>
    <p:sldId id="264" r:id="rId7"/>
    <p:sldId id="265" r:id="rId8"/>
    <p:sldId id="263"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1" r:id="rId33"/>
    <p:sldId id="292" r:id="rId34"/>
    <p:sldId id="293" r:id="rId35"/>
    <p:sldId id="294" r:id="rId36"/>
    <p:sldId id="295" r:id="rId37"/>
    <p:sldId id="296" r:id="rId38"/>
    <p:sldId id="297" r:id="rId39"/>
    <p:sldId id="298" r:id="rId40"/>
    <p:sldId id="299" r:id="rId41"/>
    <p:sldId id="300"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FA0EB0C6-E7A2-4EE0-974A-BB4BE6286DC1}" type="datetimeFigureOut">
              <a:rPr lang="ru-RU" smtClean="0"/>
              <a:t>22.12.2022</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5377A7AB-BACE-42BE-8A11-1B731AD6CE5B}" type="slidenum">
              <a:rPr lang="ru-RU" smtClean="0"/>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A0EB0C6-E7A2-4EE0-974A-BB4BE6286DC1}" type="datetimeFigureOut">
              <a:rPr lang="ru-RU" smtClean="0"/>
              <a:t>22.12.2022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77A7AB-BACE-42BE-8A11-1B731AD6CE5B}"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A0EB0C6-E7A2-4EE0-974A-BB4BE6286DC1}" type="datetimeFigureOut">
              <a:rPr lang="ru-RU" smtClean="0"/>
              <a:t>22.12.2022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77A7AB-BACE-42BE-8A11-1B731AD6CE5B}"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A0EB0C6-E7A2-4EE0-974A-BB4BE6286DC1}" type="datetimeFigureOut">
              <a:rPr lang="ru-RU" smtClean="0"/>
              <a:t>22.12.2022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377A7AB-BACE-42BE-8A11-1B731AD6CE5B}"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FA0EB0C6-E7A2-4EE0-974A-BB4BE6286DC1}" type="datetimeFigureOut">
              <a:rPr lang="ru-RU" smtClean="0"/>
              <a:t>22.12.2022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5377A7AB-BACE-42BE-8A11-1B731AD6CE5B}"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A0EB0C6-E7A2-4EE0-974A-BB4BE6286DC1}" type="datetimeFigureOut">
              <a:rPr lang="ru-RU" smtClean="0"/>
              <a:t>22.12.2022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77A7AB-BACE-42BE-8A11-1B731AD6CE5B}"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FA0EB0C6-E7A2-4EE0-974A-BB4BE6286DC1}" type="datetimeFigureOut">
              <a:rPr lang="ru-RU" smtClean="0"/>
              <a:t>22.12.2022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377A7AB-BACE-42BE-8A11-1B731AD6CE5B}"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FA0EB0C6-E7A2-4EE0-974A-BB4BE6286DC1}" type="datetimeFigureOut">
              <a:rPr lang="ru-RU" smtClean="0"/>
              <a:t>22.12.2022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377A7AB-BACE-42BE-8A11-1B731AD6CE5B}"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A0EB0C6-E7A2-4EE0-974A-BB4BE6286DC1}" type="datetimeFigureOut">
              <a:rPr lang="ru-RU" smtClean="0"/>
              <a:t>22.12.2022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377A7AB-BACE-42BE-8A11-1B731AD6CE5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A0EB0C6-E7A2-4EE0-974A-BB4BE6286DC1}" type="datetimeFigureOut">
              <a:rPr lang="ru-RU" smtClean="0"/>
              <a:t>22.12.2022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77A7AB-BACE-42BE-8A11-1B731AD6CE5B}"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FA0EB0C6-E7A2-4EE0-974A-BB4BE6286DC1}" type="datetimeFigureOut">
              <a:rPr lang="ru-RU" smtClean="0"/>
              <a:t>22.12.2022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377A7AB-BACE-42BE-8A11-1B731AD6CE5B}"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A0EB0C6-E7A2-4EE0-974A-BB4BE6286DC1}" type="datetimeFigureOut">
              <a:rPr lang="ru-RU" smtClean="0"/>
              <a:t>22.12.2022</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5377A7AB-BACE-42BE-8A11-1B731AD6CE5B}"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8520" y="188640"/>
            <a:ext cx="9001000" cy="1470025"/>
          </a:xfrm>
        </p:spPr>
        <p:txBody>
          <a:bodyPr>
            <a:noAutofit/>
          </a:bodyPr>
          <a:lstStyle/>
          <a:p>
            <a:r>
              <a:rPr lang="ru-RU" sz="3600" dirty="0" smtClean="0">
                <a:solidFill>
                  <a:srgbClr val="FFFF00"/>
                </a:solidFill>
                <a:latin typeface="BatangChe" panose="02030609000101010101" pitchFamily="49" charset="-127"/>
                <a:ea typeface="BatangChe" panose="02030609000101010101" pitchFamily="49" charset="-127"/>
              </a:rPr>
              <a:t>ПАМЯТИ УЗНИКОВ ФАШИСТСКИХ КОНЦЛАГЕРЕЙ</a:t>
            </a:r>
            <a:endParaRPr lang="ru-RU" sz="3600" dirty="0">
              <a:solidFill>
                <a:srgbClr val="FFFF00"/>
              </a:solidFill>
              <a:latin typeface="BatangChe" panose="02030609000101010101" pitchFamily="49" charset="-127"/>
              <a:ea typeface="BatangChe" panose="02030609000101010101" pitchFamily="49" charset="-127"/>
            </a:endParaRPr>
          </a:p>
        </p:txBody>
      </p:sp>
      <p:pic>
        <p:nvPicPr>
          <p:cNvPr id="9" name="Picture 3" descr="C:\Users\ByatikovaEA\Desktop\11АПР.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05825"/>
            <a:ext cx="8549306" cy="479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15005"/>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3446204" cy="495122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5517232"/>
            <a:ext cx="4572000" cy="923330"/>
          </a:xfrm>
          <a:prstGeom prst="rect">
            <a:avLst/>
          </a:prstGeom>
        </p:spPr>
        <p:txBody>
          <a:bodyPr>
            <a:spAutoFit/>
          </a:bodyPr>
          <a:lstStyle/>
          <a:p>
            <a:pPr algn="ctr"/>
            <a:r>
              <a:rPr lang="ru-RU" b="1" dirty="0">
                <a:solidFill>
                  <a:srgbClr val="002060"/>
                </a:solidFill>
              </a:rPr>
              <a:t>Мария Семеновна с внуками Вовой и Наташей </a:t>
            </a:r>
          </a:p>
          <a:p>
            <a:pPr algn="ctr"/>
            <a:r>
              <a:rPr lang="ru-RU" b="1" dirty="0">
                <a:solidFill>
                  <a:srgbClr val="002060"/>
                </a:solidFill>
              </a:rPr>
              <a:t>в палисаднике своего  дома, </a:t>
            </a:r>
            <a:r>
              <a:rPr lang="en-US" b="1" dirty="0">
                <a:solidFill>
                  <a:srgbClr val="002060"/>
                </a:solidFill>
              </a:rPr>
              <a:t>[</a:t>
            </a:r>
            <a:r>
              <a:rPr lang="ru-RU" b="1" dirty="0">
                <a:solidFill>
                  <a:srgbClr val="002060"/>
                </a:solidFill>
              </a:rPr>
              <a:t>1960г.</a:t>
            </a:r>
            <a:r>
              <a:rPr lang="en-US" b="1" dirty="0">
                <a:solidFill>
                  <a:srgbClr val="002060"/>
                </a:solidFill>
              </a:rPr>
              <a:t>]</a:t>
            </a:r>
            <a:endParaRPr lang="ru-RU" b="1" dirty="0">
              <a:solidFill>
                <a:srgbClr val="002060"/>
              </a:solidFill>
            </a:endParaRPr>
          </a:p>
        </p:txBody>
      </p:sp>
      <p:pic>
        <p:nvPicPr>
          <p:cNvPr id="4" name="Picture 2" descr="\\192.168.85.10\Arhiv\ЖЕНЯ\Черно-белые ВСЕ\2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4716" y="1196752"/>
            <a:ext cx="4977765" cy="330960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57598" y="4725144"/>
            <a:ext cx="4572000" cy="646331"/>
          </a:xfrm>
          <a:prstGeom prst="rect">
            <a:avLst/>
          </a:prstGeom>
        </p:spPr>
        <p:txBody>
          <a:bodyPr>
            <a:spAutoFit/>
          </a:bodyPr>
          <a:lstStyle/>
          <a:p>
            <a:r>
              <a:rPr lang="ru-RU" b="1" dirty="0">
                <a:solidFill>
                  <a:srgbClr val="002060"/>
                </a:solidFill>
              </a:rPr>
              <a:t>Мария Семеновна на фоне дома своего брата, </a:t>
            </a:r>
            <a:r>
              <a:rPr lang="en-US" b="1" dirty="0">
                <a:solidFill>
                  <a:srgbClr val="002060"/>
                </a:solidFill>
              </a:rPr>
              <a:t>[1967</a:t>
            </a:r>
            <a:r>
              <a:rPr lang="ru-RU" b="1" dirty="0">
                <a:solidFill>
                  <a:srgbClr val="002060"/>
                </a:solidFill>
              </a:rPr>
              <a:t>г.</a:t>
            </a:r>
            <a:r>
              <a:rPr lang="en-US" b="1" dirty="0">
                <a:solidFill>
                  <a:srgbClr val="002060"/>
                </a:solidFill>
              </a:rPr>
              <a:t>]</a:t>
            </a:r>
            <a:endParaRPr lang="ru-RU" b="1" dirty="0">
              <a:solidFill>
                <a:srgbClr val="002060"/>
              </a:solidFill>
            </a:endParaRPr>
          </a:p>
        </p:txBody>
      </p:sp>
    </p:spTree>
    <p:extLst>
      <p:ext uri="{BB962C8B-B14F-4D97-AF65-F5344CB8AC3E}">
        <p14:creationId xmlns:p14="http://schemas.microsoft.com/office/powerpoint/2010/main" val="3786194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92.168.85.10\Arhiv\ЖЕНЯ\Черно-белые ВСЕ\2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1695"/>
            <a:ext cx="7920880" cy="556156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349642" y="5733256"/>
            <a:ext cx="5940660" cy="1015663"/>
          </a:xfrm>
          <a:prstGeom prst="rect">
            <a:avLst/>
          </a:prstGeom>
        </p:spPr>
        <p:txBody>
          <a:bodyPr wrap="square">
            <a:spAutoFit/>
          </a:bodyPr>
          <a:lstStyle/>
          <a:p>
            <a:pPr algn="ctr"/>
            <a:r>
              <a:rPr lang="ru-RU" sz="2000" b="1" dirty="0">
                <a:solidFill>
                  <a:srgbClr val="002060"/>
                </a:solidFill>
              </a:rPr>
              <a:t>Мария Семеновна с детьми возле своего дома, </a:t>
            </a:r>
          </a:p>
          <a:p>
            <a:pPr algn="ctr"/>
            <a:r>
              <a:rPr lang="ru-RU" sz="2000" b="1" dirty="0">
                <a:solidFill>
                  <a:srgbClr val="002060"/>
                </a:solidFill>
              </a:rPr>
              <a:t>на руках внук Вова, на стуле внучка Наташа, </a:t>
            </a:r>
            <a:r>
              <a:rPr lang="en-US" sz="2000" b="1" dirty="0">
                <a:solidFill>
                  <a:srgbClr val="002060"/>
                </a:solidFill>
              </a:rPr>
              <a:t>[1984</a:t>
            </a:r>
            <a:r>
              <a:rPr lang="ru-RU" sz="2000" b="1" dirty="0">
                <a:solidFill>
                  <a:srgbClr val="002060"/>
                </a:solidFill>
              </a:rPr>
              <a:t>г.</a:t>
            </a:r>
            <a:r>
              <a:rPr lang="en-US" sz="2000" b="1" dirty="0">
                <a:solidFill>
                  <a:srgbClr val="002060"/>
                </a:solidFill>
              </a:rPr>
              <a:t>]</a:t>
            </a:r>
            <a:endParaRPr lang="ru-RU" sz="2000" b="1" dirty="0">
              <a:solidFill>
                <a:srgbClr val="002060"/>
              </a:solidFill>
            </a:endParaRPr>
          </a:p>
        </p:txBody>
      </p:sp>
    </p:spTree>
    <p:extLst>
      <p:ext uri="{BB962C8B-B14F-4D97-AF65-F5344CB8AC3E}">
        <p14:creationId xmlns:p14="http://schemas.microsoft.com/office/powerpoint/2010/main" val="31853516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Цветные ВСЕ\6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116632"/>
            <a:ext cx="3315382" cy="482453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62561" y="5385160"/>
            <a:ext cx="3762184" cy="707886"/>
          </a:xfrm>
          <a:prstGeom prst="rect">
            <a:avLst/>
          </a:prstGeom>
        </p:spPr>
        <p:txBody>
          <a:bodyPr wrap="none">
            <a:spAutoFit/>
          </a:bodyPr>
          <a:lstStyle/>
          <a:p>
            <a:pPr algn="ctr"/>
            <a:r>
              <a:rPr lang="ru-RU" sz="2000" b="1" dirty="0">
                <a:solidFill>
                  <a:srgbClr val="002060"/>
                </a:solidFill>
              </a:rPr>
              <a:t>Короленко Мария Семеновна, </a:t>
            </a:r>
            <a:endParaRPr lang="ru-RU" sz="2000" b="1" dirty="0" smtClean="0">
              <a:solidFill>
                <a:srgbClr val="002060"/>
              </a:solidFill>
            </a:endParaRPr>
          </a:p>
          <a:p>
            <a:pPr algn="ctr"/>
            <a:r>
              <a:rPr lang="ru-RU" sz="2000" b="1" dirty="0" smtClean="0">
                <a:solidFill>
                  <a:srgbClr val="002060"/>
                </a:solidFill>
              </a:rPr>
              <a:t>1977г</a:t>
            </a:r>
            <a:r>
              <a:rPr lang="ru-RU" sz="2000" b="1" dirty="0">
                <a:solidFill>
                  <a:srgbClr val="002060"/>
                </a:solidFill>
              </a:rPr>
              <a:t>.</a:t>
            </a:r>
          </a:p>
        </p:txBody>
      </p:sp>
      <p:pic>
        <p:nvPicPr>
          <p:cNvPr id="4" name="Picture 2" descr="\\192.168.85.10\Arhiv\ЖЕНЯ\Цветные ВСЕ\6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943" y="404664"/>
            <a:ext cx="3400286" cy="511415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83968" y="5593543"/>
            <a:ext cx="4572000" cy="1015663"/>
          </a:xfrm>
          <a:prstGeom prst="rect">
            <a:avLst/>
          </a:prstGeom>
        </p:spPr>
        <p:txBody>
          <a:bodyPr>
            <a:spAutoFit/>
          </a:bodyPr>
          <a:lstStyle/>
          <a:p>
            <a:pPr algn="ctr"/>
            <a:r>
              <a:rPr lang="ru-RU" sz="2000" b="1" dirty="0">
                <a:solidFill>
                  <a:srgbClr val="002060"/>
                </a:solidFill>
              </a:rPr>
              <a:t>Мария Семеновна с внучкой </a:t>
            </a:r>
            <a:r>
              <a:rPr lang="ru-RU" sz="2000" b="1" dirty="0" err="1">
                <a:solidFill>
                  <a:srgbClr val="002060"/>
                </a:solidFill>
              </a:rPr>
              <a:t>Габби</a:t>
            </a:r>
            <a:r>
              <a:rPr lang="ru-RU" sz="2000" b="1" dirty="0">
                <a:solidFill>
                  <a:srgbClr val="002060"/>
                </a:solidFill>
              </a:rPr>
              <a:t> в домашней обстановке, 2002г.</a:t>
            </a:r>
          </a:p>
          <a:p>
            <a:r>
              <a:rPr lang="ru-RU" sz="2000" b="1" dirty="0" smtClean="0">
                <a:solidFill>
                  <a:srgbClr val="002060"/>
                </a:solidFill>
              </a:rPr>
              <a:t>                   </a:t>
            </a:r>
            <a:endParaRPr lang="ru-RU" sz="2000" b="1" dirty="0">
              <a:solidFill>
                <a:srgbClr val="002060"/>
              </a:solidFill>
            </a:endParaRPr>
          </a:p>
        </p:txBody>
      </p:sp>
    </p:spTree>
    <p:extLst>
      <p:ext uri="{BB962C8B-B14F-4D97-AF65-F5344CB8AC3E}">
        <p14:creationId xmlns:p14="http://schemas.microsoft.com/office/powerpoint/2010/main" val="324002208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Цветные ВСЕ\6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4709856" cy="313147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80528" y="3751305"/>
            <a:ext cx="4572000" cy="707886"/>
          </a:xfrm>
          <a:prstGeom prst="rect">
            <a:avLst/>
          </a:prstGeom>
        </p:spPr>
        <p:txBody>
          <a:bodyPr>
            <a:spAutoFit/>
          </a:bodyPr>
          <a:lstStyle/>
          <a:p>
            <a:pPr algn="ctr"/>
            <a:r>
              <a:rPr lang="ru-RU" sz="2000" b="1" dirty="0">
                <a:solidFill>
                  <a:srgbClr val="002060"/>
                </a:solidFill>
              </a:rPr>
              <a:t>Мария Семеновна в домашней обстановке,</a:t>
            </a:r>
            <a:r>
              <a:rPr lang="en-US" sz="2000" b="1" dirty="0">
                <a:solidFill>
                  <a:srgbClr val="002060"/>
                </a:solidFill>
              </a:rPr>
              <a:t> [</a:t>
            </a:r>
            <a:r>
              <a:rPr lang="ru-RU" sz="2000" b="1" dirty="0">
                <a:solidFill>
                  <a:srgbClr val="002060"/>
                </a:solidFill>
              </a:rPr>
              <a:t>2010г.</a:t>
            </a:r>
            <a:r>
              <a:rPr lang="en-US" sz="2000" b="1" dirty="0">
                <a:solidFill>
                  <a:srgbClr val="002060"/>
                </a:solidFill>
              </a:rPr>
              <a:t>]</a:t>
            </a:r>
            <a:endParaRPr lang="ru-RU" sz="2000" b="1" dirty="0">
              <a:solidFill>
                <a:srgbClr val="002060"/>
              </a:solidFill>
            </a:endParaRPr>
          </a:p>
        </p:txBody>
      </p:sp>
      <p:pic>
        <p:nvPicPr>
          <p:cNvPr id="5" name="Picture 2" descr="\\192.168.85.10\Arhiv\ЖЕНЯ\Цветные ВСЕ\6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204864"/>
            <a:ext cx="4399298" cy="2847999"/>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211960" y="5229200"/>
            <a:ext cx="4572000" cy="1631216"/>
          </a:xfrm>
          <a:prstGeom prst="rect">
            <a:avLst/>
          </a:prstGeom>
        </p:spPr>
        <p:txBody>
          <a:bodyPr>
            <a:spAutoFit/>
          </a:bodyPr>
          <a:lstStyle/>
          <a:p>
            <a:pPr algn="ctr"/>
            <a:r>
              <a:rPr lang="ru-RU" sz="2000" b="1" dirty="0">
                <a:solidFill>
                  <a:srgbClr val="002060"/>
                </a:solidFill>
              </a:rPr>
              <a:t>Мария Семеновна (в центре) </a:t>
            </a:r>
            <a:endParaRPr lang="ru-RU" sz="2000" b="1" dirty="0" smtClean="0">
              <a:solidFill>
                <a:srgbClr val="002060"/>
              </a:solidFill>
            </a:endParaRPr>
          </a:p>
          <a:p>
            <a:pPr algn="ctr"/>
            <a:r>
              <a:rPr lang="ru-RU" sz="2000" b="1" dirty="0" smtClean="0">
                <a:solidFill>
                  <a:srgbClr val="002060"/>
                </a:solidFill>
              </a:rPr>
              <a:t>в </a:t>
            </a:r>
            <a:r>
              <a:rPr lang="ru-RU" sz="2000" b="1" dirty="0">
                <a:solidFill>
                  <a:srgbClr val="002060"/>
                </a:solidFill>
              </a:rPr>
              <a:t>кафе «Комфорт» </a:t>
            </a:r>
          </a:p>
          <a:p>
            <a:pPr algn="ctr"/>
            <a:r>
              <a:rPr lang="ru-RU" sz="2000" b="1" dirty="0">
                <a:solidFill>
                  <a:srgbClr val="002060"/>
                </a:solidFill>
              </a:rPr>
              <a:t>вместе с Е.Ф. Морозовой (слева) и </a:t>
            </a:r>
            <a:r>
              <a:rPr lang="ru-RU" sz="2000" b="1" dirty="0" err="1">
                <a:solidFill>
                  <a:srgbClr val="002060"/>
                </a:solidFill>
              </a:rPr>
              <a:t>Л.К.Радионовой</a:t>
            </a:r>
            <a:r>
              <a:rPr lang="ru-RU" sz="2000" b="1" dirty="0">
                <a:solidFill>
                  <a:srgbClr val="002060"/>
                </a:solidFill>
              </a:rPr>
              <a:t>(справа) </a:t>
            </a:r>
          </a:p>
          <a:p>
            <a:pPr algn="ctr"/>
            <a:r>
              <a:rPr lang="ru-RU" sz="2000" b="1" dirty="0">
                <a:solidFill>
                  <a:srgbClr val="002060"/>
                </a:solidFill>
              </a:rPr>
              <a:t>на праздничном мероприятии</a:t>
            </a:r>
          </a:p>
        </p:txBody>
      </p:sp>
    </p:spTree>
    <p:extLst>
      <p:ext uri="{BB962C8B-B14F-4D97-AF65-F5344CB8AC3E}">
        <p14:creationId xmlns:p14="http://schemas.microsoft.com/office/powerpoint/2010/main" val="40747280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yatikovaEA\Desktop\Короленко28\мвидетельство о рождении.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5070106" cy="35283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ByatikovaEA\Desktop\Короленко28\св-во о рожд.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3068960"/>
            <a:ext cx="5372744" cy="369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7822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yatikovaEA\Desktop\Короленко28\св-во о восмилет. образ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97288"/>
            <a:ext cx="5367385" cy="38357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C:\Users\ByatikovaEA\Desktop\Короленко28\св-во о восмил обр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5521" y="3197673"/>
            <a:ext cx="5166685" cy="36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1595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yatikovaEA\Desktop\Короленко28\DSC_03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48680"/>
            <a:ext cx="8808259"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018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yatikovaEA\Desktop\Короленко28\уд-ние ветеран труда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92" y="0"/>
            <a:ext cx="2704094" cy="40996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ByatikovaEA\Desktop\Короленко28\уд-ние ветеран труда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0"/>
            <a:ext cx="4130152" cy="31280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C:\Users\ByatikovaEA\Desktop\Короленко28\уд-ние ветеран труда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106" y="3574498"/>
            <a:ext cx="4725966" cy="3235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ByatikovaEA\Desktop\Короленко28\уд-ние ветеран труда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4174" y="2852936"/>
            <a:ext cx="2728458" cy="374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4822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yatikovaEA\Desktop\Короленко28\уд-ние к медали 60 лет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34099"/>
            <a:ext cx="5073430" cy="34240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C:\Users\ByatikovaEA\Desktop\Короленко28\уд-ние к медали 70 лет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0576" y="3573016"/>
            <a:ext cx="4676824" cy="31397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ByatikovaEA\Desktop\Короленко28\уд-ние к медали 65 лет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42" y="3381465"/>
            <a:ext cx="4375834" cy="30013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ByatikovaEA\Desktop\Короленко28\уд-ние к медали 50 лет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014" y="199588"/>
            <a:ext cx="3852922" cy="268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027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yatikovaEA\Desktop\Короленко28\уд-ние памят. знак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9692"/>
            <a:ext cx="4576923" cy="31714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ByatikovaEA\Desktop\Короленко28\уд-ние победитель соц. соревн. 1978г.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631" y="3353359"/>
            <a:ext cx="5014280" cy="3425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ByatikovaEA\Desktop\Короленко28\юбилейные медали.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799" y="3351127"/>
            <a:ext cx="3597781" cy="30755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ByatikovaEA\Desktop\Короленко28\юбил. мед.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3" y="-2231"/>
            <a:ext cx="2229573" cy="335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9654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3968" y="764704"/>
            <a:ext cx="4572000" cy="4708981"/>
          </a:xfrm>
          <a:prstGeom prst="rect">
            <a:avLst/>
          </a:prstGeom>
        </p:spPr>
        <p:txBody>
          <a:bodyPr>
            <a:spAutoFit/>
          </a:bodyPr>
          <a:lstStyle/>
          <a:p>
            <a:r>
              <a:rPr lang="ru-RU" dirty="0"/>
              <a:t> </a:t>
            </a:r>
            <a:r>
              <a:rPr lang="ru-RU" sz="2000" dirty="0">
                <a:solidFill>
                  <a:srgbClr val="FFC000"/>
                </a:solidFill>
                <a:latin typeface="Times New Roman" panose="02020603050405020304" pitchFamily="18" charset="0"/>
                <a:cs typeface="Times New Roman" panose="02020603050405020304" pitchFamily="18" charset="0"/>
              </a:rPr>
              <a:t>Самыми большими лагерями являлись Освенцим (4 млн узников), Майданек (1,5 млн узников), Заксенхаузен (около 100 тысяч узников), Маутхаузен (около 100 тысяч узников), Равенсбрюк (около 90 тысяч узников), Треблинка (около 75 тысяч узников). В Бухенвальде было казнено 10 тысяч заключённых, в том числе 8,5 тыс. советских военнопленных. Всего же в Бухенвальде было замучено 56 тыс. заключённых 18 национальностей. Самым кровавым символом фашизма был лагерь Освенцим, что располагался на территории Польши.</a:t>
            </a:r>
          </a:p>
        </p:txBody>
      </p:sp>
      <p:pic>
        <p:nvPicPr>
          <p:cNvPr id="3074" name="Picture 2" descr="C:\Users\ByatikovaEA\Desktop\КОНЦ.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4" y="336716"/>
            <a:ext cx="4125364" cy="282587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ttp://old.lib05.ru/sites/default/files/20_1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6" descr="http://old.lib05.ru/sites/default/files/20_15.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8" descr="http://old.lib05.ru/sites/default/files/20_15.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Picture 2" descr="C:\Users\ByatikovaEA\Desktop\ФОТО ЛАГЕРЬ.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4" y="4005064"/>
            <a:ext cx="4098917"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318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yatikovaEA\Desktop\Пономарева\фото\35   09.05. 20....Нефтеюганск кафе.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64704"/>
            <a:ext cx="3749006" cy="565074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15616" y="0"/>
            <a:ext cx="6048671" cy="523220"/>
          </a:xfrm>
          <a:prstGeom prst="rect">
            <a:avLst/>
          </a:prstGeom>
        </p:spPr>
        <p:txBody>
          <a:bodyPr wrap="square">
            <a:spAutoFit/>
          </a:bodyPr>
          <a:lstStyle/>
          <a:p>
            <a:r>
              <a:rPr lang="ru-RU" sz="2800" b="1" dirty="0">
                <a:solidFill>
                  <a:srgbClr val="FFFF00"/>
                </a:solidFill>
              </a:rPr>
              <a:t>Пономарева Эмма Алексеевна </a:t>
            </a:r>
            <a:endParaRPr lang="ru-RU" sz="2800" dirty="0">
              <a:solidFill>
                <a:srgbClr val="FFFF00"/>
              </a:solidFill>
            </a:endParaRPr>
          </a:p>
        </p:txBody>
      </p:sp>
      <p:sp>
        <p:nvSpPr>
          <p:cNvPr id="5" name="Прямоугольник 4"/>
          <p:cNvSpPr/>
          <p:nvPr/>
        </p:nvSpPr>
        <p:spPr>
          <a:xfrm>
            <a:off x="3959424" y="476672"/>
            <a:ext cx="5184576" cy="5909310"/>
          </a:xfrm>
          <a:prstGeom prst="rect">
            <a:avLst/>
          </a:prstGeom>
        </p:spPr>
        <p:txBody>
          <a:bodyPr wrap="square">
            <a:spAutoFit/>
          </a:bodyPr>
          <a:lstStyle/>
          <a:p>
            <a:r>
              <a:rPr lang="ru-RU" sz="1400" dirty="0" smtClean="0">
                <a:solidFill>
                  <a:srgbClr val="FFFF00"/>
                </a:solidFill>
              </a:rPr>
              <a:t>Родилась </a:t>
            </a:r>
            <a:r>
              <a:rPr lang="ru-RU" sz="1400" dirty="0">
                <a:solidFill>
                  <a:srgbClr val="FFFF00"/>
                </a:solidFill>
              </a:rPr>
              <a:t>30 мая 1938 года  в  поселке </a:t>
            </a:r>
            <a:r>
              <a:rPr lang="ru-RU" sz="1400" dirty="0" err="1">
                <a:solidFill>
                  <a:srgbClr val="FFFF00"/>
                </a:solidFill>
              </a:rPr>
              <a:t>Знеберь</a:t>
            </a:r>
            <a:r>
              <a:rPr lang="ru-RU" sz="1400" dirty="0">
                <a:solidFill>
                  <a:srgbClr val="FFFF00"/>
                </a:solidFill>
              </a:rPr>
              <a:t>  </a:t>
            </a:r>
            <a:r>
              <a:rPr lang="ru-RU" sz="1400" dirty="0" err="1">
                <a:solidFill>
                  <a:srgbClr val="FFFF00"/>
                </a:solidFill>
              </a:rPr>
              <a:t>Дятьковского</a:t>
            </a:r>
            <a:r>
              <a:rPr lang="ru-RU" sz="1400" dirty="0">
                <a:solidFill>
                  <a:srgbClr val="FFFF00"/>
                </a:solidFill>
              </a:rPr>
              <a:t> района Брянской </a:t>
            </a:r>
            <a:r>
              <a:rPr lang="ru-RU" sz="1400" dirty="0" smtClean="0">
                <a:solidFill>
                  <a:srgbClr val="FFFF00"/>
                </a:solidFill>
              </a:rPr>
              <a:t>области.</a:t>
            </a:r>
          </a:p>
          <a:p>
            <a:r>
              <a:rPr lang="ru-RU" sz="1400" dirty="0" smtClean="0">
                <a:solidFill>
                  <a:srgbClr val="FFFF00"/>
                </a:solidFill>
              </a:rPr>
              <a:t>Рано утром вдруг </a:t>
            </a:r>
            <a:r>
              <a:rPr lang="ru-RU" sz="1400" dirty="0">
                <a:solidFill>
                  <a:srgbClr val="FFFF00"/>
                </a:solidFill>
              </a:rPr>
              <a:t>открылась дверь, забежал соседский мальчишка и закричал: «Немцы напали! Началась война!». </a:t>
            </a:r>
            <a:r>
              <a:rPr lang="ru-RU" sz="1400" dirty="0" smtClean="0">
                <a:solidFill>
                  <a:srgbClr val="FFFF00"/>
                </a:solidFill>
              </a:rPr>
              <a:t>Когда </a:t>
            </a:r>
            <a:r>
              <a:rPr lang="ru-RU" sz="1400" dirty="0">
                <a:solidFill>
                  <a:srgbClr val="FFFF00"/>
                </a:solidFill>
              </a:rPr>
              <a:t>немцы зашли в поселок, первым делом они выгнали на улицы оставшихся в поселке женщин и детей, и подожгли </a:t>
            </a:r>
            <a:r>
              <a:rPr lang="ru-RU" sz="1400" dirty="0" err="1" smtClean="0">
                <a:solidFill>
                  <a:srgbClr val="FFFF00"/>
                </a:solidFill>
              </a:rPr>
              <a:t>дома.С</a:t>
            </a:r>
            <a:r>
              <a:rPr lang="ru-RU" sz="1400" dirty="0" smtClean="0">
                <a:solidFill>
                  <a:srgbClr val="FFFF00"/>
                </a:solidFill>
              </a:rPr>
              <a:t> </a:t>
            </a:r>
            <a:r>
              <a:rPr lang="ru-RU" sz="1400" dirty="0">
                <a:solidFill>
                  <a:srgbClr val="FFFF00"/>
                </a:solidFill>
              </a:rPr>
              <a:t>первым эшелоном в Германию отправили бабушку (папину маму) с детьми </a:t>
            </a:r>
          </a:p>
          <a:p>
            <a:r>
              <a:rPr lang="ru-RU" sz="1400" dirty="0">
                <a:solidFill>
                  <a:srgbClr val="FFFF00"/>
                </a:solidFill>
              </a:rPr>
              <a:t>Дальше их загрузили в вагоны и отправили в Литву. Вагоны были набиты </a:t>
            </a:r>
            <a:r>
              <a:rPr lang="ru-RU" sz="1400" dirty="0" smtClean="0">
                <a:solidFill>
                  <a:srgbClr val="FFFF00"/>
                </a:solidFill>
              </a:rPr>
              <a:t>битком. Ехали </a:t>
            </a:r>
            <a:r>
              <a:rPr lang="ru-RU" sz="1400" dirty="0">
                <a:solidFill>
                  <a:srgbClr val="FFFF00"/>
                </a:solidFill>
              </a:rPr>
              <a:t>они примерно </a:t>
            </a:r>
            <a:r>
              <a:rPr lang="ru-RU" sz="1400" dirty="0" smtClean="0">
                <a:solidFill>
                  <a:srgbClr val="FFFF00"/>
                </a:solidFill>
              </a:rPr>
              <a:t>неделю.</a:t>
            </a:r>
            <a:r>
              <a:rPr lang="ru-RU" sz="1400" dirty="0">
                <a:solidFill>
                  <a:srgbClr val="FFFF00"/>
                </a:solidFill>
              </a:rPr>
              <a:t> Когда приехали к месту </a:t>
            </a:r>
            <a:r>
              <a:rPr lang="ru-RU" sz="1400" dirty="0" smtClean="0">
                <a:solidFill>
                  <a:srgbClr val="FFFF00"/>
                </a:solidFill>
              </a:rPr>
              <a:t>назначения перед </a:t>
            </a:r>
            <a:r>
              <a:rPr lang="ru-RU" sz="1400" dirty="0">
                <a:solidFill>
                  <a:srgbClr val="FFFF00"/>
                </a:solidFill>
              </a:rPr>
              <a:t>ними стояли двухэтажные бараки летнего типа с огромными воротами и дырявыми крышами. Вокруг было ограждение из колючей проволоки в несколько </a:t>
            </a:r>
            <a:r>
              <a:rPr lang="ru-RU" sz="1400" dirty="0" smtClean="0">
                <a:solidFill>
                  <a:srgbClr val="FFFF00"/>
                </a:solidFill>
              </a:rPr>
              <a:t>рядов.</a:t>
            </a:r>
            <a:r>
              <a:rPr lang="ru-RU" sz="1400" dirty="0">
                <a:solidFill>
                  <a:srgbClr val="FFFF00"/>
                </a:solidFill>
              </a:rPr>
              <a:t> Привезли и поместили всех в сарай, где держали домашних животных, на долгие одиннадцать </a:t>
            </a:r>
            <a:r>
              <a:rPr lang="ru-RU" sz="1400" dirty="0" smtClean="0">
                <a:solidFill>
                  <a:srgbClr val="FFFF00"/>
                </a:solidFill>
              </a:rPr>
              <a:t>месяцев.</a:t>
            </a:r>
          </a:p>
          <a:p>
            <a:r>
              <a:rPr lang="ru-RU" sz="1400" dirty="0" smtClean="0">
                <a:solidFill>
                  <a:srgbClr val="FFFF00"/>
                </a:solidFill>
              </a:rPr>
              <a:t>Зимой </a:t>
            </a:r>
            <a:r>
              <a:rPr lang="ru-RU" sz="1400" dirty="0">
                <a:solidFill>
                  <a:srgbClr val="FFFF00"/>
                </a:solidFill>
              </a:rPr>
              <a:t>хозяйка привела в сарай баранов, чтоб семья могла согреваться в </a:t>
            </a:r>
            <a:r>
              <a:rPr lang="ru-RU" sz="1400" dirty="0" smtClean="0">
                <a:solidFill>
                  <a:srgbClr val="FFFF00"/>
                </a:solidFill>
              </a:rPr>
              <a:t>морозы, животные </a:t>
            </a:r>
            <a:r>
              <a:rPr lang="ru-RU" sz="1400" dirty="0">
                <a:solidFill>
                  <a:srgbClr val="FFFF00"/>
                </a:solidFill>
              </a:rPr>
              <a:t>были беленькие и чистые. Так и спали «вперемешку»,  согреваясь в теплой шерсти. </a:t>
            </a:r>
            <a:r>
              <a:rPr lang="ru-RU" sz="1400" dirty="0" smtClean="0">
                <a:solidFill>
                  <a:srgbClr val="FFFF00"/>
                </a:solidFill>
              </a:rPr>
              <a:t>Когда </a:t>
            </a:r>
            <a:r>
              <a:rPr lang="ru-RU" sz="1400" dirty="0">
                <a:solidFill>
                  <a:srgbClr val="FFFF00"/>
                </a:solidFill>
              </a:rPr>
              <a:t>пришла Красная армия, вот тогда уже разрешили женщинам с детьми  помыться, </a:t>
            </a:r>
            <a:r>
              <a:rPr lang="ru-RU" sz="1400" dirty="0" smtClean="0">
                <a:solidFill>
                  <a:srgbClr val="FFFF00"/>
                </a:solidFill>
              </a:rPr>
              <a:t>Потихоньку семья </a:t>
            </a:r>
            <a:r>
              <a:rPr lang="ru-RU" sz="1400" dirty="0">
                <a:solidFill>
                  <a:srgbClr val="FFFF00"/>
                </a:solidFill>
              </a:rPr>
              <a:t>переезжая от одного места к другому, добрались </a:t>
            </a:r>
            <a:r>
              <a:rPr lang="ru-RU" sz="1400" dirty="0" smtClean="0">
                <a:solidFill>
                  <a:srgbClr val="FFFF00"/>
                </a:solidFill>
              </a:rPr>
              <a:t>до санбата.</a:t>
            </a:r>
            <a:r>
              <a:rPr lang="ru-RU" sz="1400" dirty="0">
                <a:solidFill>
                  <a:srgbClr val="FFFF00"/>
                </a:solidFill>
              </a:rPr>
              <a:t> Какое-то время семья пожила в санбате, пока не пришли в себя. Мама помогала в госпитале, стирала бинты и др. Но однажды решили ехать до </a:t>
            </a:r>
            <a:r>
              <a:rPr lang="ru-RU" sz="1400" dirty="0" err="1">
                <a:solidFill>
                  <a:srgbClr val="FFFF00"/>
                </a:solidFill>
              </a:rPr>
              <a:t>Дядьково</a:t>
            </a:r>
            <a:r>
              <a:rPr lang="ru-RU" sz="1400" dirty="0">
                <a:solidFill>
                  <a:srgbClr val="FFFF00"/>
                </a:solidFill>
              </a:rPr>
              <a:t>. И приехали!  </a:t>
            </a:r>
          </a:p>
          <a:p>
            <a:r>
              <a:rPr lang="ru-RU" sz="1400" dirty="0">
                <a:solidFill>
                  <a:srgbClr val="FFFF00"/>
                </a:solidFill>
              </a:rPr>
              <a:t>В 1982 году Эмма Алексеевна Пономарева была награждена Почетной грамотой </a:t>
            </a:r>
            <a:r>
              <a:rPr lang="ru-RU" sz="1400" dirty="0" err="1">
                <a:solidFill>
                  <a:srgbClr val="FFFF00"/>
                </a:solidFill>
              </a:rPr>
              <a:t>Салаватского</a:t>
            </a:r>
            <a:r>
              <a:rPr lang="ru-RU" sz="1400" dirty="0">
                <a:solidFill>
                  <a:srgbClr val="FFFF00"/>
                </a:solidFill>
              </a:rPr>
              <a:t> оптико-механического завода за звание «Лучший мастер завода</a:t>
            </a:r>
            <a:r>
              <a:rPr lang="ru-RU" sz="1400" dirty="0" smtClean="0">
                <a:solidFill>
                  <a:srgbClr val="FFFF00"/>
                </a:solidFill>
              </a:rPr>
              <a:t>», юбилейными медалями.</a:t>
            </a:r>
            <a:endParaRPr lang="ru-RU" sz="1400" dirty="0">
              <a:solidFill>
                <a:srgbClr val="FFFF00"/>
              </a:solidFill>
            </a:endParaRPr>
          </a:p>
        </p:txBody>
      </p:sp>
    </p:spTree>
    <p:extLst>
      <p:ext uri="{BB962C8B-B14F-4D97-AF65-F5344CB8AC3E}">
        <p14:creationId xmlns:p14="http://schemas.microsoft.com/office/powerpoint/2010/main" val="2501202791"/>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3205"/>
            <a:ext cx="3124195" cy="453650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5032407"/>
            <a:ext cx="3982519" cy="1323439"/>
          </a:xfrm>
          <a:prstGeom prst="rect">
            <a:avLst/>
          </a:prstGeom>
        </p:spPr>
        <p:txBody>
          <a:bodyPr wrap="square">
            <a:spAutoFit/>
          </a:bodyPr>
          <a:lstStyle/>
          <a:p>
            <a:pPr algn="ctr"/>
            <a:r>
              <a:rPr lang="ru-RU" sz="2000" b="1" dirty="0">
                <a:solidFill>
                  <a:srgbClr val="002060"/>
                </a:solidFill>
              </a:rPr>
              <a:t>Бабушка Э.А. </a:t>
            </a:r>
            <a:r>
              <a:rPr lang="ru-RU" sz="2000" b="1" dirty="0" smtClean="0">
                <a:solidFill>
                  <a:srgbClr val="002060"/>
                </a:solidFill>
              </a:rPr>
              <a:t>Пономаревой</a:t>
            </a:r>
            <a:r>
              <a:rPr lang="ru-RU" sz="2000" b="1" dirty="0">
                <a:solidFill>
                  <a:srgbClr val="002060"/>
                </a:solidFill>
              </a:rPr>
              <a:t>, Иванова Анастасия Гавриловна (мамина мама</a:t>
            </a:r>
            <a:r>
              <a:rPr lang="ru-RU" sz="2000" b="1" dirty="0" smtClean="0">
                <a:solidFill>
                  <a:srgbClr val="002060"/>
                </a:solidFill>
              </a:rPr>
              <a:t>),</a:t>
            </a:r>
            <a:r>
              <a:rPr lang="en-US" sz="2000" b="1" dirty="0" smtClean="0">
                <a:solidFill>
                  <a:srgbClr val="002060"/>
                </a:solidFill>
              </a:rPr>
              <a:t>                                                 </a:t>
            </a:r>
            <a:r>
              <a:rPr lang="en-US" sz="2000" b="1" dirty="0">
                <a:solidFill>
                  <a:srgbClr val="002060"/>
                </a:solidFill>
              </a:rPr>
              <a:t>[1946-1947</a:t>
            </a:r>
            <a:r>
              <a:rPr lang="ru-RU" sz="2000" b="1" dirty="0">
                <a:solidFill>
                  <a:srgbClr val="002060"/>
                </a:solidFill>
              </a:rPr>
              <a:t> гг.</a:t>
            </a:r>
            <a:r>
              <a:rPr lang="en-US" sz="2000" b="1" dirty="0">
                <a:solidFill>
                  <a:srgbClr val="002060"/>
                </a:solidFill>
              </a:rPr>
              <a:t>]</a:t>
            </a:r>
            <a:endParaRPr lang="ru-RU" sz="2000" b="1" dirty="0">
              <a:solidFill>
                <a:srgbClr val="002060"/>
              </a:solidFill>
            </a:endParaRPr>
          </a:p>
        </p:txBody>
      </p:sp>
      <p:pic>
        <p:nvPicPr>
          <p:cNvPr id="4" name="Picture 2" descr="\\192.168.85.10\Arhiv\ЖЕНЯ\Черно-белые ВСЕ\2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32873"/>
            <a:ext cx="5511607" cy="427624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83968" y="4625261"/>
            <a:ext cx="4572000" cy="1631216"/>
          </a:xfrm>
          <a:prstGeom prst="rect">
            <a:avLst/>
          </a:prstGeom>
        </p:spPr>
        <p:txBody>
          <a:bodyPr>
            <a:spAutoFit/>
          </a:bodyPr>
          <a:lstStyle/>
          <a:p>
            <a:pPr algn="ctr"/>
            <a:r>
              <a:rPr lang="ru-RU" b="1" dirty="0">
                <a:solidFill>
                  <a:srgbClr val="FF0000"/>
                </a:solidFill>
              </a:rPr>
              <a:t> </a:t>
            </a:r>
            <a:r>
              <a:rPr lang="ru-RU" sz="2000" b="1" dirty="0">
                <a:solidFill>
                  <a:srgbClr val="002060"/>
                </a:solidFill>
              </a:rPr>
              <a:t>Второй ряд слева </a:t>
            </a:r>
            <a:r>
              <a:rPr lang="ru-RU" sz="2000" b="1" dirty="0" smtClean="0">
                <a:solidFill>
                  <a:srgbClr val="002060"/>
                </a:solidFill>
              </a:rPr>
              <a:t>направо: </a:t>
            </a:r>
            <a:r>
              <a:rPr lang="ru-RU" sz="2000" b="1" dirty="0">
                <a:solidFill>
                  <a:srgbClr val="002060"/>
                </a:solidFill>
              </a:rPr>
              <a:t>Мама Эммы Алексеевны Анна Васильевна, </a:t>
            </a:r>
            <a:r>
              <a:rPr lang="ru-RU" sz="2000" b="1" dirty="0" smtClean="0">
                <a:solidFill>
                  <a:srgbClr val="002060"/>
                </a:solidFill>
              </a:rPr>
              <a:t>                                      </a:t>
            </a:r>
            <a:r>
              <a:rPr lang="ru-RU" sz="2000" b="1" dirty="0">
                <a:solidFill>
                  <a:srgbClr val="002060"/>
                </a:solidFill>
              </a:rPr>
              <a:t>родная сестра мамы Нина с </a:t>
            </a:r>
            <a:r>
              <a:rPr lang="ru-RU" sz="2000" b="1" dirty="0" smtClean="0">
                <a:solidFill>
                  <a:srgbClr val="002060"/>
                </a:solidFill>
              </a:rPr>
              <a:t>родственниками</a:t>
            </a:r>
            <a:r>
              <a:rPr lang="ru-RU" sz="2000" b="1" dirty="0">
                <a:solidFill>
                  <a:srgbClr val="002060"/>
                </a:solidFill>
              </a:rPr>
              <a:t>. </a:t>
            </a:r>
            <a:r>
              <a:rPr lang="ru-RU" sz="2000" b="1" dirty="0" smtClean="0">
                <a:solidFill>
                  <a:srgbClr val="002060"/>
                </a:solidFill>
              </a:rPr>
              <a:t>                                                             </a:t>
            </a:r>
            <a:r>
              <a:rPr lang="ru-RU" sz="2000" b="1" dirty="0">
                <a:solidFill>
                  <a:srgbClr val="002060"/>
                </a:solidFill>
              </a:rPr>
              <a:t>Семейное фото , 1949г. </a:t>
            </a:r>
            <a:endParaRPr lang="ru-RU" sz="2000" dirty="0">
              <a:solidFill>
                <a:srgbClr val="002060"/>
              </a:solidFill>
            </a:endParaRPr>
          </a:p>
        </p:txBody>
      </p:sp>
    </p:spTree>
    <p:extLst>
      <p:ext uri="{BB962C8B-B14F-4D97-AF65-F5344CB8AC3E}">
        <p14:creationId xmlns:p14="http://schemas.microsoft.com/office/powerpoint/2010/main" val="19668672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5" y="260648"/>
            <a:ext cx="5255642"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39752" y="5301207"/>
            <a:ext cx="4572000" cy="1323439"/>
          </a:xfrm>
          <a:prstGeom prst="rect">
            <a:avLst/>
          </a:prstGeom>
        </p:spPr>
        <p:txBody>
          <a:bodyPr>
            <a:spAutoFit/>
          </a:bodyPr>
          <a:lstStyle/>
          <a:p>
            <a:pPr algn="ctr"/>
            <a:r>
              <a:rPr lang="ru-RU" sz="2000" b="1" dirty="0">
                <a:solidFill>
                  <a:srgbClr val="002060"/>
                </a:solidFill>
              </a:rPr>
              <a:t>Пономарева Эмма Алексеевна (первая справа) с подружками, </a:t>
            </a:r>
          </a:p>
          <a:p>
            <a:pPr algn="ctr"/>
            <a:r>
              <a:rPr lang="ru-RU" sz="2000" b="1" dirty="0">
                <a:solidFill>
                  <a:srgbClr val="002060"/>
                </a:solidFill>
              </a:rPr>
              <a:t>в пионерском лагере на берегу моря в Крыму, 1950г.</a:t>
            </a:r>
          </a:p>
        </p:txBody>
      </p:sp>
      <p:pic>
        <p:nvPicPr>
          <p:cNvPr id="4" name="Picture 2" descr="\\192.168.85.10\Arhiv\ЖЕНЯ\Черно-белые ВСЕ\2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6663"/>
            <a:ext cx="3744416" cy="509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8338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6"/>
            <a:ext cx="3240360" cy="43494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6552" y="4925325"/>
            <a:ext cx="4572000" cy="707886"/>
          </a:xfrm>
          <a:prstGeom prst="rect">
            <a:avLst/>
          </a:prstGeom>
        </p:spPr>
        <p:txBody>
          <a:bodyPr>
            <a:spAutoFit/>
          </a:bodyPr>
          <a:lstStyle/>
          <a:p>
            <a:pPr algn="ctr"/>
            <a:r>
              <a:rPr lang="ru-RU" sz="2000" b="1" dirty="0">
                <a:solidFill>
                  <a:srgbClr val="002060"/>
                </a:solidFill>
              </a:rPr>
              <a:t>Эмма Алексеевна на природе </a:t>
            </a:r>
            <a:endParaRPr lang="ru-RU" sz="2000" b="1" dirty="0" smtClean="0">
              <a:solidFill>
                <a:srgbClr val="002060"/>
              </a:solidFill>
            </a:endParaRPr>
          </a:p>
          <a:p>
            <a:pPr algn="ctr"/>
            <a:r>
              <a:rPr lang="ru-RU" sz="2000" b="1" dirty="0" smtClean="0">
                <a:solidFill>
                  <a:srgbClr val="002060"/>
                </a:solidFill>
              </a:rPr>
              <a:t>в </a:t>
            </a:r>
            <a:r>
              <a:rPr lang="ru-RU" sz="2000" b="1" dirty="0">
                <a:solidFill>
                  <a:srgbClr val="002060"/>
                </a:solidFill>
              </a:rPr>
              <a:t>Крыму, 1950г.</a:t>
            </a:r>
          </a:p>
        </p:txBody>
      </p:sp>
      <p:pic>
        <p:nvPicPr>
          <p:cNvPr id="4" name="Picture 2" descr="\\192.168.85.10\Arhiv\ЖЕНЯ\Черно-белые ВСЕ\2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5448" y="259236"/>
            <a:ext cx="3986726" cy="548386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95936" y="5783358"/>
            <a:ext cx="4572000" cy="1015663"/>
          </a:xfrm>
          <a:prstGeom prst="rect">
            <a:avLst/>
          </a:prstGeom>
        </p:spPr>
        <p:txBody>
          <a:bodyPr>
            <a:spAutoFit/>
          </a:bodyPr>
          <a:lstStyle/>
          <a:p>
            <a:pPr algn="ctr"/>
            <a:r>
              <a:rPr lang="ru-RU" sz="2000" b="1" dirty="0">
                <a:solidFill>
                  <a:srgbClr val="002060"/>
                </a:solidFill>
              </a:rPr>
              <a:t>Эмма Алексеевна (справа) с подружкой, в пионерском лагере </a:t>
            </a:r>
          </a:p>
          <a:p>
            <a:pPr algn="ctr"/>
            <a:r>
              <a:rPr lang="ru-RU" sz="2000" b="1" dirty="0">
                <a:solidFill>
                  <a:srgbClr val="002060"/>
                </a:solidFill>
              </a:rPr>
              <a:t>на набережной Черного моря, 1950г.</a:t>
            </a:r>
          </a:p>
        </p:txBody>
      </p:sp>
    </p:spTree>
    <p:extLst>
      <p:ext uri="{BB962C8B-B14F-4D97-AF65-F5344CB8AC3E}">
        <p14:creationId xmlns:p14="http://schemas.microsoft.com/office/powerpoint/2010/main" val="41729930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40" y="164135"/>
            <a:ext cx="2813429" cy="392369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12576" y="4313634"/>
            <a:ext cx="4572000" cy="923330"/>
          </a:xfrm>
          <a:prstGeom prst="rect">
            <a:avLst/>
          </a:prstGeom>
        </p:spPr>
        <p:txBody>
          <a:bodyPr>
            <a:spAutoFit/>
          </a:bodyPr>
          <a:lstStyle/>
          <a:p>
            <a:pPr algn="ctr"/>
            <a:r>
              <a:rPr lang="ru-RU" b="1" dirty="0">
                <a:solidFill>
                  <a:srgbClr val="002060"/>
                </a:solidFill>
              </a:rPr>
              <a:t>Пономарева </a:t>
            </a:r>
            <a:endParaRPr lang="ru-RU" b="1" dirty="0" smtClean="0">
              <a:solidFill>
                <a:srgbClr val="002060"/>
              </a:solidFill>
            </a:endParaRPr>
          </a:p>
          <a:p>
            <a:pPr algn="ctr"/>
            <a:r>
              <a:rPr lang="ru-RU" b="1" dirty="0" smtClean="0">
                <a:solidFill>
                  <a:srgbClr val="002060"/>
                </a:solidFill>
              </a:rPr>
              <a:t>Эмма </a:t>
            </a:r>
            <a:r>
              <a:rPr lang="ru-RU" b="1" dirty="0">
                <a:solidFill>
                  <a:srgbClr val="002060"/>
                </a:solidFill>
              </a:rPr>
              <a:t>Алексеевна в молодости, </a:t>
            </a:r>
            <a:endParaRPr lang="ru-RU" b="1" dirty="0" smtClean="0">
              <a:solidFill>
                <a:srgbClr val="002060"/>
              </a:solidFill>
            </a:endParaRPr>
          </a:p>
          <a:p>
            <a:pPr algn="ctr"/>
            <a:r>
              <a:rPr lang="ru-RU" b="1" dirty="0" smtClean="0">
                <a:solidFill>
                  <a:srgbClr val="002060"/>
                </a:solidFill>
              </a:rPr>
              <a:t>1954г</a:t>
            </a:r>
            <a:endParaRPr lang="ru-RU" dirty="0">
              <a:solidFill>
                <a:srgbClr val="002060"/>
              </a:solidFill>
            </a:endParaRPr>
          </a:p>
        </p:txBody>
      </p:sp>
      <p:pic>
        <p:nvPicPr>
          <p:cNvPr id="4" name="Picture 2" descr="\\192.168.85.10\Arhiv\ЖЕНЯ\Черно-белые ВСЕ\2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64136"/>
            <a:ext cx="3068263" cy="392369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83768" y="5284956"/>
            <a:ext cx="4572000" cy="923330"/>
          </a:xfrm>
          <a:prstGeom prst="rect">
            <a:avLst/>
          </a:prstGeom>
        </p:spPr>
        <p:txBody>
          <a:bodyPr>
            <a:spAutoFit/>
          </a:bodyPr>
          <a:lstStyle/>
          <a:p>
            <a:pPr algn="ctr"/>
            <a:r>
              <a:rPr lang="ru-RU" b="1" dirty="0">
                <a:solidFill>
                  <a:srgbClr val="002060"/>
                </a:solidFill>
              </a:rPr>
              <a:t>Пономарева Э.А., учащаяся группы 2523 </a:t>
            </a:r>
            <a:r>
              <a:rPr lang="ru-RU" b="1" dirty="0" err="1">
                <a:solidFill>
                  <a:srgbClr val="002060"/>
                </a:solidFill>
              </a:rPr>
              <a:t>Дятьковского</a:t>
            </a:r>
            <a:r>
              <a:rPr lang="ru-RU" b="1" dirty="0">
                <a:solidFill>
                  <a:srgbClr val="002060"/>
                </a:solidFill>
              </a:rPr>
              <a:t> </a:t>
            </a:r>
          </a:p>
          <a:p>
            <a:pPr algn="ctr"/>
            <a:r>
              <a:rPr lang="ru-RU" b="1" dirty="0">
                <a:solidFill>
                  <a:srgbClr val="002060"/>
                </a:solidFill>
              </a:rPr>
              <a:t>Индустриального колледжа, 1955г.</a:t>
            </a:r>
          </a:p>
        </p:txBody>
      </p:sp>
      <p:pic>
        <p:nvPicPr>
          <p:cNvPr id="6" name="Picture 2" descr="\\192.168.85.10\Arhiv\ЖЕНЯ\Черно-белые ВСЕ\2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93785"/>
            <a:ext cx="2850037" cy="406256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6732240" y="4361626"/>
            <a:ext cx="2153410" cy="923330"/>
          </a:xfrm>
          <a:prstGeom prst="rect">
            <a:avLst/>
          </a:prstGeom>
        </p:spPr>
        <p:txBody>
          <a:bodyPr wrap="none">
            <a:spAutoFit/>
          </a:bodyPr>
          <a:lstStyle/>
          <a:p>
            <a:pPr algn="ctr"/>
            <a:r>
              <a:rPr lang="ru-RU" b="1" dirty="0" smtClean="0">
                <a:solidFill>
                  <a:srgbClr val="002060"/>
                </a:solidFill>
              </a:rPr>
              <a:t>Пономарева </a:t>
            </a:r>
          </a:p>
          <a:p>
            <a:pPr algn="ctr"/>
            <a:r>
              <a:rPr lang="ru-RU" b="1" dirty="0" smtClean="0">
                <a:solidFill>
                  <a:srgbClr val="002060"/>
                </a:solidFill>
              </a:rPr>
              <a:t>Эмма Алексеевна, </a:t>
            </a:r>
          </a:p>
          <a:p>
            <a:pPr algn="ctr"/>
            <a:r>
              <a:rPr lang="ru-RU" b="1" dirty="0" smtClean="0">
                <a:solidFill>
                  <a:srgbClr val="002060"/>
                </a:solidFill>
              </a:rPr>
              <a:t>1957г</a:t>
            </a:r>
            <a:r>
              <a:rPr lang="ru-RU" b="1" dirty="0">
                <a:solidFill>
                  <a:srgbClr val="002060"/>
                </a:solidFill>
              </a:rPr>
              <a:t>.</a:t>
            </a:r>
          </a:p>
        </p:txBody>
      </p:sp>
    </p:spTree>
    <p:extLst>
      <p:ext uri="{BB962C8B-B14F-4D97-AF65-F5344CB8AC3E}">
        <p14:creationId xmlns:p14="http://schemas.microsoft.com/office/powerpoint/2010/main" val="1456620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1630"/>
            <a:ext cx="3684352" cy="508518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5116813"/>
            <a:ext cx="4572000" cy="1015663"/>
          </a:xfrm>
          <a:prstGeom prst="rect">
            <a:avLst/>
          </a:prstGeom>
        </p:spPr>
        <p:txBody>
          <a:bodyPr>
            <a:spAutoFit/>
          </a:bodyPr>
          <a:lstStyle/>
          <a:p>
            <a:pPr algn="ctr"/>
            <a:r>
              <a:rPr lang="ru-RU" sz="2000" b="1" dirty="0">
                <a:solidFill>
                  <a:srgbClr val="002060"/>
                </a:solidFill>
              </a:rPr>
              <a:t>Эмма Алексеевна (слева) с подругой Раисой на прогулке в </a:t>
            </a:r>
            <a:r>
              <a:rPr lang="ru-RU" sz="2000" b="1" dirty="0" smtClean="0">
                <a:solidFill>
                  <a:srgbClr val="002060"/>
                </a:solidFill>
              </a:rPr>
              <a:t>парке,            1958г.</a:t>
            </a:r>
            <a:endParaRPr lang="ru-RU" sz="2000" b="1" dirty="0">
              <a:solidFill>
                <a:srgbClr val="002060"/>
              </a:solidFill>
            </a:endParaRPr>
          </a:p>
        </p:txBody>
      </p:sp>
      <p:pic>
        <p:nvPicPr>
          <p:cNvPr id="4" name="Picture 2" descr="\\192.168.85.10\Arhiv\ЖЕНЯ\Черно-белые ВСЕ\2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32656"/>
            <a:ext cx="4590644" cy="322605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32332" y="3933056"/>
            <a:ext cx="4572000" cy="1323439"/>
          </a:xfrm>
          <a:prstGeom prst="rect">
            <a:avLst/>
          </a:prstGeom>
        </p:spPr>
        <p:txBody>
          <a:bodyPr>
            <a:spAutoFit/>
          </a:bodyPr>
          <a:lstStyle/>
          <a:p>
            <a:pPr algn="ctr"/>
            <a:r>
              <a:rPr lang="ru-RU" sz="2000" b="1" dirty="0">
                <a:solidFill>
                  <a:srgbClr val="002060"/>
                </a:solidFill>
              </a:rPr>
              <a:t>Свадебная фотография Эммы Алексеевны с мужем Юрием (слева), </a:t>
            </a:r>
          </a:p>
          <a:p>
            <a:pPr algn="ctr"/>
            <a:r>
              <a:rPr lang="ru-RU" sz="2000" b="1" dirty="0">
                <a:solidFill>
                  <a:srgbClr val="002060"/>
                </a:solidFill>
              </a:rPr>
              <a:t>                                                            1958г.</a:t>
            </a:r>
          </a:p>
        </p:txBody>
      </p:sp>
    </p:spTree>
    <p:extLst>
      <p:ext uri="{BB962C8B-B14F-4D97-AF65-F5344CB8AC3E}">
        <p14:creationId xmlns:p14="http://schemas.microsoft.com/office/powerpoint/2010/main" val="24405074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08" y="-1862"/>
            <a:ext cx="4145648" cy="314301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7784" y="3454033"/>
            <a:ext cx="4572000" cy="707886"/>
          </a:xfrm>
          <a:prstGeom prst="rect">
            <a:avLst/>
          </a:prstGeom>
        </p:spPr>
        <p:txBody>
          <a:bodyPr>
            <a:spAutoFit/>
          </a:bodyPr>
          <a:lstStyle/>
          <a:p>
            <a:pPr algn="ctr"/>
            <a:r>
              <a:rPr lang="ru-RU" sz="2000" b="1" dirty="0">
                <a:solidFill>
                  <a:srgbClr val="002060"/>
                </a:solidFill>
              </a:rPr>
              <a:t>Дом семьи Пономаревых </a:t>
            </a:r>
            <a:endParaRPr lang="ru-RU" sz="2000" b="1" dirty="0" smtClean="0">
              <a:solidFill>
                <a:srgbClr val="002060"/>
              </a:solidFill>
            </a:endParaRPr>
          </a:p>
          <a:p>
            <a:pPr algn="ctr"/>
            <a:r>
              <a:rPr lang="ru-RU" sz="2000" b="1" dirty="0" smtClean="0">
                <a:solidFill>
                  <a:srgbClr val="002060"/>
                </a:solidFill>
              </a:rPr>
              <a:t>(</a:t>
            </a:r>
            <a:r>
              <a:rPr lang="ru-RU" sz="2000" b="1" dirty="0">
                <a:solidFill>
                  <a:srgbClr val="002060"/>
                </a:solidFill>
              </a:rPr>
              <a:t>общий вид), </a:t>
            </a:r>
            <a:r>
              <a:rPr lang="en-US" sz="2000" b="1" dirty="0">
                <a:solidFill>
                  <a:srgbClr val="002060"/>
                </a:solidFill>
              </a:rPr>
              <a:t>[1958-1959</a:t>
            </a:r>
            <a:r>
              <a:rPr lang="ru-RU" sz="2000" b="1" dirty="0">
                <a:solidFill>
                  <a:srgbClr val="002060"/>
                </a:solidFill>
              </a:rPr>
              <a:t>гг.</a:t>
            </a:r>
            <a:r>
              <a:rPr lang="en-US" sz="2000" b="1" dirty="0">
                <a:solidFill>
                  <a:srgbClr val="002060"/>
                </a:solidFill>
              </a:rPr>
              <a:t>]</a:t>
            </a:r>
            <a:endParaRPr lang="ru-RU" sz="2000" b="1" dirty="0">
              <a:solidFill>
                <a:srgbClr val="002060"/>
              </a:solidFill>
            </a:endParaRPr>
          </a:p>
        </p:txBody>
      </p:sp>
      <p:pic>
        <p:nvPicPr>
          <p:cNvPr id="4" name="Picture 2" descr="\\192.168.85.10\Arhiv\ЖЕНЯ\Черно-белые ВСЕ\2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836712"/>
            <a:ext cx="4426290" cy="315000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147375" y="4437112"/>
            <a:ext cx="4572000" cy="1631216"/>
          </a:xfrm>
          <a:prstGeom prst="rect">
            <a:avLst/>
          </a:prstGeom>
        </p:spPr>
        <p:txBody>
          <a:bodyPr>
            <a:spAutoFit/>
          </a:bodyPr>
          <a:lstStyle/>
          <a:p>
            <a:pPr algn="ctr"/>
            <a:r>
              <a:rPr lang="ru-RU" sz="2000" b="1" dirty="0">
                <a:solidFill>
                  <a:srgbClr val="002060"/>
                </a:solidFill>
              </a:rPr>
              <a:t>Э.А. Пономарева (ближе к стекловаренной печи) с лаборанткой</a:t>
            </a:r>
            <a:r>
              <a:rPr lang="ru-RU" sz="2000" b="1" dirty="0" smtClean="0">
                <a:solidFill>
                  <a:srgbClr val="002060"/>
                </a:solidFill>
              </a:rPr>
              <a:t>, </a:t>
            </a:r>
            <a:r>
              <a:rPr lang="ru-RU" sz="2000" b="1" dirty="0">
                <a:solidFill>
                  <a:srgbClr val="002060"/>
                </a:solidFill>
              </a:rPr>
              <a:t>во время работы на Борисовском стекольном заводе, </a:t>
            </a:r>
          </a:p>
          <a:p>
            <a:pPr algn="ctr"/>
            <a:r>
              <a:rPr lang="ru-RU" sz="2000" b="1" dirty="0">
                <a:solidFill>
                  <a:srgbClr val="002060"/>
                </a:solidFill>
              </a:rPr>
              <a:t> </a:t>
            </a:r>
            <a:r>
              <a:rPr lang="ru-RU" sz="2000" b="1" dirty="0" smtClean="0">
                <a:solidFill>
                  <a:srgbClr val="002060"/>
                </a:solidFill>
              </a:rPr>
              <a:t>  </a:t>
            </a:r>
            <a:r>
              <a:rPr lang="en-US" sz="2000" b="1" dirty="0">
                <a:solidFill>
                  <a:srgbClr val="002060"/>
                </a:solidFill>
              </a:rPr>
              <a:t>[1961-1962</a:t>
            </a:r>
            <a:r>
              <a:rPr lang="ru-RU" sz="2000" b="1" dirty="0">
                <a:solidFill>
                  <a:srgbClr val="002060"/>
                </a:solidFill>
              </a:rPr>
              <a:t>гг.</a:t>
            </a:r>
            <a:r>
              <a:rPr lang="en-US" sz="2000" b="1" dirty="0">
                <a:solidFill>
                  <a:srgbClr val="002060"/>
                </a:solidFill>
              </a:rPr>
              <a:t>]</a:t>
            </a:r>
            <a:endParaRPr lang="ru-RU" sz="2000" b="1" dirty="0">
              <a:solidFill>
                <a:srgbClr val="002060"/>
              </a:solidFill>
            </a:endParaRPr>
          </a:p>
        </p:txBody>
      </p:sp>
    </p:spTree>
    <p:extLst>
      <p:ext uri="{BB962C8B-B14F-4D97-AF65-F5344CB8AC3E}">
        <p14:creationId xmlns:p14="http://schemas.microsoft.com/office/powerpoint/2010/main" val="133821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04" y="188640"/>
            <a:ext cx="3354564" cy="391735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12714" y="4226311"/>
            <a:ext cx="4572000" cy="707886"/>
          </a:xfrm>
          <a:prstGeom prst="rect">
            <a:avLst/>
          </a:prstGeom>
        </p:spPr>
        <p:txBody>
          <a:bodyPr>
            <a:spAutoFit/>
          </a:bodyPr>
          <a:lstStyle/>
          <a:p>
            <a:pPr algn="ctr"/>
            <a:r>
              <a:rPr lang="ru-RU" sz="2000" b="1" dirty="0">
                <a:solidFill>
                  <a:srgbClr val="002060"/>
                </a:solidFill>
              </a:rPr>
              <a:t>Пономарева Эмма Алексеевна</a:t>
            </a:r>
            <a:r>
              <a:rPr lang="ru-RU" sz="2000" b="1" dirty="0" smtClean="0">
                <a:solidFill>
                  <a:srgbClr val="002060"/>
                </a:solidFill>
              </a:rPr>
              <a:t>,</a:t>
            </a:r>
          </a:p>
          <a:p>
            <a:pPr algn="ctr"/>
            <a:r>
              <a:rPr lang="en-US" sz="2000" b="1" dirty="0" smtClean="0">
                <a:solidFill>
                  <a:srgbClr val="002060"/>
                </a:solidFill>
              </a:rPr>
              <a:t>[</a:t>
            </a:r>
            <a:r>
              <a:rPr lang="ru-RU" sz="2000" b="1" dirty="0" smtClean="0">
                <a:solidFill>
                  <a:srgbClr val="002060"/>
                </a:solidFill>
              </a:rPr>
              <a:t> </a:t>
            </a:r>
            <a:r>
              <a:rPr lang="en-US" sz="2000" b="1" dirty="0">
                <a:solidFill>
                  <a:srgbClr val="002060"/>
                </a:solidFill>
              </a:rPr>
              <a:t>1968-1970</a:t>
            </a:r>
            <a:r>
              <a:rPr lang="ru-RU" sz="2000" b="1" dirty="0">
                <a:solidFill>
                  <a:srgbClr val="002060"/>
                </a:solidFill>
              </a:rPr>
              <a:t>гг. </a:t>
            </a:r>
            <a:r>
              <a:rPr lang="en-US" sz="2000" b="1" dirty="0">
                <a:solidFill>
                  <a:srgbClr val="002060"/>
                </a:solidFill>
              </a:rPr>
              <a:t>]</a:t>
            </a:r>
            <a:endParaRPr lang="ru-RU" sz="2000" b="1" dirty="0">
              <a:solidFill>
                <a:srgbClr val="002060"/>
              </a:solidFill>
            </a:endParaRPr>
          </a:p>
        </p:txBody>
      </p:sp>
      <p:pic>
        <p:nvPicPr>
          <p:cNvPr id="4" name="Picture 2" descr="\\192.168.85.10\Arhiv\ЖЕНЯ\Черно-белые ВСЕ\2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8714" y="1009651"/>
            <a:ext cx="5106444" cy="309634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002295" y="4365104"/>
            <a:ext cx="4572000" cy="2246769"/>
          </a:xfrm>
          <a:prstGeom prst="rect">
            <a:avLst/>
          </a:prstGeom>
        </p:spPr>
        <p:txBody>
          <a:bodyPr>
            <a:spAutoFit/>
          </a:bodyPr>
          <a:lstStyle/>
          <a:p>
            <a:pPr algn="ctr"/>
            <a:r>
              <a:rPr lang="ru-RU" sz="2000" b="1" dirty="0">
                <a:solidFill>
                  <a:srgbClr val="002060"/>
                </a:solidFill>
              </a:rPr>
              <a:t>Второй ряд слева направо: Пономарева Эмма Алексеевна, </a:t>
            </a:r>
          </a:p>
          <a:p>
            <a:pPr algn="ctr"/>
            <a:r>
              <a:rPr lang="ru-RU" sz="2000" b="1" dirty="0">
                <a:solidFill>
                  <a:srgbClr val="002060"/>
                </a:solidFill>
              </a:rPr>
              <a:t>старший сын Игорь, супруг Анатолий и младший сын Алексей (первый ряд),</a:t>
            </a:r>
          </a:p>
          <a:p>
            <a:pPr algn="ctr"/>
            <a:r>
              <a:rPr lang="ru-RU" sz="2000" b="1" dirty="0">
                <a:solidFill>
                  <a:srgbClr val="002060"/>
                </a:solidFill>
              </a:rPr>
              <a:t>во время встречи старшего сына из армии, 1978г.</a:t>
            </a:r>
          </a:p>
        </p:txBody>
      </p:sp>
    </p:spTree>
    <p:extLst>
      <p:ext uri="{BB962C8B-B14F-4D97-AF65-F5344CB8AC3E}">
        <p14:creationId xmlns:p14="http://schemas.microsoft.com/office/powerpoint/2010/main" val="446927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918" y="199427"/>
            <a:ext cx="3769026" cy="530538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4544" y="5661248"/>
            <a:ext cx="4572000" cy="1015663"/>
          </a:xfrm>
          <a:prstGeom prst="rect">
            <a:avLst/>
          </a:prstGeom>
        </p:spPr>
        <p:txBody>
          <a:bodyPr>
            <a:spAutoFit/>
          </a:bodyPr>
          <a:lstStyle/>
          <a:p>
            <a:pPr algn="ctr"/>
            <a:r>
              <a:rPr lang="ru-RU" sz="2000" b="1" dirty="0">
                <a:solidFill>
                  <a:srgbClr val="002060"/>
                </a:solidFill>
              </a:rPr>
              <a:t>Эмма Алексеевна (справа) </a:t>
            </a:r>
            <a:endParaRPr lang="ru-RU" sz="2000" b="1" dirty="0" smtClean="0">
              <a:solidFill>
                <a:srgbClr val="002060"/>
              </a:solidFill>
            </a:endParaRPr>
          </a:p>
          <a:p>
            <a:pPr algn="ctr"/>
            <a:r>
              <a:rPr lang="ru-RU" sz="2000" b="1" dirty="0" smtClean="0">
                <a:solidFill>
                  <a:srgbClr val="002060"/>
                </a:solidFill>
              </a:rPr>
              <a:t>с </a:t>
            </a:r>
            <a:r>
              <a:rPr lang="ru-RU" sz="2000" b="1" dirty="0">
                <a:solidFill>
                  <a:srgbClr val="002060"/>
                </a:solidFill>
              </a:rPr>
              <a:t>хозяйкой дома на отдыхе, </a:t>
            </a:r>
            <a:endParaRPr lang="ru-RU" sz="2000" b="1" dirty="0" smtClean="0">
              <a:solidFill>
                <a:srgbClr val="002060"/>
              </a:solidFill>
            </a:endParaRPr>
          </a:p>
          <a:p>
            <a:pPr algn="ctr"/>
            <a:r>
              <a:rPr lang="ru-RU" sz="2000" b="1" dirty="0" smtClean="0">
                <a:solidFill>
                  <a:srgbClr val="002060"/>
                </a:solidFill>
              </a:rPr>
              <a:t>1979г</a:t>
            </a:r>
            <a:r>
              <a:rPr lang="ru-RU" sz="2000" b="1" dirty="0">
                <a:solidFill>
                  <a:srgbClr val="002060"/>
                </a:solidFill>
              </a:rPr>
              <a:t>.</a:t>
            </a:r>
          </a:p>
        </p:txBody>
      </p:sp>
      <p:pic>
        <p:nvPicPr>
          <p:cNvPr id="4" name="Picture 2" descr="\\192.168.85.10\Arhiv\ЖЕНЯ\Черно-белые ВСЕ\2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701" y="199427"/>
            <a:ext cx="3535093" cy="457979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534413" y="5301208"/>
            <a:ext cx="4572000" cy="1015663"/>
          </a:xfrm>
          <a:prstGeom prst="rect">
            <a:avLst/>
          </a:prstGeom>
        </p:spPr>
        <p:txBody>
          <a:bodyPr>
            <a:spAutoFit/>
          </a:bodyPr>
          <a:lstStyle/>
          <a:p>
            <a:pPr algn="ctr"/>
            <a:r>
              <a:rPr lang="ru-RU" sz="2000" b="1" dirty="0">
                <a:solidFill>
                  <a:srgbClr val="002060"/>
                </a:solidFill>
              </a:rPr>
              <a:t>Эмма Алексеевна с внуком Георгием на руках возле братской могилы,</a:t>
            </a:r>
          </a:p>
          <a:p>
            <a:pPr algn="ctr"/>
            <a:r>
              <a:rPr lang="ru-RU" sz="2000" b="1" dirty="0">
                <a:solidFill>
                  <a:srgbClr val="002060"/>
                </a:solidFill>
              </a:rPr>
              <a:t>где похоронен ее отец, 1986г.</a:t>
            </a:r>
          </a:p>
        </p:txBody>
      </p:sp>
    </p:spTree>
    <p:extLst>
      <p:ext uri="{BB962C8B-B14F-4D97-AF65-F5344CB8AC3E}">
        <p14:creationId xmlns:p14="http://schemas.microsoft.com/office/powerpoint/2010/main" val="674615402"/>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Цветные ВСЕ\8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6" y="0"/>
            <a:ext cx="5079345"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504" y="4069894"/>
            <a:ext cx="4283968" cy="2246769"/>
          </a:xfrm>
          <a:prstGeom prst="rect">
            <a:avLst/>
          </a:prstGeom>
        </p:spPr>
        <p:txBody>
          <a:bodyPr wrap="square">
            <a:spAutoFit/>
          </a:bodyPr>
          <a:lstStyle/>
          <a:p>
            <a:pPr algn="ctr"/>
            <a:r>
              <a:rPr lang="ru-RU" sz="2000" b="1" dirty="0">
                <a:solidFill>
                  <a:srgbClr val="002060"/>
                </a:solidFill>
              </a:rPr>
              <a:t>Э.А. Пономарева – узник фашистских лагерей с внучкой Аней </a:t>
            </a:r>
          </a:p>
          <a:p>
            <a:pPr algn="ctr"/>
            <a:r>
              <a:rPr lang="ru-RU" sz="2000" b="1" dirty="0">
                <a:solidFill>
                  <a:srgbClr val="002060"/>
                </a:solidFill>
              </a:rPr>
              <a:t>на праздничном мероприятии, проходившем на Центральной площади г. </a:t>
            </a:r>
            <a:r>
              <a:rPr lang="ru-RU" sz="2000" b="1" dirty="0" err="1">
                <a:solidFill>
                  <a:srgbClr val="002060"/>
                </a:solidFill>
              </a:rPr>
              <a:t>Пыть-Яха</a:t>
            </a:r>
            <a:r>
              <a:rPr lang="ru-RU" sz="2000" b="1" dirty="0">
                <a:solidFill>
                  <a:srgbClr val="002060"/>
                </a:solidFill>
              </a:rPr>
              <a:t>,</a:t>
            </a:r>
          </a:p>
          <a:p>
            <a:pPr algn="ctr"/>
            <a:r>
              <a:rPr lang="ru-RU" sz="2000" b="1" dirty="0">
                <a:solidFill>
                  <a:srgbClr val="002060"/>
                </a:solidFill>
              </a:rPr>
              <a:t>2008г.</a:t>
            </a:r>
          </a:p>
        </p:txBody>
      </p:sp>
      <p:pic>
        <p:nvPicPr>
          <p:cNvPr id="4" name="Picture 2" descr="\\192.168.85.10\Arhiv\ЖЕНЯ\Цветные ВСЕ\8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2867" y="116632"/>
            <a:ext cx="4999939"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47870" y="4303455"/>
            <a:ext cx="4572000" cy="2554545"/>
          </a:xfrm>
          <a:prstGeom prst="rect">
            <a:avLst/>
          </a:prstGeom>
        </p:spPr>
        <p:txBody>
          <a:bodyPr>
            <a:spAutoFit/>
          </a:bodyPr>
          <a:lstStyle/>
          <a:p>
            <a:pPr algn="ctr"/>
            <a:r>
              <a:rPr lang="ru-RU" sz="2000" b="1" dirty="0">
                <a:solidFill>
                  <a:srgbClr val="002060"/>
                </a:solidFill>
              </a:rPr>
              <a:t>Э.А. Пономарева  с председателем Городского Совета ветеранов войны,</a:t>
            </a:r>
          </a:p>
          <a:p>
            <a:pPr algn="ctr"/>
            <a:r>
              <a:rPr lang="ru-RU" sz="2000" b="1" dirty="0">
                <a:solidFill>
                  <a:srgbClr val="002060"/>
                </a:solidFill>
              </a:rPr>
              <a:t>Труда и вооруженных сил г. Нефтеюганска Кузнецовым Петром Васильевичем</a:t>
            </a:r>
          </a:p>
          <a:p>
            <a:pPr algn="ctr"/>
            <a:r>
              <a:rPr lang="ru-RU" sz="2000" b="1" dirty="0">
                <a:solidFill>
                  <a:srgbClr val="002060"/>
                </a:solidFill>
              </a:rPr>
              <a:t> на торжественном мероприятии, посвященном 70-летию со Дня Победы, 2015г</a:t>
            </a:r>
            <a:r>
              <a:rPr lang="ru-RU" sz="2000" dirty="0">
                <a:solidFill>
                  <a:srgbClr val="002060"/>
                </a:solidFill>
              </a:rPr>
              <a:t>.</a:t>
            </a:r>
          </a:p>
        </p:txBody>
      </p:sp>
    </p:spTree>
    <p:extLst>
      <p:ext uri="{BB962C8B-B14F-4D97-AF65-F5344CB8AC3E}">
        <p14:creationId xmlns:p14="http://schemas.microsoft.com/office/powerpoint/2010/main" val="1731875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yatikovaEA\Desktop\ГЕТТ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906" y="188640"/>
            <a:ext cx="8448939"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94422"/>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Цветные ВСЕ\8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4229408" cy="28634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3501008"/>
            <a:ext cx="3654152" cy="1938992"/>
          </a:xfrm>
          <a:prstGeom prst="rect">
            <a:avLst/>
          </a:prstGeom>
        </p:spPr>
        <p:txBody>
          <a:bodyPr wrap="square">
            <a:spAutoFit/>
          </a:bodyPr>
          <a:lstStyle/>
          <a:p>
            <a:pPr algn="ctr"/>
            <a:r>
              <a:rPr lang="ru-RU" sz="2000" b="1" dirty="0">
                <a:solidFill>
                  <a:srgbClr val="002060"/>
                </a:solidFill>
              </a:rPr>
              <a:t>Коллектив хора «Ветеран» во время выступления в </a:t>
            </a:r>
            <a:r>
              <a:rPr lang="ru-RU" sz="2000" b="1" dirty="0" err="1">
                <a:solidFill>
                  <a:srgbClr val="002060"/>
                </a:solidFill>
              </a:rPr>
              <a:t>Пыть-Яхском</a:t>
            </a:r>
            <a:r>
              <a:rPr lang="ru-RU" sz="2000" b="1" dirty="0">
                <a:solidFill>
                  <a:srgbClr val="002060"/>
                </a:solidFill>
              </a:rPr>
              <a:t> совете ветеранов. </a:t>
            </a:r>
          </a:p>
          <a:p>
            <a:pPr algn="ctr"/>
            <a:r>
              <a:rPr lang="ru-RU" sz="2000" b="1" dirty="0">
                <a:solidFill>
                  <a:srgbClr val="002060"/>
                </a:solidFill>
              </a:rPr>
              <a:t>Пономарева Э.А. (третья справа) – узник фашистских лагерей, 2015г.</a:t>
            </a:r>
          </a:p>
        </p:txBody>
      </p:sp>
      <p:pic>
        <p:nvPicPr>
          <p:cNvPr id="4" name="Picture 2" descr="\\192.168.85.10\Arhiv\ЖЕНЯ\Цветные ВСЕ\8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670" y="3068959"/>
            <a:ext cx="4892330" cy="324097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572000" y="476672"/>
            <a:ext cx="4572000" cy="1938992"/>
          </a:xfrm>
          <a:prstGeom prst="rect">
            <a:avLst/>
          </a:prstGeom>
        </p:spPr>
        <p:txBody>
          <a:bodyPr>
            <a:spAutoFit/>
          </a:bodyPr>
          <a:lstStyle/>
          <a:p>
            <a:pPr algn="ctr"/>
            <a:r>
              <a:rPr lang="ru-RU" sz="2000" b="1" dirty="0">
                <a:solidFill>
                  <a:srgbClr val="002060"/>
                </a:solidFill>
              </a:rPr>
              <a:t>Эмма Алексеевна  (справа) </a:t>
            </a:r>
          </a:p>
          <a:p>
            <a:pPr algn="ctr"/>
            <a:r>
              <a:rPr lang="ru-RU" sz="2000" b="1" dirty="0">
                <a:solidFill>
                  <a:srgbClr val="002060"/>
                </a:solidFill>
              </a:rPr>
              <a:t>с Морозовой Ефросиньей Федоровной – участником трудового фронта, </a:t>
            </a:r>
          </a:p>
          <a:p>
            <a:pPr algn="ctr"/>
            <a:r>
              <a:rPr lang="ru-RU" sz="2000" b="1" dirty="0">
                <a:solidFill>
                  <a:srgbClr val="002060"/>
                </a:solidFill>
              </a:rPr>
              <a:t>Во время праздничного мероприятия, проходившего на территории СОШ № 1, 2016г.</a:t>
            </a:r>
          </a:p>
        </p:txBody>
      </p:sp>
    </p:spTree>
    <p:extLst>
      <p:ext uri="{BB962C8B-B14F-4D97-AF65-F5344CB8AC3E}">
        <p14:creationId xmlns:p14="http://schemas.microsoft.com/office/powerpoint/2010/main" val="4066657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Цветные ВСЕ\8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908" y="244013"/>
            <a:ext cx="6316412" cy="421880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39552" y="4509120"/>
            <a:ext cx="8064896" cy="1938992"/>
          </a:xfrm>
          <a:prstGeom prst="rect">
            <a:avLst/>
          </a:prstGeom>
        </p:spPr>
        <p:txBody>
          <a:bodyPr wrap="square">
            <a:spAutoFit/>
          </a:bodyPr>
          <a:lstStyle/>
          <a:p>
            <a:pPr lvl="0" algn="just"/>
            <a:r>
              <a:rPr lang="ru-RU" sz="2000" b="1" dirty="0">
                <a:solidFill>
                  <a:srgbClr val="002060"/>
                </a:solidFill>
              </a:rPr>
              <a:t>Слева направо: жительница блокадного Ленинграда </a:t>
            </a:r>
            <a:r>
              <a:rPr lang="ru-RU" sz="2000" b="1" dirty="0" err="1">
                <a:solidFill>
                  <a:srgbClr val="002060"/>
                </a:solidFill>
              </a:rPr>
              <a:t>Бенке</a:t>
            </a:r>
            <a:r>
              <a:rPr lang="ru-RU" sz="2000" b="1" dirty="0">
                <a:solidFill>
                  <a:srgbClr val="002060"/>
                </a:solidFill>
              </a:rPr>
              <a:t> </a:t>
            </a:r>
            <a:r>
              <a:rPr lang="ru-RU" sz="2000" b="1" dirty="0" smtClean="0">
                <a:solidFill>
                  <a:srgbClr val="002060"/>
                </a:solidFill>
              </a:rPr>
              <a:t>Галина Николаевна</a:t>
            </a:r>
            <a:r>
              <a:rPr lang="ru-RU" sz="2000" b="1" dirty="0">
                <a:solidFill>
                  <a:srgbClr val="002060"/>
                </a:solidFill>
              </a:rPr>
              <a:t>, </a:t>
            </a:r>
            <a:r>
              <a:rPr lang="ru-RU" sz="2000" b="1" dirty="0" smtClean="0">
                <a:solidFill>
                  <a:srgbClr val="002060"/>
                </a:solidFill>
              </a:rPr>
              <a:t>глава </a:t>
            </a:r>
            <a:r>
              <a:rPr lang="ru-RU" sz="2000" b="1" dirty="0">
                <a:solidFill>
                  <a:srgbClr val="002060"/>
                </a:solidFill>
              </a:rPr>
              <a:t>города </a:t>
            </a:r>
            <a:r>
              <a:rPr lang="ru-RU" sz="2000" b="1" dirty="0" err="1">
                <a:solidFill>
                  <a:srgbClr val="002060"/>
                </a:solidFill>
              </a:rPr>
              <a:t>Пыть-Яха</a:t>
            </a:r>
            <a:r>
              <a:rPr lang="ru-RU" sz="2000" b="1" dirty="0">
                <a:solidFill>
                  <a:srgbClr val="002060"/>
                </a:solidFill>
              </a:rPr>
              <a:t> Ковалевский Олег Леонидович, </a:t>
            </a:r>
            <a:r>
              <a:rPr lang="ru-RU" sz="2000" b="1" dirty="0" smtClean="0">
                <a:solidFill>
                  <a:srgbClr val="002060"/>
                </a:solidFill>
              </a:rPr>
              <a:t>узник </a:t>
            </a:r>
            <a:r>
              <a:rPr lang="ru-RU" sz="2000" b="1" dirty="0">
                <a:solidFill>
                  <a:srgbClr val="002060"/>
                </a:solidFill>
              </a:rPr>
              <a:t>фашистских лагерей Пономарева Эмма Алексеевна, </a:t>
            </a:r>
            <a:r>
              <a:rPr lang="ru-RU" sz="2000" b="1" dirty="0" smtClean="0">
                <a:solidFill>
                  <a:srgbClr val="002060"/>
                </a:solidFill>
              </a:rPr>
              <a:t>заместитель </a:t>
            </a:r>
            <a:r>
              <a:rPr lang="ru-RU" sz="2000" b="1" dirty="0">
                <a:solidFill>
                  <a:srgbClr val="002060"/>
                </a:solidFill>
              </a:rPr>
              <a:t>главы города </a:t>
            </a:r>
            <a:r>
              <a:rPr lang="ru-RU" sz="2000" b="1" dirty="0" err="1">
                <a:solidFill>
                  <a:srgbClr val="002060"/>
                </a:solidFill>
              </a:rPr>
              <a:t>Пыть-Яха</a:t>
            </a:r>
            <a:r>
              <a:rPr lang="ru-RU" sz="2000" b="1" dirty="0">
                <a:solidFill>
                  <a:srgbClr val="002060"/>
                </a:solidFill>
              </a:rPr>
              <a:t> </a:t>
            </a:r>
            <a:r>
              <a:rPr lang="ru-RU" sz="2000" b="1" dirty="0" err="1">
                <a:solidFill>
                  <a:srgbClr val="002060"/>
                </a:solidFill>
              </a:rPr>
              <a:t>Стефогло</a:t>
            </a:r>
            <a:r>
              <a:rPr lang="ru-RU" sz="2000" b="1" dirty="0">
                <a:solidFill>
                  <a:srgbClr val="002060"/>
                </a:solidFill>
              </a:rPr>
              <a:t> Венера Валерьевна </a:t>
            </a:r>
            <a:r>
              <a:rPr lang="ru-RU" sz="2000" b="1" dirty="0" smtClean="0">
                <a:solidFill>
                  <a:srgbClr val="002060"/>
                </a:solidFill>
              </a:rPr>
              <a:t>во </a:t>
            </a:r>
            <a:r>
              <a:rPr lang="ru-RU" sz="2000" b="1" dirty="0">
                <a:solidFill>
                  <a:srgbClr val="002060"/>
                </a:solidFill>
              </a:rPr>
              <a:t>время поздравления  в </a:t>
            </a:r>
            <a:r>
              <a:rPr lang="ru-RU" sz="2000" b="1" dirty="0" err="1">
                <a:solidFill>
                  <a:srgbClr val="002060"/>
                </a:solidFill>
              </a:rPr>
              <a:t>Пыть-Яхском</a:t>
            </a:r>
            <a:r>
              <a:rPr lang="ru-RU" sz="2000" b="1" dirty="0">
                <a:solidFill>
                  <a:srgbClr val="002060"/>
                </a:solidFill>
              </a:rPr>
              <a:t> совете ветеранов в честь празднования 9 Мая, </a:t>
            </a:r>
            <a:r>
              <a:rPr lang="ru-RU" sz="2000" b="1" dirty="0" smtClean="0">
                <a:solidFill>
                  <a:srgbClr val="002060"/>
                </a:solidFill>
              </a:rPr>
              <a:t>2017г</a:t>
            </a:r>
            <a:r>
              <a:rPr lang="ru-RU" sz="2000" b="1" dirty="0">
                <a:solidFill>
                  <a:srgbClr val="002060"/>
                </a:solidFill>
              </a:rPr>
              <a:t>.</a:t>
            </a:r>
          </a:p>
        </p:txBody>
      </p:sp>
    </p:spTree>
    <p:extLst>
      <p:ext uri="{BB962C8B-B14F-4D97-AF65-F5344CB8AC3E}">
        <p14:creationId xmlns:p14="http://schemas.microsoft.com/office/powerpoint/2010/main" val="21435483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yatikovaEA\Desktop\Пономарева\ЧЛЕНСКИЙ БИЛЕТ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620688"/>
            <a:ext cx="7153728" cy="429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730565"/>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ByatikovaEA\Desktop\Пономарева\Почетная грамотв-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3975" y="35657"/>
            <a:ext cx="3210026" cy="4473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ByatikovaEA\Desktop\Пономарева\Почетная грамотв-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
            <a:ext cx="3270304" cy="45811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Users\ByatikovaEA\Desktop\Пономарева\Почетная грамотв-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1" y="2215678"/>
            <a:ext cx="3305491" cy="4586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671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yatikovaEA\Desktop\Пономарева\IMG_78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303" y="548680"/>
            <a:ext cx="3532000" cy="53652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334" y="532837"/>
            <a:ext cx="3163082" cy="538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394917"/>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57223"/>
            <a:ext cx="3030537" cy="573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ByatikovaEA\Desktop\Пономарева\IMG_78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76672"/>
            <a:ext cx="3392053"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4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ByatikovaEA\Desktop\Пономарева\IMG_78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620688"/>
            <a:ext cx="3822344" cy="50964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ByatikovaEA\Desktop\Пономарева\IMG_7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262" y="620688"/>
            <a:ext cx="3768883" cy="502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99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yatikovaEA\Desktop\Пономарева\IMG_78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409" y="352498"/>
            <a:ext cx="4160524" cy="55473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yatikovaEA\Desktop\Пономарева\IMG_78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32656"/>
            <a:ext cx="4137924"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9941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yatikovaEA\Desktop\узники\Ляпин И.Д\ЕД.ХР.2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40" y="980728"/>
            <a:ext cx="3575621" cy="563416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850643" y="1086478"/>
            <a:ext cx="5328592" cy="5262979"/>
          </a:xfrm>
          <a:prstGeom prst="rect">
            <a:avLst/>
          </a:prstGeom>
        </p:spPr>
        <p:txBody>
          <a:bodyPr wrap="square">
            <a:spAutoFit/>
          </a:bodyPr>
          <a:lstStyle/>
          <a:p>
            <a:r>
              <a:rPr lang="ru-RU" sz="1600" dirty="0" smtClean="0">
                <a:solidFill>
                  <a:srgbClr val="FFFF00"/>
                </a:solidFill>
                <a:latin typeface="Times New Roman" panose="02020603050405020304" pitchFamily="18" charset="0"/>
                <a:cs typeface="Times New Roman" panose="02020603050405020304" pitchFamily="18" charset="0"/>
              </a:rPr>
              <a:t> Родился </a:t>
            </a:r>
            <a:r>
              <a:rPr lang="ru-RU" sz="1600" dirty="0">
                <a:solidFill>
                  <a:srgbClr val="FFFF00"/>
                </a:solidFill>
                <a:latin typeface="Times New Roman" panose="02020603050405020304" pitchFamily="18" charset="0"/>
                <a:cs typeface="Times New Roman" panose="02020603050405020304" pitchFamily="18" charset="0"/>
              </a:rPr>
              <a:t>15 июня  1921  года в деревне </a:t>
            </a:r>
            <a:r>
              <a:rPr lang="ru-RU" sz="1600" dirty="0" err="1">
                <a:solidFill>
                  <a:srgbClr val="FFFF00"/>
                </a:solidFill>
                <a:latin typeface="Times New Roman" panose="02020603050405020304" pitchFamily="18" charset="0"/>
                <a:cs typeface="Times New Roman" panose="02020603050405020304" pitchFamily="18" charset="0"/>
              </a:rPr>
              <a:t>Челищево</a:t>
            </a:r>
            <a:r>
              <a:rPr lang="ru-RU" sz="1600" dirty="0">
                <a:solidFill>
                  <a:srgbClr val="FFFF00"/>
                </a:solidFill>
                <a:latin typeface="Times New Roman" panose="02020603050405020304" pitchFamily="18" charset="0"/>
                <a:cs typeface="Times New Roman" panose="02020603050405020304" pitchFamily="18" charset="0"/>
              </a:rPr>
              <a:t> Пятницкого сельского Совета </a:t>
            </a:r>
            <a:r>
              <a:rPr lang="ru-RU" sz="1600" dirty="0" err="1">
                <a:solidFill>
                  <a:srgbClr val="FFFF00"/>
                </a:solidFill>
                <a:latin typeface="Times New Roman" panose="02020603050405020304" pitchFamily="18" charset="0"/>
                <a:cs typeface="Times New Roman" panose="02020603050405020304" pitchFamily="18" charset="0"/>
              </a:rPr>
              <a:t>Хатанецкого</a:t>
            </a:r>
            <a:r>
              <a:rPr lang="ru-RU" sz="1600" dirty="0">
                <a:solidFill>
                  <a:srgbClr val="FFFF00"/>
                </a:solidFill>
                <a:latin typeface="Times New Roman" panose="02020603050405020304" pitchFamily="18" charset="0"/>
                <a:cs typeface="Times New Roman" panose="02020603050405020304" pitchFamily="18" charset="0"/>
              </a:rPr>
              <a:t> района Орловской области в семье крестьян. В сельской школе окончил 7 классов. После окончания школы работал в колхозе. </a:t>
            </a:r>
            <a:r>
              <a:rPr lang="ru-RU" sz="1600" dirty="0" smtClean="0">
                <a:solidFill>
                  <a:srgbClr val="FFFF00"/>
                </a:solidFill>
                <a:latin typeface="Times New Roman" panose="02020603050405020304" pitchFamily="18" charset="0"/>
                <a:cs typeface="Times New Roman" panose="02020603050405020304" pitchFamily="18" charset="0"/>
              </a:rPr>
              <a:t>17 </a:t>
            </a:r>
            <a:r>
              <a:rPr lang="ru-RU" sz="1600" dirty="0">
                <a:solidFill>
                  <a:srgbClr val="FFFF00"/>
                </a:solidFill>
                <a:latin typeface="Times New Roman" panose="02020603050405020304" pitchFamily="18" charset="0"/>
                <a:cs typeface="Times New Roman" panose="02020603050405020304" pitchFamily="18" charset="0"/>
              </a:rPr>
              <a:t>октября 1940 года призвали в армию в город Новороссийск в войска связи. В 1941 году в первые дни войны часть, в которой служил Иван Данилович была переброшена в Белоруссию под город Орша. В связи с неразберихой при отступлении советских войск, попал в окружение и плен.</a:t>
            </a:r>
          </a:p>
          <a:p>
            <a:r>
              <a:rPr lang="ru-RU" sz="1600" dirty="0">
                <a:solidFill>
                  <a:srgbClr val="FFFF00"/>
                </a:solidFill>
                <a:latin typeface="Times New Roman" panose="02020603050405020304" pitchFamily="18" charset="0"/>
                <a:cs typeface="Times New Roman" panose="02020603050405020304" pitchFamily="18" charset="0"/>
              </a:rPr>
              <a:t>            Находясь в плену, работал на цементном заводе в городе Эссен в Германии. В обязанности военнопленных входила самая тяжелая работа, разбивать гранит и транспортировать его. </a:t>
            </a:r>
          </a:p>
          <a:p>
            <a:r>
              <a:rPr lang="ru-RU" sz="1600" dirty="0">
                <a:solidFill>
                  <a:srgbClr val="FFFF00"/>
                </a:solidFill>
                <a:latin typeface="Times New Roman" panose="02020603050405020304" pitchFamily="18" charset="0"/>
                <a:cs typeface="Times New Roman" panose="02020603050405020304" pitchFamily="18" charset="0"/>
              </a:rPr>
              <a:t>            Весной 1945 </a:t>
            </a:r>
            <a:r>
              <a:rPr lang="ru-RU" sz="1600" dirty="0" smtClean="0">
                <a:solidFill>
                  <a:srgbClr val="FFFF00"/>
                </a:solidFill>
                <a:latin typeface="Times New Roman" panose="02020603050405020304" pitchFamily="18" charset="0"/>
                <a:cs typeface="Times New Roman" panose="02020603050405020304" pitchFamily="18" charset="0"/>
              </a:rPr>
              <a:t>года немцы </a:t>
            </a:r>
            <a:r>
              <a:rPr lang="ru-RU" sz="1600" dirty="0">
                <a:solidFill>
                  <a:srgbClr val="FFFF00"/>
                </a:solidFill>
                <a:latin typeface="Times New Roman" panose="02020603050405020304" pitchFamily="18" charset="0"/>
                <a:cs typeface="Times New Roman" panose="02020603050405020304" pitchFamily="18" charset="0"/>
              </a:rPr>
              <a:t>с военнопленными бежали в </a:t>
            </a:r>
            <a:r>
              <a:rPr lang="ru-RU" sz="1600" dirty="0" smtClean="0">
                <a:solidFill>
                  <a:srgbClr val="FFFF00"/>
                </a:solidFill>
                <a:latin typeface="Times New Roman" panose="02020603050405020304" pitchFamily="18" charset="0"/>
                <a:cs typeface="Times New Roman" panose="02020603050405020304" pitchFamily="18" charset="0"/>
              </a:rPr>
              <a:t>Норвегию.</a:t>
            </a:r>
            <a:endParaRPr lang="ru-RU" sz="1600" dirty="0">
              <a:solidFill>
                <a:srgbClr val="FFFF00"/>
              </a:solidFill>
              <a:latin typeface="Times New Roman" panose="02020603050405020304" pitchFamily="18" charset="0"/>
              <a:cs typeface="Times New Roman" panose="02020603050405020304" pitchFamily="18" charset="0"/>
            </a:endParaRPr>
          </a:p>
          <a:p>
            <a:r>
              <a:rPr lang="ru-RU" sz="1600" dirty="0">
                <a:solidFill>
                  <a:srgbClr val="FFFF00"/>
                </a:solidFill>
                <a:latin typeface="Times New Roman" panose="02020603050405020304" pitchFamily="18" charset="0"/>
                <a:cs typeface="Times New Roman" panose="02020603050405020304" pitchFamily="18" charset="0"/>
              </a:rPr>
              <a:t>           В этом же году Иван Данилович и еще 50 человек бывших военнопленных были отправлены поездом в Ленинград, а потом в Горьковскую область на торфоразработки. На торфоразработках отработал 2 года</a:t>
            </a:r>
            <a:r>
              <a:rPr lang="ru-RU" sz="1600" dirty="0" smtClean="0">
                <a:solidFill>
                  <a:srgbClr val="FFFF00"/>
                </a:solidFill>
                <a:latin typeface="Times New Roman" panose="02020603050405020304" pitchFamily="18" charset="0"/>
                <a:cs typeface="Times New Roman" panose="02020603050405020304" pitchFamily="18" charset="0"/>
              </a:rPr>
              <a:t>. </a:t>
            </a:r>
            <a:endParaRPr lang="ru-RU" sz="1600" dirty="0">
              <a:solidFill>
                <a:srgbClr val="FFFF00"/>
              </a:solidFill>
              <a:latin typeface="Times New Roman" panose="02020603050405020304" pitchFamily="18" charset="0"/>
              <a:cs typeface="Times New Roman" panose="02020603050405020304" pitchFamily="18" charset="0"/>
            </a:endParaRPr>
          </a:p>
          <a:p>
            <a:r>
              <a:rPr lang="ru-RU" sz="1600" dirty="0">
                <a:solidFill>
                  <a:srgbClr val="FFFF00"/>
                </a:solidFill>
                <a:latin typeface="Times New Roman" panose="02020603050405020304" pitchFamily="18" charset="0"/>
                <a:cs typeface="Times New Roman" panose="02020603050405020304" pitchFamily="18" charset="0"/>
              </a:rPr>
              <a:t>           В 1947 году был </a:t>
            </a:r>
            <a:r>
              <a:rPr lang="ru-RU" sz="1600" dirty="0" smtClean="0">
                <a:solidFill>
                  <a:srgbClr val="FFFF00"/>
                </a:solidFill>
                <a:latin typeface="Times New Roman" panose="02020603050405020304" pitchFamily="18" charset="0"/>
                <a:cs typeface="Times New Roman" panose="02020603050405020304" pitchFamily="18" charset="0"/>
              </a:rPr>
              <a:t>освобожден.</a:t>
            </a:r>
            <a:endParaRPr lang="ru-RU" sz="1600" dirty="0">
              <a:solidFill>
                <a:srgbClr val="FFFF0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907704" y="188640"/>
            <a:ext cx="4320480" cy="584775"/>
          </a:xfrm>
          <a:prstGeom prst="rect">
            <a:avLst/>
          </a:prstGeom>
        </p:spPr>
        <p:txBody>
          <a:bodyPr wrap="square">
            <a:spAutoFit/>
          </a:bodyPr>
          <a:lstStyle/>
          <a:p>
            <a:r>
              <a:rPr lang="ru-RU" sz="3200" dirty="0" err="1">
                <a:solidFill>
                  <a:srgbClr val="FFFF00"/>
                </a:solidFill>
                <a:latin typeface="Times New Roman" panose="02020603050405020304" pitchFamily="18" charset="0"/>
                <a:cs typeface="Times New Roman" panose="02020603050405020304" pitchFamily="18" charset="0"/>
              </a:rPr>
              <a:t>Ляпин</a:t>
            </a:r>
            <a:r>
              <a:rPr lang="ru-RU" sz="3200" dirty="0">
                <a:solidFill>
                  <a:srgbClr val="FFFF00"/>
                </a:solidFill>
                <a:latin typeface="Times New Roman" panose="02020603050405020304" pitchFamily="18" charset="0"/>
                <a:cs typeface="Times New Roman" panose="02020603050405020304" pitchFamily="18" charset="0"/>
              </a:rPr>
              <a:t> Иван Данилович </a:t>
            </a:r>
          </a:p>
        </p:txBody>
      </p:sp>
    </p:spTree>
    <p:extLst>
      <p:ext uri="{BB962C8B-B14F-4D97-AF65-F5344CB8AC3E}">
        <p14:creationId xmlns:p14="http://schemas.microsoft.com/office/powerpoint/2010/main" val="796015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yatikovaEA\Desktop\узники\Ляпин И.Д\Ляпин...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8352420" cy="556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5794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836712"/>
            <a:ext cx="4968552" cy="4524315"/>
          </a:xfrm>
          <a:prstGeom prst="rect">
            <a:avLst/>
          </a:prstGeom>
        </p:spPr>
        <p:txBody>
          <a:bodyPr wrap="square">
            <a:spAutoFit/>
          </a:bodyPr>
          <a:lstStyle/>
          <a:p>
            <a:pPr algn="just"/>
            <a:r>
              <a:rPr lang="ru-RU" sz="2400" b="1" dirty="0">
                <a:solidFill>
                  <a:srgbClr val="002060"/>
                </a:solidFill>
                <a:latin typeface="Times New Roman" panose="02020603050405020304" pitchFamily="18" charset="0"/>
                <a:cs typeface="Times New Roman" panose="02020603050405020304" pitchFamily="18" charset="0"/>
              </a:rPr>
              <a:t>Удар за ударом </a:t>
            </a:r>
            <a:r>
              <a:rPr lang="ru-RU" sz="2400" b="1" dirty="0" smtClean="0">
                <a:solidFill>
                  <a:srgbClr val="002060"/>
                </a:solidFill>
                <a:latin typeface="Times New Roman" panose="02020603050405020304" pitchFamily="18" charset="0"/>
                <a:cs typeface="Times New Roman" panose="02020603050405020304" pitchFamily="18" charset="0"/>
              </a:rPr>
              <a:t>в </a:t>
            </a:r>
            <a:r>
              <a:rPr lang="ru-RU" sz="2400" b="1" dirty="0">
                <a:solidFill>
                  <a:srgbClr val="002060"/>
                </a:solidFill>
                <a:latin typeface="Times New Roman" panose="02020603050405020304" pitchFamily="18" charset="0"/>
                <a:cs typeface="Times New Roman" panose="02020603050405020304" pitchFamily="18" charset="0"/>
              </a:rPr>
              <a:t>висках отдается,</a:t>
            </a:r>
            <a:endParaRPr lang="ru-RU" sz="2400" dirty="0">
              <a:solidFill>
                <a:srgbClr val="002060"/>
              </a:solidFill>
              <a:latin typeface="Times New Roman" panose="02020603050405020304" pitchFamily="18" charset="0"/>
              <a:cs typeface="Times New Roman" panose="02020603050405020304" pitchFamily="18" charset="0"/>
            </a:endParaRPr>
          </a:p>
          <a:p>
            <a:pPr algn="just"/>
            <a:r>
              <a:rPr lang="ru-RU" sz="2400" b="1" dirty="0">
                <a:solidFill>
                  <a:srgbClr val="002060"/>
                </a:solidFill>
                <a:latin typeface="Times New Roman" panose="02020603050405020304" pitchFamily="18" charset="0"/>
                <a:cs typeface="Times New Roman" panose="02020603050405020304" pitchFamily="18" charset="0"/>
              </a:rPr>
              <a:t>Кровь в венах пульсирует в такт;</a:t>
            </a:r>
            <a:endParaRPr lang="ru-RU" sz="2400" dirty="0">
              <a:solidFill>
                <a:srgbClr val="002060"/>
              </a:solidFill>
              <a:latin typeface="Times New Roman" panose="02020603050405020304" pitchFamily="18" charset="0"/>
              <a:cs typeface="Times New Roman" panose="02020603050405020304" pitchFamily="18" charset="0"/>
            </a:endParaRPr>
          </a:p>
          <a:p>
            <a:pPr algn="just"/>
            <a:r>
              <a:rPr lang="ru-RU" sz="2400" b="1" dirty="0">
                <a:solidFill>
                  <a:srgbClr val="002060"/>
                </a:solidFill>
                <a:latin typeface="Times New Roman" panose="02020603050405020304" pitchFamily="18" charset="0"/>
                <a:cs typeface="Times New Roman" panose="02020603050405020304" pitchFamily="18" charset="0"/>
              </a:rPr>
              <a:t>Прожить еще день </a:t>
            </a:r>
            <a:endParaRPr lang="ru-RU" sz="2400" b="1" dirty="0" smtClean="0">
              <a:solidFill>
                <a:srgbClr val="002060"/>
              </a:solidFill>
              <a:latin typeface="Times New Roman" panose="02020603050405020304" pitchFamily="18" charset="0"/>
              <a:cs typeface="Times New Roman" panose="02020603050405020304" pitchFamily="18" charset="0"/>
            </a:endParaRPr>
          </a:p>
          <a:p>
            <a:pPr algn="just"/>
            <a:r>
              <a:rPr lang="ru-RU" sz="2400" b="1" dirty="0" smtClean="0">
                <a:solidFill>
                  <a:srgbClr val="002060"/>
                </a:solidFill>
                <a:latin typeface="Times New Roman" panose="02020603050405020304" pitchFamily="18" charset="0"/>
                <a:cs typeface="Times New Roman" panose="02020603050405020304" pitchFamily="18" charset="0"/>
              </a:rPr>
              <a:t>лишь </a:t>
            </a:r>
            <a:r>
              <a:rPr lang="ru-RU" sz="2400" b="1" dirty="0">
                <a:solidFill>
                  <a:srgbClr val="002060"/>
                </a:solidFill>
                <a:latin typeface="Times New Roman" panose="02020603050405020304" pitchFamily="18" charset="0"/>
                <a:cs typeface="Times New Roman" panose="02020603050405020304" pitchFamily="18" charset="0"/>
              </a:rPr>
              <a:t>тому удается,</a:t>
            </a:r>
            <a:endParaRPr lang="ru-RU" sz="2400" dirty="0">
              <a:solidFill>
                <a:srgbClr val="002060"/>
              </a:solidFill>
              <a:latin typeface="Times New Roman" panose="02020603050405020304" pitchFamily="18" charset="0"/>
              <a:cs typeface="Times New Roman" panose="02020603050405020304" pitchFamily="18" charset="0"/>
            </a:endParaRPr>
          </a:p>
          <a:p>
            <a:pPr algn="just"/>
            <a:r>
              <a:rPr lang="ru-RU" sz="2400" b="1" dirty="0">
                <a:solidFill>
                  <a:srgbClr val="002060"/>
                </a:solidFill>
                <a:latin typeface="Times New Roman" panose="02020603050405020304" pitchFamily="18" charset="0"/>
                <a:cs typeface="Times New Roman" panose="02020603050405020304" pitchFamily="18" charset="0"/>
              </a:rPr>
              <a:t>Кто смог доползти в свой барак.</a:t>
            </a:r>
            <a:endParaRPr lang="ru-RU" sz="2400" dirty="0">
              <a:solidFill>
                <a:srgbClr val="002060"/>
              </a:solidFill>
              <a:latin typeface="Times New Roman" panose="02020603050405020304" pitchFamily="18" charset="0"/>
              <a:cs typeface="Times New Roman" panose="02020603050405020304" pitchFamily="18" charset="0"/>
            </a:endParaRPr>
          </a:p>
          <a:p>
            <a:pPr algn="just"/>
            <a:r>
              <a:rPr lang="ru-RU" sz="2400" b="1" dirty="0">
                <a:solidFill>
                  <a:srgbClr val="002060"/>
                </a:solidFill>
                <a:latin typeface="Times New Roman" panose="02020603050405020304" pitchFamily="18" charset="0"/>
                <a:cs typeface="Times New Roman" panose="02020603050405020304" pitchFamily="18" charset="0"/>
              </a:rPr>
              <a:t>Вы вынесли голод и выжили в холоде,</a:t>
            </a:r>
            <a:endParaRPr lang="ru-RU" sz="2400" dirty="0">
              <a:solidFill>
                <a:srgbClr val="002060"/>
              </a:solidFill>
              <a:latin typeface="Times New Roman" panose="02020603050405020304" pitchFamily="18" charset="0"/>
              <a:cs typeface="Times New Roman" panose="02020603050405020304" pitchFamily="18" charset="0"/>
            </a:endParaRPr>
          </a:p>
          <a:p>
            <a:pPr algn="just"/>
            <a:r>
              <a:rPr lang="ru-RU" sz="2400" b="1" dirty="0">
                <a:solidFill>
                  <a:srgbClr val="002060"/>
                </a:solidFill>
                <a:latin typeface="Times New Roman" panose="02020603050405020304" pitchFamily="18" charset="0"/>
                <a:cs typeface="Times New Roman" panose="02020603050405020304" pitchFamily="18" charset="0"/>
              </a:rPr>
              <a:t>Сквозь грязь, униженья прошли.</a:t>
            </a:r>
            <a:endParaRPr lang="ru-RU" sz="2400" dirty="0">
              <a:solidFill>
                <a:srgbClr val="002060"/>
              </a:solidFill>
              <a:latin typeface="Times New Roman" panose="02020603050405020304" pitchFamily="18" charset="0"/>
              <a:cs typeface="Times New Roman" panose="02020603050405020304" pitchFamily="18" charset="0"/>
            </a:endParaRPr>
          </a:p>
          <a:p>
            <a:pPr algn="just"/>
            <a:r>
              <a:rPr lang="ru-RU" sz="2400" b="1" dirty="0">
                <a:solidFill>
                  <a:srgbClr val="002060"/>
                </a:solidFill>
                <a:latin typeface="Times New Roman" panose="02020603050405020304" pitchFamily="18" charset="0"/>
                <a:cs typeface="Times New Roman" panose="02020603050405020304" pitchFamily="18" charset="0"/>
              </a:rPr>
              <a:t>Так дай же Вам Бог!..</a:t>
            </a:r>
            <a:endParaRPr lang="ru-RU" sz="2400" dirty="0">
              <a:solidFill>
                <a:srgbClr val="002060"/>
              </a:solidFill>
              <a:latin typeface="Times New Roman" panose="02020603050405020304" pitchFamily="18" charset="0"/>
              <a:cs typeface="Times New Roman" panose="02020603050405020304" pitchFamily="18" charset="0"/>
            </a:endParaRPr>
          </a:p>
          <a:p>
            <a:pPr algn="just"/>
            <a:r>
              <a:rPr lang="ru-RU" sz="2400" b="1" dirty="0">
                <a:solidFill>
                  <a:srgbClr val="002060"/>
                </a:solidFill>
                <a:latin typeface="Times New Roman" panose="02020603050405020304" pitchFamily="18" charset="0"/>
                <a:cs typeface="Times New Roman" panose="02020603050405020304" pitchFamily="18" charset="0"/>
              </a:rPr>
              <a:t>И, позвольте, мне голову</a:t>
            </a:r>
            <a:endParaRPr lang="ru-RU" sz="2400" dirty="0">
              <a:solidFill>
                <a:srgbClr val="002060"/>
              </a:solidFill>
              <a:latin typeface="Times New Roman" panose="02020603050405020304" pitchFamily="18" charset="0"/>
              <a:cs typeface="Times New Roman" panose="02020603050405020304" pitchFamily="18" charset="0"/>
            </a:endParaRPr>
          </a:p>
          <a:p>
            <a:pPr algn="just"/>
            <a:r>
              <a:rPr lang="ru-RU" sz="2400" b="1" dirty="0">
                <a:solidFill>
                  <a:srgbClr val="002060"/>
                </a:solidFill>
                <a:latin typeface="Times New Roman" panose="02020603050405020304" pitchFamily="18" charset="0"/>
                <a:cs typeface="Times New Roman" panose="02020603050405020304" pitchFamily="18" charset="0"/>
              </a:rPr>
              <a:t>В поклоне склонить до земли.</a:t>
            </a:r>
            <a:endParaRPr lang="ru-RU" sz="2400" dirty="0">
              <a:solidFill>
                <a:srgbClr val="002060"/>
              </a:solidFill>
              <a:latin typeface="Times New Roman" panose="02020603050405020304" pitchFamily="18" charset="0"/>
              <a:cs typeface="Times New Roman" panose="02020603050405020304" pitchFamily="18" charset="0"/>
            </a:endParaRPr>
          </a:p>
          <a:p>
            <a:pPr algn="just"/>
            <a:endParaRPr lang="ru-RU" sz="2400" b="1" dirty="0" smtClean="0">
              <a:solidFill>
                <a:srgbClr val="002060"/>
              </a:solidFill>
              <a:latin typeface="Times New Roman" panose="02020603050405020304" pitchFamily="18" charset="0"/>
              <a:cs typeface="Times New Roman" panose="02020603050405020304" pitchFamily="18" charset="0"/>
            </a:endParaRPr>
          </a:p>
        </p:txBody>
      </p:sp>
      <p:pic>
        <p:nvPicPr>
          <p:cNvPr id="4" name="Picture 2" descr="C:\Users\ByatikovaEA\Desktop\ЛАГЕРЬ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755" y="3942184"/>
            <a:ext cx="4605573" cy="26782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C:\Users\ByatikovaEA\Desktop\ФОТО ЛАГЕР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743" y="188639"/>
            <a:ext cx="4173585" cy="3312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43129"/>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92.168.1.10\Arhiv\НАТАЛЬЯ\Фото в программу\Цветные\299.tif"/>
          <p:cNvPicPr/>
          <p:nvPr/>
        </p:nvPicPr>
        <p:blipFill>
          <a:blip r:embed="rId2">
            <a:extLst>
              <a:ext uri="{28A0092B-C50C-407E-A947-70E740481C1C}">
                <a14:useLocalDpi xmlns:a14="http://schemas.microsoft.com/office/drawing/2010/main" val="0"/>
              </a:ext>
            </a:extLst>
          </a:blip>
          <a:srcRect/>
          <a:stretch>
            <a:fillRect/>
          </a:stretch>
        </p:blipFill>
        <p:spPr bwMode="auto">
          <a:xfrm>
            <a:off x="862667" y="1731380"/>
            <a:ext cx="7274649" cy="4920223"/>
          </a:xfrm>
          <a:prstGeom prst="rect">
            <a:avLst/>
          </a:prstGeom>
          <a:noFill/>
          <a:ln>
            <a:noFill/>
          </a:ln>
        </p:spPr>
      </p:pic>
      <p:sp>
        <p:nvSpPr>
          <p:cNvPr id="3" name="Прямоугольник 2"/>
          <p:cNvSpPr/>
          <p:nvPr/>
        </p:nvSpPr>
        <p:spPr>
          <a:xfrm>
            <a:off x="1187624" y="161721"/>
            <a:ext cx="6624736" cy="1569660"/>
          </a:xfrm>
          <a:prstGeom prst="rect">
            <a:avLst/>
          </a:prstGeom>
        </p:spPr>
        <p:txBody>
          <a:bodyPr wrap="square">
            <a:spAutoFit/>
          </a:bodyPr>
          <a:lstStyle/>
          <a:p>
            <a:pPr algn="ctr"/>
            <a:r>
              <a:rPr lang="ru-RU" sz="2400" dirty="0">
                <a:solidFill>
                  <a:srgbClr val="FFFF00"/>
                </a:solidFill>
              </a:rPr>
              <a:t>Узники фашистских концлагерей </a:t>
            </a:r>
            <a:r>
              <a:rPr lang="ru-RU" sz="2400" dirty="0" err="1">
                <a:solidFill>
                  <a:srgbClr val="FFFF00"/>
                </a:solidFill>
              </a:rPr>
              <a:t>Гучек</a:t>
            </a:r>
            <a:r>
              <a:rPr lang="ru-RU" sz="2400" dirty="0">
                <a:solidFill>
                  <a:srgbClr val="FFFF00"/>
                </a:solidFill>
              </a:rPr>
              <a:t> Иван Владимирович и </a:t>
            </a:r>
            <a:r>
              <a:rPr lang="ru-RU" sz="2400" dirty="0" err="1">
                <a:solidFill>
                  <a:srgbClr val="FFFF00"/>
                </a:solidFill>
              </a:rPr>
              <a:t>Гилек</a:t>
            </a:r>
            <a:r>
              <a:rPr lang="ru-RU" sz="2400" dirty="0">
                <a:solidFill>
                  <a:srgbClr val="FFFF00"/>
                </a:solidFill>
              </a:rPr>
              <a:t> Александр Павлович на встрече в честь Дня узников фашистских </a:t>
            </a:r>
            <a:r>
              <a:rPr lang="ru-RU" sz="2400" dirty="0" smtClean="0">
                <a:solidFill>
                  <a:srgbClr val="FFFF00"/>
                </a:solidFill>
              </a:rPr>
              <a:t>концлагерей, 2003г.</a:t>
            </a:r>
            <a:endParaRPr lang="ru-RU" sz="2400" dirty="0">
              <a:solidFill>
                <a:srgbClr val="FFFF00"/>
              </a:solidFill>
            </a:endParaRPr>
          </a:p>
        </p:txBody>
      </p:sp>
    </p:spTree>
    <p:extLst>
      <p:ext uri="{BB962C8B-B14F-4D97-AF65-F5344CB8AC3E}">
        <p14:creationId xmlns:p14="http://schemas.microsoft.com/office/powerpoint/2010/main" val="2232264512"/>
      </p:ext>
    </p:extLst>
  </p:cSld>
  <p:clrMapOvr>
    <a:masterClrMapping/>
  </p:clrMapOvr>
  <p:transition spd="slow">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43608" y="980728"/>
            <a:ext cx="7200800" cy="4401205"/>
          </a:xfrm>
          <a:prstGeom prst="rect">
            <a:avLst/>
          </a:prstGeom>
        </p:spPr>
        <p:txBody>
          <a:bodyPr wrap="square">
            <a:spAutoFit/>
          </a:bodyPr>
          <a:lstStyle/>
          <a:p>
            <a:pPr algn="ctr"/>
            <a:r>
              <a:rPr lang="ru-RU" sz="4000" b="1" i="1" dirty="0">
                <a:solidFill>
                  <a:srgbClr val="002060"/>
                </a:solidFill>
                <a:latin typeface="Times New Roman" panose="02020603050405020304" pitchFamily="18" charset="0"/>
                <a:cs typeface="Times New Roman" panose="02020603050405020304" pitchFamily="18" charset="0"/>
              </a:rPr>
              <a:t>Выставка подготовлена </a:t>
            </a:r>
            <a:r>
              <a:rPr lang="ru-RU" sz="4000" b="1" i="1" dirty="0" smtClean="0">
                <a:solidFill>
                  <a:srgbClr val="002060"/>
                </a:solidFill>
                <a:latin typeface="Times New Roman" panose="02020603050405020304" pitchFamily="18" charset="0"/>
                <a:cs typeface="Times New Roman" panose="02020603050405020304" pitchFamily="18" charset="0"/>
              </a:rPr>
              <a:t>архивным отделом </a:t>
            </a:r>
            <a:r>
              <a:rPr lang="ru-RU" sz="4000" b="1" i="1" dirty="0">
                <a:solidFill>
                  <a:srgbClr val="002060"/>
                </a:solidFill>
                <a:latin typeface="Times New Roman" panose="02020603050405020304" pitchFamily="18" charset="0"/>
                <a:cs typeface="Times New Roman" panose="02020603050405020304" pitchFamily="18" charset="0"/>
              </a:rPr>
              <a:t>администрации </a:t>
            </a:r>
            <a:r>
              <a:rPr lang="ru-RU" sz="4000" b="1" i="1" dirty="0" err="1">
                <a:solidFill>
                  <a:srgbClr val="002060"/>
                </a:solidFill>
                <a:latin typeface="Times New Roman" panose="02020603050405020304" pitchFamily="18" charset="0"/>
                <a:cs typeface="Times New Roman" panose="02020603050405020304" pitchFamily="18" charset="0"/>
              </a:rPr>
              <a:t>г.Пыть-Ях</a:t>
            </a:r>
            <a:r>
              <a:rPr lang="ru-RU" sz="4000" b="1" i="1" dirty="0">
                <a:solidFill>
                  <a:srgbClr val="002060"/>
                </a:solidFill>
                <a:latin typeface="Times New Roman" panose="02020603050405020304" pitchFamily="18" charset="0"/>
                <a:cs typeface="Times New Roman" panose="02020603050405020304" pitchFamily="18" charset="0"/>
              </a:rPr>
              <a:t> </a:t>
            </a:r>
          </a:p>
          <a:p>
            <a:pPr algn="ctr"/>
            <a:r>
              <a:rPr lang="ru-RU" sz="4000" b="1" i="1" dirty="0">
                <a:solidFill>
                  <a:srgbClr val="002060"/>
                </a:solidFill>
                <a:latin typeface="Times New Roman" panose="02020603050405020304" pitchFamily="18" charset="0"/>
                <a:cs typeface="Times New Roman" panose="02020603050405020304" pitchFamily="18" charset="0"/>
              </a:rPr>
              <a:t>по документам, хранящимся в муниципальном архиве. </a:t>
            </a:r>
          </a:p>
          <a:p>
            <a:pPr algn="ctr"/>
            <a:endParaRPr lang="ru-RU" sz="4000" b="1" i="1" dirty="0">
              <a:solidFill>
                <a:srgbClr val="002060"/>
              </a:solidFill>
              <a:latin typeface="Times New Roman" panose="02020603050405020304" pitchFamily="18" charset="0"/>
              <a:cs typeface="Times New Roman" panose="02020603050405020304" pitchFamily="18" charset="0"/>
            </a:endParaRPr>
          </a:p>
          <a:p>
            <a:pPr algn="ctr"/>
            <a:r>
              <a:rPr lang="ru-RU" sz="4000" b="1" i="1" dirty="0">
                <a:solidFill>
                  <a:srgbClr val="002060"/>
                </a:solidFill>
                <a:latin typeface="Times New Roman" panose="02020603050405020304" pitchFamily="18" charset="0"/>
                <a:cs typeface="Times New Roman" panose="02020603050405020304" pitchFamily="18" charset="0"/>
              </a:rPr>
              <a:t> Фонд-39, опись №1,№2</a:t>
            </a:r>
            <a:endParaRPr lang="ru-RU" sz="4000" dirty="0">
              <a:solidFill>
                <a:srgbClr val="002060"/>
              </a:solidFill>
            </a:endParaRPr>
          </a:p>
        </p:txBody>
      </p:sp>
    </p:spTree>
    <p:extLst>
      <p:ext uri="{BB962C8B-B14F-4D97-AF65-F5344CB8AC3E}">
        <p14:creationId xmlns:p14="http://schemas.microsoft.com/office/powerpoint/2010/main" val="17261518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yatikovaEA\Desktop\Короленко28\портрет 07.09.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2775"/>
            <a:ext cx="4647176" cy="308980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580812" y="650388"/>
            <a:ext cx="4572000" cy="6032421"/>
          </a:xfrm>
          <a:prstGeom prst="rect">
            <a:avLst/>
          </a:prstGeom>
        </p:spPr>
        <p:txBody>
          <a:bodyPr>
            <a:spAutoFit/>
          </a:bodyPr>
          <a:lstStyle/>
          <a:p>
            <a:r>
              <a:rPr lang="ru-RU" dirty="0" smtClean="0"/>
              <a:t> </a:t>
            </a:r>
            <a:r>
              <a:rPr lang="ru-RU" sz="1600" dirty="0" smtClean="0">
                <a:solidFill>
                  <a:srgbClr val="FFFF00"/>
                </a:solidFill>
                <a:latin typeface="Times New Roman" panose="02020603050405020304" pitchFamily="18" charset="0"/>
                <a:cs typeface="Times New Roman" panose="02020603050405020304" pitchFamily="18" charset="0"/>
              </a:rPr>
              <a:t>Родилась </a:t>
            </a:r>
            <a:r>
              <a:rPr lang="ru-RU" sz="1600" dirty="0">
                <a:solidFill>
                  <a:srgbClr val="FFFF00"/>
                </a:solidFill>
                <a:latin typeface="Times New Roman" panose="02020603050405020304" pitchFamily="18" charset="0"/>
                <a:cs typeface="Times New Roman" panose="02020603050405020304" pitchFamily="18" charset="0"/>
              </a:rPr>
              <a:t>07.10.1927 г. в деревне </a:t>
            </a:r>
            <a:r>
              <a:rPr lang="ru-RU" sz="1600" dirty="0" err="1">
                <a:solidFill>
                  <a:srgbClr val="FFFF00"/>
                </a:solidFill>
                <a:latin typeface="Times New Roman" panose="02020603050405020304" pitchFamily="18" charset="0"/>
                <a:cs typeface="Times New Roman" panose="02020603050405020304" pitchFamily="18" charset="0"/>
              </a:rPr>
              <a:t>Чокрак</a:t>
            </a:r>
            <a:r>
              <a:rPr lang="ru-RU" sz="1600" dirty="0">
                <a:solidFill>
                  <a:srgbClr val="FFFF00"/>
                </a:solidFill>
                <a:latin typeface="Times New Roman" panose="02020603050405020304" pitchFamily="18" charset="0"/>
                <a:cs typeface="Times New Roman" panose="02020603050405020304" pitchFamily="18" charset="0"/>
              </a:rPr>
              <a:t> </a:t>
            </a:r>
            <a:r>
              <a:rPr lang="ru-RU" sz="1600" dirty="0" err="1">
                <a:solidFill>
                  <a:srgbClr val="FFFF00"/>
                </a:solidFill>
                <a:latin typeface="Times New Roman" panose="02020603050405020304" pitchFamily="18" charset="0"/>
                <a:cs typeface="Times New Roman" panose="02020603050405020304" pitchFamily="18" charset="0"/>
              </a:rPr>
              <a:t>Джанкойского</a:t>
            </a:r>
            <a:r>
              <a:rPr lang="ru-RU" sz="1600" dirty="0">
                <a:solidFill>
                  <a:srgbClr val="FFFF00"/>
                </a:solidFill>
                <a:latin typeface="Times New Roman" panose="02020603050405020304" pitchFamily="18" charset="0"/>
                <a:cs typeface="Times New Roman" panose="02020603050405020304" pitchFamily="18" charset="0"/>
              </a:rPr>
              <a:t> района Республики Крым. </a:t>
            </a:r>
            <a:endParaRPr lang="ru-RU" sz="1600" dirty="0" smtClean="0">
              <a:solidFill>
                <a:srgbClr val="FFFF00"/>
              </a:solidFill>
              <a:latin typeface="Times New Roman" panose="02020603050405020304" pitchFamily="18" charset="0"/>
              <a:cs typeface="Times New Roman" panose="02020603050405020304" pitchFamily="18" charset="0"/>
            </a:endParaRPr>
          </a:p>
          <a:p>
            <a:r>
              <a:rPr lang="ru-RU" sz="1600" dirty="0" smtClean="0">
                <a:solidFill>
                  <a:srgbClr val="FFFF00"/>
                </a:solidFill>
                <a:latin typeface="Times New Roman" panose="02020603050405020304" pitchFamily="18" charset="0"/>
                <a:cs typeface="Times New Roman" panose="02020603050405020304" pitchFamily="18" charset="0"/>
              </a:rPr>
              <a:t> </a:t>
            </a:r>
            <a:r>
              <a:rPr lang="ru-RU" sz="1600" dirty="0">
                <a:solidFill>
                  <a:srgbClr val="FFFF00"/>
                </a:solidFill>
                <a:latin typeface="Times New Roman" panose="02020603050405020304" pitchFamily="18" charset="0"/>
                <a:cs typeface="Times New Roman" panose="02020603050405020304" pitchFamily="18" charset="0"/>
              </a:rPr>
              <a:t>В  пятый класс пошла в  г. Джанкой</a:t>
            </a:r>
            <a:r>
              <a:rPr lang="ru-RU" sz="1600" dirty="0" smtClean="0">
                <a:solidFill>
                  <a:srgbClr val="FFFF00"/>
                </a:solidFill>
                <a:latin typeface="Times New Roman" panose="02020603050405020304" pitchFamily="18" charset="0"/>
                <a:cs typeface="Times New Roman" panose="02020603050405020304" pitchFamily="18" charset="0"/>
              </a:rPr>
              <a:t>,  </a:t>
            </a:r>
            <a:r>
              <a:rPr lang="ru-RU" sz="1600" dirty="0">
                <a:solidFill>
                  <a:srgbClr val="FFFF00"/>
                </a:solidFill>
                <a:latin typeface="Times New Roman" panose="02020603050405020304" pitchFamily="18" charset="0"/>
                <a:cs typeface="Times New Roman" panose="02020603050405020304" pitchFamily="18" charset="0"/>
              </a:rPr>
              <a:t>изучала немецкий язык, что помогло ей в дальнейшей </a:t>
            </a:r>
            <a:r>
              <a:rPr lang="ru-RU" sz="1600" dirty="0" smtClean="0">
                <a:solidFill>
                  <a:srgbClr val="FFFF00"/>
                </a:solidFill>
                <a:latin typeface="Times New Roman" panose="02020603050405020304" pitchFamily="18" charset="0"/>
                <a:cs typeface="Times New Roman" panose="02020603050405020304" pitchFamily="18" charset="0"/>
              </a:rPr>
              <a:t>жизни. В </a:t>
            </a:r>
            <a:r>
              <a:rPr lang="ru-RU" sz="1600" dirty="0">
                <a:solidFill>
                  <a:srgbClr val="FFFF00"/>
                </a:solidFill>
                <a:latin typeface="Times New Roman" panose="02020603050405020304" pitchFamily="18" charset="0"/>
                <a:cs typeface="Times New Roman" panose="02020603050405020304" pitchFamily="18" charset="0"/>
              </a:rPr>
              <a:t>один из дней все ушли после учебы домой, а ночью школу </a:t>
            </a:r>
            <a:r>
              <a:rPr lang="ru-RU" sz="1600" dirty="0" smtClean="0">
                <a:solidFill>
                  <a:srgbClr val="FFFF00"/>
                </a:solidFill>
                <a:latin typeface="Times New Roman" panose="02020603050405020304" pitchFamily="18" charset="0"/>
                <a:cs typeface="Times New Roman" panose="02020603050405020304" pitchFamily="18" charset="0"/>
              </a:rPr>
              <a:t>разбомбили.</a:t>
            </a:r>
            <a:r>
              <a:rPr lang="ru-RU" sz="1600" dirty="0">
                <a:solidFill>
                  <a:srgbClr val="FFFF00"/>
                </a:solidFill>
                <a:latin typeface="Times New Roman" panose="02020603050405020304" pitchFamily="18" charset="0"/>
                <a:cs typeface="Times New Roman" panose="02020603050405020304" pitchFamily="18" charset="0"/>
              </a:rPr>
              <a:t> Началась война. Марии  было 14 </a:t>
            </a:r>
            <a:r>
              <a:rPr lang="ru-RU" sz="1600" dirty="0" smtClean="0">
                <a:solidFill>
                  <a:srgbClr val="FFFF00"/>
                </a:solidFill>
                <a:latin typeface="Times New Roman" panose="02020603050405020304" pitchFamily="18" charset="0"/>
                <a:cs typeface="Times New Roman" panose="02020603050405020304" pitchFamily="18" charset="0"/>
              </a:rPr>
              <a:t>лет. Холод</a:t>
            </a:r>
            <a:r>
              <a:rPr lang="ru-RU" sz="1600" dirty="0">
                <a:solidFill>
                  <a:srgbClr val="FFFF00"/>
                </a:solidFill>
                <a:latin typeface="Times New Roman" panose="02020603050405020304" pitchFamily="18" charset="0"/>
                <a:cs typeface="Times New Roman" panose="02020603050405020304" pitchFamily="18" charset="0"/>
              </a:rPr>
              <a:t>, голод и  нужду познала Мария Семеновна в полной мере</a:t>
            </a:r>
            <a:r>
              <a:rPr lang="ru-RU" sz="1600" dirty="0" smtClean="0">
                <a:solidFill>
                  <a:srgbClr val="FFFF00"/>
                </a:solidFill>
                <a:latin typeface="Times New Roman" panose="02020603050405020304" pitchFamily="18" charset="0"/>
                <a:cs typeface="Times New Roman" panose="02020603050405020304" pitchFamily="18" charset="0"/>
              </a:rPr>
              <a:t>.</a:t>
            </a:r>
            <a:r>
              <a:rPr lang="ru-RU" sz="1600" dirty="0">
                <a:solidFill>
                  <a:srgbClr val="FFFF00"/>
                </a:solidFill>
                <a:latin typeface="Times New Roman" panose="02020603050405020304" pitchFamily="18" charset="0"/>
                <a:cs typeface="Times New Roman" panose="02020603050405020304" pitchFamily="18" charset="0"/>
              </a:rPr>
              <a:t> В деревне </a:t>
            </a:r>
            <a:r>
              <a:rPr lang="ru-RU" sz="1600" dirty="0" smtClean="0">
                <a:solidFill>
                  <a:srgbClr val="FFFF00"/>
                </a:solidFill>
                <a:latin typeface="Times New Roman" panose="02020603050405020304" pitchFamily="18" charset="0"/>
                <a:cs typeface="Times New Roman" panose="02020603050405020304" pitchFamily="18" charset="0"/>
              </a:rPr>
              <a:t>староста подал </a:t>
            </a:r>
            <a:r>
              <a:rPr lang="ru-RU" sz="1600" dirty="0">
                <a:solidFill>
                  <a:srgbClr val="FFFF00"/>
                </a:solidFill>
                <a:latin typeface="Times New Roman" panose="02020603050405020304" pitchFamily="18" charset="0"/>
                <a:cs typeface="Times New Roman" panose="02020603050405020304" pitchFamily="18" charset="0"/>
              </a:rPr>
              <a:t>списки тех, кого можно отправить в Германию. Среди них была и </a:t>
            </a:r>
            <a:r>
              <a:rPr lang="ru-RU" sz="1600" dirty="0" smtClean="0">
                <a:solidFill>
                  <a:srgbClr val="FFFF00"/>
                </a:solidFill>
                <a:latin typeface="Times New Roman" panose="02020603050405020304" pitchFamily="18" charset="0"/>
                <a:cs typeface="Times New Roman" panose="02020603050405020304" pitchFamily="18" charset="0"/>
              </a:rPr>
              <a:t>Мария.</a:t>
            </a:r>
            <a:r>
              <a:rPr lang="ru-RU" sz="1600" dirty="0">
                <a:solidFill>
                  <a:srgbClr val="FFFF00"/>
                </a:solidFill>
                <a:latin typeface="Times New Roman" panose="02020603050405020304" pitchFamily="18" charset="0"/>
                <a:cs typeface="Times New Roman" panose="02020603050405020304" pitchFamily="18" charset="0"/>
              </a:rPr>
              <a:t> Так Мария в свои 14 лет оказалась в </a:t>
            </a:r>
            <a:r>
              <a:rPr lang="ru-RU" sz="1600" dirty="0" smtClean="0">
                <a:solidFill>
                  <a:srgbClr val="FFFF00"/>
                </a:solidFill>
                <a:latin typeface="Times New Roman" panose="02020603050405020304" pitchFamily="18" charset="0"/>
                <a:cs typeface="Times New Roman" panose="02020603050405020304" pitchFamily="18" charset="0"/>
              </a:rPr>
              <a:t>Германии. Она </a:t>
            </a:r>
            <a:r>
              <a:rPr lang="ru-RU" sz="1600" dirty="0">
                <a:solidFill>
                  <a:srgbClr val="FFFF00"/>
                </a:solidFill>
                <a:latin typeface="Times New Roman" panose="02020603050405020304" pitchFamily="18" charset="0"/>
                <a:cs typeface="Times New Roman" panose="02020603050405020304" pitchFamily="18" charset="0"/>
              </a:rPr>
              <a:t>попала к хозяину-немцу. У него было 25 коров, их надо было почистить скребницей и щеткой, трех коров доила. Для коров хозяин косил сено, а Марии надо было его раскидать, высушить, собрать в копна, а потом в большие копна, затем латками его раскидать и когда сено высохнет, завезти в сарай</a:t>
            </a:r>
            <a:r>
              <a:rPr lang="ru-RU" sz="1600" dirty="0" smtClean="0">
                <a:solidFill>
                  <a:srgbClr val="FFFF00"/>
                </a:solidFill>
                <a:latin typeface="Times New Roman" panose="02020603050405020304" pitchFamily="18" charset="0"/>
                <a:cs typeface="Times New Roman" panose="02020603050405020304" pitchFamily="18" charset="0"/>
              </a:rPr>
              <a:t>.</a:t>
            </a:r>
            <a:r>
              <a:rPr lang="ru-RU" sz="1600" dirty="0">
                <a:solidFill>
                  <a:srgbClr val="FFFF00"/>
                </a:solidFill>
                <a:latin typeface="Times New Roman" panose="02020603050405020304" pitchFamily="18" charset="0"/>
                <a:cs typeface="Times New Roman" panose="02020603050405020304" pitchFamily="18" charset="0"/>
              </a:rPr>
              <a:t> Мария была самая маленькая из </a:t>
            </a:r>
            <a:r>
              <a:rPr lang="ru-RU" sz="1600" dirty="0" smtClean="0">
                <a:solidFill>
                  <a:srgbClr val="FFFF00"/>
                </a:solidFill>
                <a:latin typeface="Times New Roman" panose="02020603050405020304" pitchFamily="18" charset="0"/>
                <a:cs typeface="Times New Roman" panose="02020603050405020304" pitchFamily="18" charset="0"/>
              </a:rPr>
              <a:t>работающих.</a:t>
            </a:r>
            <a:r>
              <a:rPr lang="ru-RU" sz="1600" dirty="0">
                <a:solidFill>
                  <a:srgbClr val="FFFF00"/>
                </a:solidFill>
                <a:latin typeface="Times New Roman" panose="02020603050405020304" pitchFamily="18" charset="0"/>
                <a:cs typeface="Times New Roman" panose="02020603050405020304" pitchFamily="18" charset="0"/>
              </a:rPr>
              <a:t> В плену Мария пробыла почти три </a:t>
            </a:r>
            <a:r>
              <a:rPr lang="ru-RU" sz="1600" dirty="0" smtClean="0">
                <a:solidFill>
                  <a:srgbClr val="FFFF00"/>
                </a:solidFill>
                <a:latin typeface="Times New Roman" panose="02020603050405020304" pitchFamily="18" charset="0"/>
                <a:cs typeface="Times New Roman" panose="02020603050405020304" pitchFamily="18" charset="0"/>
              </a:rPr>
              <a:t>года.</a:t>
            </a:r>
            <a:r>
              <a:rPr lang="ru-RU" sz="1600" dirty="0">
                <a:solidFill>
                  <a:srgbClr val="FFFF00"/>
                </a:solidFill>
                <a:latin typeface="Times New Roman" panose="02020603050405020304" pitchFamily="18" charset="0"/>
                <a:cs typeface="Times New Roman" panose="02020603050405020304" pitchFamily="18" charset="0"/>
              </a:rPr>
              <a:t> В 1979 году Мария Семеновна Короленко награждена знаком «Победитель социалистического соревнования 1978г.», в 1982 году медалью «Ветеран труда», </a:t>
            </a:r>
            <a:r>
              <a:rPr lang="ru-RU" sz="1600" dirty="0" smtClean="0">
                <a:solidFill>
                  <a:srgbClr val="FFFF00"/>
                </a:solidFill>
                <a:latin typeface="Times New Roman" panose="02020603050405020304" pitchFamily="18" charset="0"/>
                <a:cs typeface="Times New Roman" panose="02020603050405020304" pitchFamily="18" charset="0"/>
              </a:rPr>
              <a:t>юбилейными медалями.</a:t>
            </a:r>
            <a:endParaRPr lang="ru-RU" sz="1600" dirty="0">
              <a:solidFill>
                <a:srgbClr val="FFFF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461342" y="114795"/>
            <a:ext cx="5184576" cy="523220"/>
          </a:xfrm>
          <a:prstGeom prst="rect">
            <a:avLst/>
          </a:prstGeom>
        </p:spPr>
        <p:txBody>
          <a:bodyPr wrap="square">
            <a:spAutoFit/>
          </a:bodyPr>
          <a:lstStyle/>
          <a:p>
            <a:r>
              <a:rPr lang="ru-RU" sz="2800" b="1" dirty="0">
                <a:solidFill>
                  <a:srgbClr val="FFFF00"/>
                </a:solidFill>
                <a:ea typeface="+mj-ea"/>
                <a:cs typeface="+mj-cs"/>
              </a:rPr>
              <a:t>Короленко Мария Семеновна </a:t>
            </a:r>
            <a:endParaRPr lang="ru-RU" dirty="0">
              <a:solidFill>
                <a:srgbClr val="FFFF00"/>
              </a:solidFill>
            </a:endParaRPr>
          </a:p>
        </p:txBody>
      </p:sp>
    </p:spTree>
    <p:extLst>
      <p:ext uri="{BB962C8B-B14F-4D97-AF65-F5344CB8AC3E}">
        <p14:creationId xmlns:p14="http://schemas.microsoft.com/office/powerpoint/2010/main" val="2835546906"/>
      </p:ext>
    </p:extLst>
  </p:cSld>
  <p:clrMapOvr>
    <a:masterClrMapping/>
  </p:clrMapOvr>
  <p:transition spd="slow" advTm="4134">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92.168.85.10\Arhiv\ЖЕНЯ\Черно-белые ВСЕ\2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034" y="188639"/>
            <a:ext cx="8103422" cy="5387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7554" y="5877272"/>
            <a:ext cx="8109143" cy="830997"/>
          </a:xfrm>
          <a:prstGeom prst="rect">
            <a:avLst/>
          </a:prstGeom>
          <a:noFill/>
        </p:spPr>
        <p:txBody>
          <a:bodyPr wrap="none" rtlCol="0">
            <a:spAutoFit/>
          </a:bodyPr>
          <a:lstStyle/>
          <a:p>
            <a:r>
              <a:rPr lang="ru-RU" sz="2400" b="1" dirty="0" smtClean="0">
                <a:solidFill>
                  <a:srgbClr val="002060"/>
                </a:solidFill>
                <a:latin typeface="Times New Roman" panose="02020603050405020304" pitchFamily="18" charset="0"/>
                <a:cs typeface="Times New Roman" panose="02020603050405020304" pitchFamily="18" charset="0"/>
              </a:rPr>
              <a:t>Мама Марии Семеновны – Евдокия </a:t>
            </a:r>
            <a:r>
              <a:rPr lang="ru-RU" sz="2400" b="1" dirty="0" err="1" smtClean="0">
                <a:solidFill>
                  <a:srgbClr val="002060"/>
                </a:solidFill>
                <a:latin typeface="Times New Roman" panose="02020603050405020304" pitchFamily="18" charset="0"/>
                <a:cs typeface="Times New Roman" panose="02020603050405020304" pitchFamily="18" charset="0"/>
              </a:rPr>
              <a:t>Сазоновна</a:t>
            </a:r>
            <a:r>
              <a:rPr lang="ru-RU" sz="2400" b="1" dirty="0" smtClean="0">
                <a:solidFill>
                  <a:srgbClr val="002060"/>
                </a:solidFill>
                <a:latin typeface="Times New Roman" panose="02020603050405020304" pitchFamily="18" charset="0"/>
                <a:cs typeface="Times New Roman" panose="02020603050405020304" pitchFamily="18" charset="0"/>
              </a:rPr>
              <a:t> (справа),</a:t>
            </a:r>
          </a:p>
          <a:p>
            <a:r>
              <a:rPr lang="ru-RU" sz="2400" b="1" dirty="0" smtClean="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a:t>
            </a:r>
            <a:r>
              <a:rPr lang="ru-RU" sz="2400" b="1" dirty="0" smtClean="0">
                <a:solidFill>
                  <a:srgbClr val="002060"/>
                </a:solidFill>
                <a:latin typeface="Times New Roman" panose="02020603050405020304" pitchFamily="18" charset="0"/>
                <a:cs typeface="Times New Roman" panose="02020603050405020304" pitchFamily="18" charset="0"/>
              </a:rPr>
              <a:t>1926г.</a:t>
            </a:r>
            <a:r>
              <a:rPr lang="en-US" sz="2400" b="1" dirty="0">
                <a:solidFill>
                  <a:srgbClr val="002060"/>
                </a:solidFill>
                <a:latin typeface="Times New Roman" panose="02020603050405020304" pitchFamily="18" charset="0"/>
                <a:cs typeface="Times New Roman" panose="02020603050405020304" pitchFamily="18" charset="0"/>
              </a:rPr>
              <a:t>]</a:t>
            </a:r>
            <a:endParaRPr lang="ru-RU"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743293"/>
      </p:ext>
    </p:extLst>
  </p:cSld>
  <p:clrMapOvr>
    <a:masterClrMapping/>
  </p:clrMapOvr>
  <p:transition spd="slow" advTm="3339">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2.168.85.10\Arhiv\ЖЕНЯ\Черно-белые ВСЕ\2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0648"/>
            <a:ext cx="7953671" cy="52094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15616" y="5729492"/>
            <a:ext cx="7264233" cy="830997"/>
          </a:xfrm>
          <a:prstGeom prst="rect">
            <a:avLst/>
          </a:prstGeom>
          <a:noFill/>
        </p:spPr>
        <p:txBody>
          <a:bodyPr wrap="none" rtlCol="0">
            <a:spAutoFit/>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Отец Марии Семеновны Капля Семен Семенович </a:t>
            </a:r>
          </a:p>
          <a:p>
            <a:pPr algn="ctr"/>
            <a:r>
              <a:rPr lang="ru-RU" sz="2400" b="1" dirty="0" smtClean="0">
                <a:solidFill>
                  <a:srgbClr val="002060"/>
                </a:solidFill>
                <a:latin typeface="Times New Roman" panose="02020603050405020304" pitchFamily="18" charset="0"/>
                <a:cs typeface="Times New Roman" panose="02020603050405020304" pitchFamily="18" charset="0"/>
              </a:rPr>
              <a:t>(второй ряд первый справа), </a:t>
            </a:r>
            <a:r>
              <a:rPr lang="en-US" sz="2400" b="1" dirty="0" smtClean="0">
                <a:solidFill>
                  <a:srgbClr val="002060"/>
                </a:solidFill>
                <a:latin typeface="Times New Roman" panose="02020603050405020304" pitchFamily="18" charset="0"/>
                <a:cs typeface="Times New Roman" panose="02020603050405020304" pitchFamily="18" charset="0"/>
              </a:rPr>
              <a:t> [</a:t>
            </a:r>
            <a:r>
              <a:rPr lang="ru-RU" sz="2400" b="1" dirty="0" smtClean="0">
                <a:solidFill>
                  <a:srgbClr val="002060"/>
                </a:solidFill>
                <a:latin typeface="Times New Roman" panose="02020603050405020304" pitchFamily="18" charset="0"/>
                <a:cs typeface="Times New Roman" panose="02020603050405020304" pitchFamily="18" charset="0"/>
              </a:rPr>
              <a:t>1930г.</a:t>
            </a:r>
            <a:r>
              <a:rPr lang="en-US" sz="2400" b="1" dirty="0" smtClean="0">
                <a:solidFill>
                  <a:srgbClr val="002060"/>
                </a:solidFill>
                <a:latin typeface="Times New Roman" panose="02020603050405020304" pitchFamily="18" charset="0"/>
                <a:cs typeface="Times New Roman" panose="02020603050405020304" pitchFamily="18" charset="0"/>
              </a:rPr>
              <a:t>]</a:t>
            </a:r>
            <a:endParaRPr lang="ru-RU"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266723"/>
      </p:ext>
    </p:extLst>
  </p:cSld>
  <p:clrMapOvr>
    <a:masterClrMapping/>
  </p:clrMapOvr>
  <mc:AlternateContent xmlns:mc="http://schemas.openxmlformats.org/markup-compatibility/2006" xmlns:p14="http://schemas.microsoft.com/office/powerpoint/2010/main">
    <mc:Choice Requires="p14">
      <p:transition spd="slow" advTm="4461">
        <p14:flash/>
      </p:transition>
    </mc:Choice>
    <mc:Fallback xmlns="">
      <p:transition spd="slow" advTm="4461">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85.10\Arhiv\ЖЕНЯ\Черно-белые ВСЕ\2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8640"/>
            <a:ext cx="3404226" cy="499063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5058" y="5189047"/>
            <a:ext cx="4572000" cy="1477328"/>
          </a:xfrm>
          <a:prstGeom prst="rect">
            <a:avLst/>
          </a:prstGeom>
        </p:spPr>
        <p:txBody>
          <a:bodyPr>
            <a:spAutoFit/>
          </a:bodyPr>
          <a:lstStyle/>
          <a:p>
            <a:pPr algn="ctr"/>
            <a:r>
              <a:rPr lang="ru-RU" b="1" dirty="0">
                <a:solidFill>
                  <a:srgbClr val="002060"/>
                </a:solidFill>
              </a:rPr>
              <a:t>В первом ряду: бабушка Мария Ивановна с внуком Семеном (братом Марии), </a:t>
            </a:r>
          </a:p>
          <a:p>
            <a:pPr algn="ctr"/>
            <a:r>
              <a:rPr lang="ru-RU" b="1" dirty="0">
                <a:solidFill>
                  <a:srgbClr val="002060"/>
                </a:solidFill>
              </a:rPr>
              <a:t>дедушка Сазон Семенович с Марией, во втором ряду: папа Семен Григорьевич, мама Евдокия </a:t>
            </a:r>
            <a:r>
              <a:rPr lang="ru-RU" b="1" dirty="0" err="1">
                <a:solidFill>
                  <a:srgbClr val="002060"/>
                </a:solidFill>
              </a:rPr>
              <a:t>Сазоновна</a:t>
            </a:r>
            <a:r>
              <a:rPr lang="ru-RU" b="1" dirty="0">
                <a:solidFill>
                  <a:srgbClr val="002060"/>
                </a:solidFill>
              </a:rPr>
              <a:t>, </a:t>
            </a:r>
            <a:r>
              <a:rPr lang="en-US" b="1" dirty="0">
                <a:solidFill>
                  <a:srgbClr val="002060"/>
                </a:solidFill>
              </a:rPr>
              <a:t>[</a:t>
            </a:r>
            <a:r>
              <a:rPr lang="ru-RU" b="1" dirty="0">
                <a:solidFill>
                  <a:srgbClr val="002060"/>
                </a:solidFill>
              </a:rPr>
              <a:t>1931г.</a:t>
            </a:r>
            <a:r>
              <a:rPr lang="en-US" b="1" dirty="0">
                <a:solidFill>
                  <a:srgbClr val="002060"/>
                </a:solidFill>
              </a:rPr>
              <a:t>]</a:t>
            </a:r>
            <a:endParaRPr lang="ru-RU" b="1" dirty="0">
              <a:solidFill>
                <a:srgbClr val="002060"/>
              </a:solidFill>
            </a:endParaRPr>
          </a:p>
        </p:txBody>
      </p:sp>
      <p:pic>
        <p:nvPicPr>
          <p:cNvPr id="4" name="Picture 2" descr="\\192.168.85.10\Arhiv\ЖЕНЯ\Черно-белые ВСЕ\2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32656"/>
            <a:ext cx="4787429" cy="334097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061498" y="3861048"/>
            <a:ext cx="4572000" cy="1477328"/>
          </a:xfrm>
          <a:prstGeom prst="rect">
            <a:avLst/>
          </a:prstGeom>
        </p:spPr>
        <p:txBody>
          <a:bodyPr>
            <a:spAutoFit/>
          </a:bodyPr>
          <a:lstStyle/>
          <a:p>
            <a:pPr algn="ctr"/>
            <a:r>
              <a:rPr lang="ru-RU" b="1" dirty="0">
                <a:solidFill>
                  <a:srgbClr val="002060"/>
                </a:solidFill>
              </a:rPr>
              <a:t>Короленко Николай Сергеевич (четвертый ряд первый слева), </a:t>
            </a:r>
          </a:p>
          <a:p>
            <a:pPr algn="ctr"/>
            <a:r>
              <a:rPr lang="ru-RU" b="1" dirty="0">
                <a:solidFill>
                  <a:srgbClr val="002060"/>
                </a:solidFill>
              </a:rPr>
              <a:t>супруг Марии Семеновны, </a:t>
            </a:r>
          </a:p>
          <a:p>
            <a:pPr algn="ctr"/>
            <a:r>
              <a:rPr lang="ru-RU" b="1" dirty="0">
                <a:solidFill>
                  <a:srgbClr val="002060"/>
                </a:solidFill>
              </a:rPr>
              <a:t>со своими однокурсниками Зоответтехникума,1950г.</a:t>
            </a:r>
          </a:p>
        </p:txBody>
      </p:sp>
    </p:spTree>
    <p:extLst>
      <p:ext uri="{BB962C8B-B14F-4D97-AF65-F5344CB8AC3E}">
        <p14:creationId xmlns:p14="http://schemas.microsoft.com/office/powerpoint/2010/main" val="22418514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85.10\Arhiv\ЖЕНЯ\Черно-белые ВСЕ\2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700" y="211522"/>
            <a:ext cx="3156763" cy="48016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5157192"/>
            <a:ext cx="3528403" cy="707886"/>
          </a:xfrm>
          <a:prstGeom prst="rect">
            <a:avLst/>
          </a:prstGeom>
          <a:noFill/>
        </p:spPr>
        <p:txBody>
          <a:bodyPr wrap="square" rtlCol="0">
            <a:spAutoFit/>
          </a:bodyPr>
          <a:lstStyle/>
          <a:p>
            <a:pPr algn="just"/>
            <a:r>
              <a:rPr lang="ru-RU" sz="2000" b="1" dirty="0" smtClean="0">
                <a:solidFill>
                  <a:srgbClr val="002060"/>
                </a:solidFill>
                <a:latin typeface="Times New Roman" panose="02020603050405020304" pitchFamily="18" charset="0"/>
                <a:cs typeface="Times New Roman" panose="02020603050405020304" pitchFamily="18" charset="0"/>
              </a:rPr>
              <a:t>Мария Семеновна (справа) с подружкой,</a:t>
            </a:r>
            <a:r>
              <a:rPr lang="en-US" sz="2000" b="1" dirty="0" smtClean="0">
                <a:solidFill>
                  <a:srgbClr val="002060"/>
                </a:solidFill>
                <a:latin typeface="Times New Roman" panose="02020603050405020304" pitchFamily="18" charset="0"/>
                <a:cs typeface="Times New Roman" panose="02020603050405020304" pitchFamily="18" charset="0"/>
              </a:rPr>
              <a:t>[</a:t>
            </a:r>
            <a:r>
              <a:rPr lang="ru-RU" sz="2000" b="1" dirty="0" smtClean="0">
                <a:solidFill>
                  <a:srgbClr val="002060"/>
                </a:solidFill>
                <a:latin typeface="Times New Roman" panose="02020603050405020304" pitchFamily="18" charset="0"/>
                <a:cs typeface="Times New Roman" panose="02020603050405020304" pitchFamily="18" charset="0"/>
              </a:rPr>
              <a:t>1930г.</a:t>
            </a:r>
            <a:r>
              <a:rPr lang="en-US" sz="2000" b="1" dirty="0">
                <a:solidFill>
                  <a:srgbClr val="002060"/>
                </a:solidFill>
                <a:latin typeface="Times New Roman" panose="02020603050405020304" pitchFamily="18" charset="0"/>
                <a:cs typeface="Times New Roman" panose="02020603050405020304" pitchFamily="18" charset="0"/>
              </a:rPr>
              <a:t>]</a:t>
            </a:r>
            <a:endParaRPr lang="ru-RU" sz="2000" b="1" dirty="0">
              <a:solidFill>
                <a:srgbClr val="002060"/>
              </a:solidFill>
              <a:latin typeface="Times New Roman" panose="02020603050405020304" pitchFamily="18" charset="0"/>
              <a:cs typeface="Times New Roman" panose="02020603050405020304" pitchFamily="18" charset="0"/>
            </a:endParaRPr>
          </a:p>
        </p:txBody>
      </p:sp>
      <p:pic>
        <p:nvPicPr>
          <p:cNvPr id="6" name="Picture 2" descr="\\192.168.85.10\Arhiv\ЖЕНЯ\Черно-белые ВСЕ\24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11522"/>
            <a:ext cx="3016220" cy="453650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283968" y="5301208"/>
            <a:ext cx="4572000" cy="707886"/>
          </a:xfrm>
          <a:prstGeom prst="rect">
            <a:avLst/>
          </a:prstGeom>
        </p:spPr>
        <p:txBody>
          <a:bodyPr>
            <a:spAutoFit/>
          </a:bodyPr>
          <a:lstStyle/>
          <a:p>
            <a:r>
              <a:rPr lang="ru-RU" sz="2000" b="1" dirty="0">
                <a:solidFill>
                  <a:srgbClr val="002060"/>
                </a:solidFill>
              </a:rPr>
              <a:t>Мария Семеновна с дочкой Олей и сыном Женей, </a:t>
            </a:r>
            <a:r>
              <a:rPr lang="en-US" sz="2000" b="1" dirty="0" smtClean="0">
                <a:solidFill>
                  <a:srgbClr val="002060"/>
                </a:solidFill>
              </a:rPr>
              <a:t> </a:t>
            </a:r>
            <a:r>
              <a:rPr lang="en-US" sz="2000" b="1" dirty="0">
                <a:solidFill>
                  <a:srgbClr val="002060"/>
                </a:solidFill>
              </a:rPr>
              <a:t>[</a:t>
            </a:r>
            <a:r>
              <a:rPr lang="ru-RU" sz="2000" b="1" dirty="0">
                <a:solidFill>
                  <a:srgbClr val="002060"/>
                </a:solidFill>
              </a:rPr>
              <a:t>1964г.</a:t>
            </a:r>
            <a:r>
              <a:rPr lang="en-US" sz="2000" b="1" dirty="0">
                <a:solidFill>
                  <a:srgbClr val="002060"/>
                </a:solidFill>
              </a:rPr>
              <a:t>-1965</a:t>
            </a:r>
            <a:r>
              <a:rPr lang="ru-RU" sz="2000" b="1" dirty="0">
                <a:solidFill>
                  <a:srgbClr val="002060"/>
                </a:solidFill>
              </a:rPr>
              <a:t>г.</a:t>
            </a:r>
            <a:r>
              <a:rPr lang="en-US" sz="2000" b="1" dirty="0">
                <a:solidFill>
                  <a:srgbClr val="002060"/>
                </a:solidFill>
              </a:rPr>
              <a:t>]</a:t>
            </a:r>
            <a:endParaRPr lang="ru-RU" sz="2000" b="1" dirty="0">
              <a:solidFill>
                <a:srgbClr val="002060"/>
              </a:solidFill>
            </a:endParaRPr>
          </a:p>
        </p:txBody>
      </p:sp>
    </p:spTree>
    <p:extLst>
      <p:ext uri="{BB962C8B-B14F-4D97-AF65-F5344CB8AC3E}">
        <p14:creationId xmlns:p14="http://schemas.microsoft.com/office/powerpoint/2010/main" val="957623695"/>
      </p:ext>
    </p:extLst>
  </p:cSld>
  <p:clrMapOvr>
    <a:masterClrMapping/>
  </p:clrMapOvr>
  <p:transition spd="slow" advTm="4181">
    <p:wheel spokes="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414</TotalTime>
  <Words>1356</Words>
  <Application>Microsoft Office PowerPoint</Application>
  <PresentationFormat>Экран (4:3)</PresentationFormat>
  <Paragraphs>102</Paragraphs>
  <Slides>41</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41</vt:i4>
      </vt:variant>
    </vt:vector>
  </HeadingPairs>
  <TitlesOfParts>
    <vt:vector size="50" baseType="lpstr">
      <vt:lpstr>Arial</vt:lpstr>
      <vt:lpstr>BatangChe</vt:lpstr>
      <vt:lpstr>Book Antiqua</vt:lpstr>
      <vt:lpstr>Lucida Sans</vt:lpstr>
      <vt:lpstr>Times New Roman</vt:lpstr>
      <vt:lpstr>Wingdings</vt:lpstr>
      <vt:lpstr>Wingdings 2</vt:lpstr>
      <vt:lpstr>Wingdings 3</vt:lpstr>
      <vt:lpstr>Апекс</vt:lpstr>
      <vt:lpstr>ПАМЯТИ УЗНИКОВ ФАШИСТСКИХ КОНЦЛАГЕРЕЙ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ПАМЯТИ УЗНИКОВ ФАШИСТСКИХ КОНЦЛАГЕРЕЙ</dc:title>
  <dc:creator>Евгения Бятикова</dc:creator>
  <cp:lastModifiedBy>Наталья Балковая</cp:lastModifiedBy>
  <cp:revision>52</cp:revision>
  <dcterms:created xsi:type="dcterms:W3CDTF">2022-03-25T10:43:15Z</dcterms:created>
  <dcterms:modified xsi:type="dcterms:W3CDTF">2022-12-22T10:46:10Z</dcterms:modified>
</cp:coreProperties>
</file>